
<file path=[Content_Types].xml><?xml version="1.0" encoding="utf-8"?>
<Types xmlns="http://schemas.openxmlformats.org/package/2006/content-types">
  <Default Extension="png" ContentType="image/png"/>
  <Default Extension="bin" ContentType="application/vnd.openxmlformats-officedocument.oleObject"/>
  <Default Extension="com&amp;app=2002&amp;size=f9999,10000&amp;q=a80&amp;n=0&amp;g=0n&amp;fmt=jpeg" ContentType="image/jpe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cn&amp;app=2002&amp;size=f9999,10000&amp;q=a80&amp;n=0&amp;g=0n&amp;fmt=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1.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2.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3.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notesSlides/notesSlide9.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96.xml" ContentType="application/vnd.openxmlformats-officedocument.presentationml.tags+xml"/>
  <Override PartName="/ppt/notesSlides/notesSlide12.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media/image76.jpg" ContentType="image/png"/>
  <Override PartName="/ppt/tags/tag30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activeX/activeX1.xml" ContentType="application/vnd.ms-office.activeX+xml"/>
  <Override PartName="/ppt/activeX/activeX1.bin" ContentType="application/vnd.ms-office.activeX"/>
  <Override PartName="/ppt/tags/tag30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28.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29.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30.xml" ContentType="application/vnd.openxmlformats-officedocument.presentationml.notesSlide+xml"/>
  <Override PartName="/ppt/media/image160.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activeX/activeX2.xml" ContentType="application/vnd.ms-office.activeX+xml"/>
  <Override PartName="/ppt/activeX/activeX2.bin" ContentType="application/vnd.ms-office.activeX"/>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457" r:id="rId2"/>
    <p:sldId id="458" r:id="rId3"/>
    <p:sldId id="459" r:id="rId4"/>
    <p:sldId id="460" r:id="rId5"/>
    <p:sldId id="461" r:id="rId6"/>
    <p:sldId id="462" r:id="rId7"/>
    <p:sldId id="463" r:id="rId8"/>
    <p:sldId id="455" r:id="rId9"/>
    <p:sldId id="256" r:id="rId10"/>
    <p:sldId id="372" r:id="rId11"/>
    <p:sldId id="466" r:id="rId12"/>
    <p:sldId id="500" r:id="rId13"/>
    <p:sldId id="475" r:id="rId14"/>
    <p:sldId id="468" r:id="rId15"/>
    <p:sldId id="469" r:id="rId16"/>
    <p:sldId id="479" r:id="rId17"/>
    <p:sldId id="548" r:id="rId18"/>
    <p:sldId id="470" r:id="rId19"/>
    <p:sldId id="471" r:id="rId20"/>
    <p:sldId id="544" r:id="rId21"/>
    <p:sldId id="472" r:id="rId22"/>
    <p:sldId id="534" r:id="rId23"/>
    <p:sldId id="543" r:id="rId24"/>
    <p:sldId id="477" r:id="rId25"/>
    <p:sldId id="478" r:id="rId26"/>
    <p:sldId id="481" r:id="rId27"/>
    <p:sldId id="482" r:id="rId28"/>
    <p:sldId id="375" r:id="rId29"/>
    <p:sldId id="376" r:id="rId30"/>
    <p:sldId id="483" r:id="rId31"/>
    <p:sldId id="541" r:id="rId32"/>
    <p:sldId id="542" r:id="rId33"/>
    <p:sldId id="485" r:id="rId34"/>
    <p:sldId id="486" r:id="rId35"/>
    <p:sldId id="378" r:id="rId36"/>
    <p:sldId id="491" r:id="rId37"/>
    <p:sldId id="379" r:id="rId38"/>
    <p:sldId id="492" r:id="rId39"/>
    <p:sldId id="484" r:id="rId40"/>
    <p:sldId id="498" r:id="rId41"/>
    <p:sldId id="528" r:id="rId42"/>
    <p:sldId id="529" r:id="rId43"/>
    <p:sldId id="530" r:id="rId44"/>
    <p:sldId id="501" r:id="rId45"/>
    <p:sldId id="504" r:id="rId46"/>
    <p:sldId id="505" r:id="rId47"/>
    <p:sldId id="509" r:id="rId48"/>
    <p:sldId id="510" r:id="rId49"/>
    <p:sldId id="511" r:id="rId50"/>
    <p:sldId id="512" r:id="rId51"/>
    <p:sldId id="594" r:id="rId52"/>
    <p:sldId id="595" r:id="rId53"/>
    <p:sldId id="596" r:id="rId54"/>
    <p:sldId id="506" r:id="rId55"/>
    <p:sldId id="386" r:id="rId56"/>
    <p:sldId id="591" r:id="rId57"/>
    <p:sldId id="507" r:id="rId58"/>
    <p:sldId id="508" r:id="rId59"/>
    <p:sldId id="516" r:id="rId60"/>
    <p:sldId id="608" r:id="rId61"/>
    <p:sldId id="517" r:id="rId62"/>
    <p:sldId id="518" r:id="rId63"/>
    <p:sldId id="519" r:id="rId64"/>
    <p:sldId id="521" r:id="rId65"/>
    <p:sldId id="502" r:id="rId66"/>
    <p:sldId id="590" r:id="rId67"/>
    <p:sldId id="592" r:id="rId68"/>
    <p:sldId id="593" r:id="rId69"/>
    <p:sldId id="525" r:id="rId70"/>
    <p:sldId id="526" r:id="rId71"/>
    <p:sldId id="527" r:id="rId72"/>
    <p:sldId id="524" r:id="rId73"/>
    <p:sldId id="522" r:id="rId74"/>
    <p:sldId id="604" r:id="rId75"/>
    <p:sldId id="605" r:id="rId76"/>
    <p:sldId id="603" r:id="rId77"/>
    <p:sldId id="523" r:id="rId78"/>
    <p:sldId id="532" r:id="rId79"/>
    <p:sldId id="606" r:id="rId80"/>
    <p:sldId id="538" r:id="rId81"/>
    <p:sldId id="539" r:id="rId82"/>
    <p:sldId id="540" r:id="rId83"/>
    <p:sldId id="549" r:id="rId84"/>
    <p:sldId id="563" r:id="rId85"/>
    <p:sldId id="503" r:id="rId86"/>
    <p:sldId id="550" r:id="rId87"/>
    <p:sldId id="551" r:id="rId88"/>
    <p:sldId id="552" r:id="rId89"/>
    <p:sldId id="597" r:id="rId90"/>
    <p:sldId id="565" r:id="rId91"/>
    <p:sldId id="568" r:id="rId92"/>
    <p:sldId id="571" r:id="rId93"/>
    <p:sldId id="569" r:id="rId94"/>
    <p:sldId id="588" r:id="rId95"/>
    <p:sldId id="589" r:id="rId96"/>
    <p:sldId id="607" r:id="rId97"/>
    <p:sldId id="615" r:id="rId98"/>
    <p:sldId id="564" r:id="rId99"/>
    <p:sldId id="579" r:id="rId100"/>
    <p:sldId id="572" r:id="rId101"/>
    <p:sldId id="573" r:id="rId102"/>
    <p:sldId id="574" r:id="rId103"/>
    <p:sldId id="582" r:id="rId104"/>
    <p:sldId id="583" r:id="rId105"/>
    <p:sldId id="584" r:id="rId106"/>
    <p:sldId id="585" r:id="rId107"/>
    <p:sldId id="613" r:id="rId108"/>
    <p:sldId id="599" r:id="rId109"/>
    <p:sldId id="600" r:id="rId110"/>
    <p:sldId id="554" r:id="rId111"/>
    <p:sldId id="609" r:id="rId112"/>
    <p:sldId id="514" r:id="rId113"/>
    <p:sldId id="562" r:id="rId114"/>
    <p:sldId id="557" r:id="rId115"/>
    <p:sldId id="558" r:id="rId116"/>
    <p:sldId id="610" r:id="rId117"/>
    <p:sldId id="611" r:id="rId118"/>
    <p:sldId id="581" r:id="rId119"/>
    <p:sldId id="586" r:id="rId120"/>
    <p:sldId id="612" r:id="rId121"/>
    <p:sldId id="614" r:id="rId122"/>
    <p:sldId id="587" r:id="rId123"/>
    <p:sldId id="515" r:id="rId124"/>
    <p:sldId id="570" r:id="rId1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404" autoAdjust="0"/>
    <p:restoredTop sz="94660"/>
  </p:normalViewPr>
  <p:slideViewPr>
    <p:cSldViewPr snapToGrid="0">
      <p:cViewPr varScale="1">
        <p:scale>
          <a:sx n="75" d="100"/>
          <a:sy n="75" d="100"/>
        </p:scale>
        <p:origin x="-24" y="282"/>
      </p:cViewPr>
      <p:guideLst>
        <p:guide orient="horz" pos="2160"/>
        <p:guide pos="3840"/>
      </p:guideLst>
    </p:cSldViewPr>
  </p:slideViewPr>
  <p:notesTextViewPr>
    <p:cViewPr>
      <p:scale>
        <a:sx n="1" d="1"/>
        <a:sy n="1" d="1"/>
      </p:scale>
      <p:origin x="0" y="0"/>
    </p:cViewPr>
  </p:notesTextViewPr>
  <p:sorterViewPr>
    <p:cViewPr varScale="1">
      <p:scale>
        <a:sx n="1" d="1"/>
        <a:sy n="1" d="1"/>
      </p:scale>
      <p:origin x="0" y="-39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29811-E307-4AD1-B4C6-6F08BF2635A6}" type="datetimeFigureOut">
              <a:rPr lang="zh-CN" altLang="en-US" smtClean="0"/>
              <a:pPr/>
              <a:t>2021/3/4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E3DCF-BA38-481F-AFE8-C029C60E386F}" type="slidenum">
              <a:rPr lang="zh-CN" altLang="en-US" smtClean="0"/>
              <a:pPr/>
              <a:t>‹#›</a:t>
            </a:fld>
            <a:endParaRPr lang="zh-CN" altLang="en-US"/>
          </a:p>
        </p:txBody>
      </p:sp>
    </p:spTree>
    <p:extLst>
      <p:ext uri="{BB962C8B-B14F-4D97-AF65-F5344CB8AC3E}">
        <p14:creationId xmlns:p14="http://schemas.microsoft.com/office/powerpoint/2010/main" val="64104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 Id="rId5" Type="http://schemas.openxmlformats.org/officeDocument/2006/relationships/slide" Target="../slides/slide104.xml"/><Relationship Id="rId4"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5" Type="http://schemas.openxmlformats.org/officeDocument/2006/relationships/slide" Target="../slides/slide105.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 Id="rId5" Type="http://schemas.openxmlformats.org/officeDocument/2006/relationships/slide" Target="../slides/slide11.xml"/><Relationship Id="rId4"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pPr/>
              <a:t>9</a:t>
            </a:fld>
            <a:endParaRPr lang="zh-CN" altLang="en-US"/>
          </a:p>
        </p:txBody>
      </p:sp>
    </p:spTree>
    <p:extLst>
      <p:ext uri="{BB962C8B-B14F-4D97-AF65-F5344CB8AC3E}">
        <p14:creationId xmlns:p14="http://schemas.microsoft.com/office/powerpoint/2010/main" val="746116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D07BBE2-13B0-46DD-8A75-37161E0237CC}" type="slidenum">
              <a:rPr lang="zh-CN" altLang="en-US" smtClean="0"/>
              <a:pPr/>
              <a:t>35</a:t>
            </a:fld>
            <a:endParaRPr lang="zh-CN" altLang="en-US"/>
          </a:p>
        </p:txBody>
      </p:sp>
    </p:spTree>
    <p:extLst>
      <p:ext uri="{BB962C8B-B14F-4D97-AF65-F5344CB8AC3E}">
        <p14:creationId xmlns:p14="http://schemas.microsoft.com/office/powerpoint/2010/main" val="206333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F2EE1-7D07-438D-ACAE-9D184C75BE0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2343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F2EE1-7D07-438D-ACAE-9D184C75BE0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1086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7147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FF2EE1-7D07-438D-ACAE-9D184C75BE09}" type="slidenum">
              <a:rPr lang="id-ID" smtClean="0"/>
              <a:pPr/>
              <a:t>64</a:t>
            </a:fld>
            <a:endParaRPr lang="id-ID"/>
          </a:p>
        </p:txBody>
      </p:sp>
    </p:spTree>
    <p:extLst>
      <p:ext uri="{BB962C8B-B14F-4D97-AF65-F5344CB8AC3E}">
        <p14:creationId xmlns:p14="http://schemas.microsoft.com/office/powerpoint/2010/main" val="3239254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A7385E-F1A9-4D39-8156-ABC044F241CF}" type="slidenum">
              <a:rPr lang="zh-CN" altLang="en-US" smtClean="0"/>
              <a:pPr/>
              <a:t>71</a:t>
            </a:fld>
            <a:endParaRPr lang="zh-CN" altLang="en-US"/>
          </a:p>
        </p:txBody>
      </p:sp>
    </p:spTree>
    <p:extLst>
      <p:ext uri="{BB962C8B-B14F-4D97-AF65-F5344CB8AC3E}">
        <p14:creationId xmlns:p14="http://schemas.microsoft.com/office/powerpoint/2010/main" val="208133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pPr lvl="0" algn="r"/>
              <a:t>72</a:t>
            </a:fld>
            <a:endParaRPr lang="zh-CN" altLang="en-US" sz="1200" dirty="0"/>
          </a:p>
        </p:txBody>
      </p:sp>
      <p:sp>
        <p:nvSpPr>
          <p:cNvPr id="97282" name="幻灯片图像占位符 97281"/>
          <p:cNvSpPr>
            <a:spLocks noGrp="1" noRot="1" noChangeAspect="1" noTextEdit="1"/>
          </p:cNvSpPr>
          <p:nvPr>
            <p:ph type="sldImg"/>
          </p:nvPr>
        </p:nvSpPr>
        <p:spPr/>
      </p:sp>
      <p:sp>
        <p:nvSpPr>
          <p:cNvPr id="97283" name="文本占位符 9728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586953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miter lim="800000"/>
            <a:headEnd/>
            <a:tailEnd/>
          </a:ln>
        </p:spPr>
        <p:txBody>
          <a:bodyPr/>
          <a:lstStyle/>
          <a:p>
            <a:fld id="{D3871702-B8AB-426E-A6CD-216BBB0851F4}" type="slidenum">
              <a:rPr lang="en-US" altLang="zh-CN"/>
              <a:pPr/>
              <a:t>73</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zh-CN" altLang="zh-CN" smtClean="0">
              <a:latin typeface="Arial" charset="0"/>
              <a:ea typeface="宋体" charset="-122"/>
            </a:endParaRPr>
          </a:p>
        </p:txBody>
      </p:sp>
    </p:spTree>
    <p:extLst>
      <p:ext uri="{BB962C8B-B14F-4D97-AF65-F5344CB8AC3E}">
        <p14:creationId xmlns:p14="http://schemas.microsoft.com/office/powerpoint/2010/main" val="3881984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miter lim="800000"/>
            <a:headEnd/>
            <a:tailEnd/>
          </a:ln>
        </p:spPr>
        <p:txBody>
          <a:bodyPr/>
          <a:lstStyle/>
          <a:p>
            <a:fld id="{5ABF45A2-BCF1-4BA5-B17C-DFE2D7590014}" type="slidenum">
              <a:rPr lang="en-US" altLang="zh-CN"/>
              <a:pPr/>
              <a:t>78</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zh-CN" altLang="zh-CN" smtClean="0">
              <a:latin typeface="Arial" charset="0"/>
              <a:ea typeface="宋体" charset="-122"/>
            </a:endParaRPr>
          </a:p>
        </p:txBody>
      </p:sp>
    </p:spTree>
    <p:extLst>
      <p:ext uri="{BB962C8B-B14F-4D97-AF65-F5344CB8AC3E}">
        <p14:creationId xmlns:p14="http://schemas.microsoft.com/office/powerpoint/2010/main" val="553063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596A001-1849-4FF1-926E-DF5785185FBF}" type="slidenum">
              <a:rPr lang="en-US" altLang="zh-CN" smtClean="0"/>
              <a:pPr/>
              <a:t>82</a:t>
            </a:fld>
            <a:endParaRPr lang="en-US" altLang="zh-CN" smtClean="0"/>
          </a:p>
        </p:txBody>
      </p:sp>
      <p:sp>
        <p:nvSpPr>
          <p:cNvPr id="108547" name="Rectangle 2"/>
          <p:cNvSpPr>
            <a:spLocks noGrp="1" noRot="1" noChangeAspect="1" noChangeArrowheads="1" noTextEdit="1"/>
          </p:cNvSpPr>
          <p:nvPr>
            <p:ph type="sldImg" idx="4294967295"/>
          </p:nvPr>
        </p:nvSpPr>
        <p:spPr>
          <a:ln/>
        </p:spPr>
      </p:sp>
      <p:sp>
        <p:nvSpPr>
          <p:cNvPr id="10854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360152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A7385E-F1A9-4D39-8156-ABC044F241CF}" type="slidenum">
              <a:rPr lang="zh-CN" altLang="en-US" smtClean="0"/>
              <a:pPr/>
              <a:t>10</a:t>
            </a:fld>
            <a:endParaRPr lang="zh-CN" altLang="en-US"/>
          </a:p>
        </p:txBody>
      </p:sp>
    </p:spTree>
    <p:extLst>
      <p:ext uri="{BB962C8B-B14F-4D97-AF65-F5344CB8AC3E}">
        <p14:creationId xmlns:p14="http://schemas.microsoft.com/office/powerpoint/2010/main" val="57686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miter lim="800000"/>
            <a:headEnd/>
            <a:tailEnd/>
          </a:ln>
        </p:spPr>
        <p:txBody>
          <a:bodyPr/>
          <a:lstStyle/>
          <a:p>
            <a:fld id="{40C57E70-F1A4-4929-89E8-D08C83C4A152}" type="slidenum">
              <a:rPr lang="en-US" altLang="zh-CN"/>
              <a:pPr/>
              <a:t>83</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zh-CN" altLang="zh-CN" smtClean="0">
              <a:latin typeface="Arial" charset="0"/>
              <a:ea typeface="宋体" charset="-122"/>
            </a:endParaRPr>
          </a:p>
        </p:txBody>
      </p:sp>
    </p:spTree>
    <p:extLst>
      <p:ext uri="{BB962C8B-B14F-4D97-AF65-F5344CB8AC3E}">
        <p14:creationId xmlns:p14="http://schemas.microsoft.com/office/powerpoint/2010/main" val="321141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miter lim="800000"/>
            <a:headEnd/>
            <a:tailEnd/>
          </a:ln>
        </p:spPr>
        <p:txBody>
          <a:bodyPr/>
          <a:lstStyle/>
          <a:p>
            <a:fld id="{45B623E1-A743-459C-A70D-5FFA0F2617DD}" type="slidenum">
              <a:rPr lang="en-US" altLang="zh-CN"/>
              <a:pPr/>
              <a:t>90</a:t>
            </a:fld>
            <a:endParaRPr lang="en-US" altLang="zh-CN"/>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zh-CN" altLang="zh-CN" smtClean="0">
              <a:latin typeface="Arial" charset="0"/>
              <a:ea typeface="宋体" charset="-122"/>
            </a:endParaRPr>
          </a:p>
        </p:txBody>
      </p:sp>
    </p:spTree>
    <p:extLst>
      <p:ext uri="{BB962C8B-B14F-4D97-AF65-F5344CB8AC3E}">
        <p14:creationId xmlns:p14="http://schemas.microsoft.com/office/powerpoint/2010/main" val="2298360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miter lim="800000"/>
            <a:headEnd/>
            <a:tailEnd/>
          </a:ln>
        </p:spPr>
        <p:txBody>
          <a:bodyPr/>
          <a:lstStyle/>
          <a:p>
            <a:fld id="{668769D5-BFB0-4CE1-AD3D-84EDEBFB2E6A}" type="slidenum">
              <a:rPr lang="en-US" altLang="zh-CN"/>
              <a:pPr/>
              <a:t>91</a:t>
            </a:fld>
            <a:endParaRPr lang="en-US" altLang="zh-CN"/>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zh-CN" altLang="zh-CN" smtClean="0">
              <a:latin typeface="Arial" charset="0"/>
              <a:ea typeface="宋体" charset="-122"/>
            </a:endParaRPr>
          </a:p>
        </p:txBody>
      </p:sp>
    </p:spTree>
    <p:extLst>
      <p:ext uri="{BB962C8B-B14F-4D97-AF65-F5344CB8AC3E}">
        <p14:creationId xmlns:p14="http://schemas.microsoft.com/office/powerpoint/2010/main" val="3254437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391026-633E-49C0-B6EA-D42FC9ED7BC0}" type="slidenum">
              <a:rPr lang="en-US" altLang="zh-CN"/>
              <a:pPr/>
              <a:t>92</a:t>
            </a:fld>
            <a:endParaRPr lang="en-US" altLang="zh-CN"/>
          </a:p>
        </p:txBody>
      </p:sp>
      <p:sp>
        <p:nvSpPr>
          <p:cNvPr id="473090" name="Rectangle 2"/>
          <p:cNvSpPr>
            <a:spLocks noGrp="1" noRot="1" noChangeAspect="1" noChangeArrowheads="1" noTextEdit="1"/>
          </p:cNvSpPr>
          <p:nvPr>
            <p:ph type="sldImg"/>
          </p:nvPr>
        </p:nvSpPr>
        <p:spPr>
          <a:ln/>
        </p:spPr>
      </p:sp>
      <p:sp>
        <p:nvSpPr>
          <p:cNvPr id="473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8404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http://blog.sina.com.cn/s/blog_6113083f0102v207.html</a:t>
            </a:r>
            <a:endParaRPr lang="zh-CN" altLang="en-US" dirty="0"/>
          </a:p>
        </p:txBody>
      </p:sp>
      <p:sp>
        <p:nvSpPr>
          <p:cNvPr id="4" name="灯片编号占位符 3"/>
          <p:cNvSpPr>
            <a:spLocks noGrp="1"/>
          </p:cNvSpPr>
          <p:nvPr>
            <p:ph type="sldNum" sz="quarter" idx="10"/>
          </p:nvPr>
        </p:nvSpPr>
        <p:spPr/>
        <p:txBody>
          <a:bodyPr/>
          <a:lstStyle/>
          <a:p>
            <a:fld id="{82376B6D-28FD-4432-B972-9F4265DBBD42}" type="slidenum">
              <a:rPr lang="zh-CN" altLang="en-US" smtClean="0"/>
              <a:pPr/>
              <a:t>95</a:t>
            </a:fld>
            <a:endParaRPr lang="zh-CN" altLang="en-US"/>
          </a:p>
        </p:txBody>
      </p:sp>
    </p:spTree>
    <p:extLst>
      <p:ext uri="{BB962C8B-B14F-4D97-AF65-F5344CB8AC3E}">
        <p14:creationId xmlns:p14="http://schemas.microsoft.com/office/powerpoint/2010/main" val="3611348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64281B2D-3442-41A8-92D3-6AD7D28485A1}" type="slidenum">
              <a:rPr lang="en-US" altLang="zh-CN" b="0"/>
              <a:pPr eaLnBrk="1" hangingPunct="1"/>
              <a:t>100</a:t>
            </a:fld>
            <a:endParaRPr lang="en-US" altLang="zh-CN" b="0"/>
          </a:p>
        </p:txBody>
      </p:sp>
      <p:sp>
        <p:nvSpPr>
          <p:cNvPr id="76803" name="Rectangle 2"/>
          <p:cNvSpPr>
            <a:spLocks noGrp="1" noRot="1" noChangeAspect="1" noChangeArrowheads="1" noTextEdit="1"/>
          </p:cNvSpPr>
          <p:nvPr>
            <p:ph type="sldImg"/>
          </p:nvPr>
        </p:nvSpPr>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767724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89205186-6B87-4672-A9DB-E22BCB7600CD}" type="slidenum">
              <a:rPr lang="en-US" altLang="zh-CN" b="0"/>
              <a:pPr eaLnBrk="1" hangingPunct="1"/>
              <a:t>101</a:t>
            </a:fld>
            <a:endParaRPr lang="en-US" altLang="zh-CN" b="0"/>
          </a:p>
        </p:txBody>
      </p:sp>
      <p:sp>
        <p:nvSpPr>
          <p:cNvPr id="77827" name="Rectangle 2"/>
          <p:cNvSpPr>
            <a:spLocks noGrp="1" noRot="1" noChangeAspect="1" noChangeArrowheads="1" noTextEdit="1"/>
          </p:cNvSpPr>
          <p:nvPr>
            <p:ph type="sldImg"/>
          </p:nvPr>
        </p:nvSpPr>
        <p:spPr/>
      </p:sp>
      <p:sp>
        <p:nvSpPr>
          <p:cNvPr id="77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12376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1FC750B6-0B06-43F7-A720-85A1C8090E95}" type="slidenum">
              <a:rPr lang="en-US" altLang="zh-CN" b="0"/>
              <a:pPr eaLnBrk="1" hangingPunct="1"/>
              <a:t>102</a:t>
            </a:fld>
            <a:endParaRPr lang="en-US" altLang="zh-CN" b="0"/>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extLst>
      <p:ext uri="{BB962C8B-B14F-4D97-AF65-F5344CB8AC3E}">
        <p14:creationId xmlns:p14="http://schemas.microsoft.com/office/powerpoint/2010/main" val="1152568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4"/>
            <p:custDataLst>
              <p:tags r:id="rId1"/>
            </p:custDataLst>
          </p:nvPr>
        </p:nvSpPr>
        <p:spPr>
          <a:extLst>
            <a:ext uri="{91240B29-F687-4F45-9708-019B960494DF}">
              <a14:hiddenLine xmlns:a14="http://schemas.microsoft.com/office/drawing/2010/main" w="9525" cap="flat" algn="ctr">
                <a:solidFill>
                  <a:srgbClr val="000000"/>
                </a:solidFill>
                <a:prstDash val="solid"/>
                <a:miter lim="1000000"/>
                <a:headEnd type="none" w="med" len="med"/>
                <a:tailEnd type="none" w="med" len="med"/>
              </a14:hiddenLine>
            </a:ext>
          </a:extLst>
        </p:spPr>
        <p:txBody>
          <a:bodyPr/>
          <a:lstStyle>
            <a:lvl1pPr eaLnBrk="0" hangingPunct="0">
              <a:spcBef>
                <a:spcPct val="30000"/>
              </a:spcBef>
              <a:defRPr sz="1200">
                <a:solidFill>
                  <a:schemeClr val="tx1"/>
                </a:solidFill>
                <a:latin typeface="Cambria" panose="02040503050406030204" pitchFamily="18" charset="0"/>
              </a:defRPr>
            </a:lvl1pPr>
            <a:lvl2pPr eaLnBrk="0" hangingPunct="0">
              <a:spcBef>
                <a:spcPct val="30000"/>
              </a:spcBef>
              <a:defRPr sz="1200">
                <a:solidFill>
                  <a:schemeClr val="tx1"/>
                </a:solidFill>
                <a:latin typeface="Cambria" panose="02040503050406030204" pitchFamily="18" charset="0"/>
              </a:defRPr>
            </a:lvl2pPr>
            <a:lvl3pPr eaLnBrk="0" hangingPunct="0">
              <a:spcBef>
                <a:spcPct val="30000"/>
              </a:spcBef>
              <a:defRPr sz="1200">
                <a:solidFill>
                  <a:schemeClr val="tx1"/>
                </a:solidFill>
                <a:latin typeface="Cambria" panose="02040503050406030204" pitchFamily="18" charset="0"/>
              </a:defRPr>
            </a:lvl3pPr>
            <a:lvl4pPr eaLnBrk="0" hangingPunct="0">
              <a:spcBef>
                <a:spcPct val="30000"/>
              </a:spcBef>
              <a:defRPr sz="1200">
                <a:solidFill>
                  <a:schemeClr val="tx1"/>
                </a:solidFill>
                <a:latin typeface="Cambria" panose="02040503050406030204" pitchFamily="18" charset="0"/>
              </a:defRPr>
            </a:lvl4pPr>
            <a:lvl5pPr eaLnBrk="0" hangingPunct="0">
              <a:spcBef>
                <a:spcPct val="30000"/>
              </a:spcBef>
              <a:defRPr sz="1200">
                <a:solidFill>
                  <a:schemeClr val="tx1"/>
                </a:solidFill>
                <a:latin typeface="Cambria" panose="02040503050406030204" pitchFamily="18" charset="0"/>
              </a:defRPr>
            </a:lvl5pPr>
            <a:lvl6pPr eaLnBrk="0" fontAlgn="base" hangingPunct="0">
              <a:spcBef>
                <a:spcPct val="30000"/>
              </a:spcBef>
              <a:spcAft>
                <a:spcPct val="0"/>
              </a:spcAft>
              <a:defRPr sz="1200">
                <a:solidFill>
                  <a:schemeClr val="tx1"/>
                </a:solidFill>
                <a:latin typeface="Cambria" panose="02040503050406030204" pitchFamily="18" charset="0"/>
              </a:defRPr>
            </a:lvl6pPr>
            <a:lvl7pPr eaLnBrk="0" fontAlgn="base" hangingPunct="0">
              <a:spcBef>
                <a:spcPct val="30000"/>
              </a:spcBef>
              <a:spcAft>
                <a:spcPct val="0"/>
              </a:spcAft>
              <a:defRPr sz="1200">
                <a:solidFill>
                  <a:schemeClr val="tx1"/>
                </a:solidFill>
                <a:latin typeface="Cambria" panose="02040503050406030204" pitchFamily="18" charset="0"/>
              </a:defRPr>
            </a:lvl7pPr>
            <a:lvl8pPr eaLnBrk="0" fontAlgn="base" hangingPunct="0">
              <a:spcBef>
                <a:spcPct val="30000"/>
              </a:spcBef>
              <a:spcAft>
                <a:spcPct val="0"/>
              </a:spcAft>
              <a:defRPr sz="1200">
                <a:solidFill>
                  <a:schemeClr val="tx1"/>
                </a:solidFill>
                <a:latin typeface="Cambria" panose="02040503050406030204" pitchFamily="18" charset="0"/>
              </a:defRPr>
            </a:lvl8pPr>
            <a:lvl9pPr eaLnBrk="0" fontAlgn="base" hangingPunct="0">
              <a:spcBef>
                <a:spcPct val="30000"/>
              </a:spcBef>
              <a:spcAft>
                <a:spcPct val="0"/>
              </a:spcAft>
              <a:defRPr sz="1200">
                <a:solidFill>
                  <a:schemeClr val="tx1"/>
                </a:solidFill>
                <a:latin typeface="Cambria" panose="02040503050406030204" pitchFamily="18" charset="0"/>
              </a:defRPr>
            </a:lvl9pPr>
          </a:lstStyle>
          <a:p>
            <a:pPr>
              <a:spcBef>
                <a:spcPct val="0"/>
              </a:spcBef>
              <a:buSzTx/>
              <a:buFontTx/>
              <a:buNone/>
            </a:pPr>
            <a:fld id="{E68B1A19-670E-4265-B674-B3C44031F965}" type="slidenum">
              <a:rPr lang="en-US" altLang="en-US"/>
              <a:pPr>
                <a:spcBef>
                  <a:spcPct val="0"/>
                </a:spcBef>
                <a:buSzTx/>
                <a:buFontTx/>
                <a:buNone/>
              </a:pPr>
              <a:t>104</a:t>
            </a:fld>
            <a:endParaRPr lang="en-US" altLang="en-US"/>
          </a:p>
        </p:txBody>
      </p:sp>
      <p:sp>
        <p:nvSpPr>
          <p:cNvPr id="288771" name="Rectangle 2"/>
          <p:cNvSpPr>
            <a:spLocks noGrp="1" noRot="1" noChangeAspect="1" noChangeArrowheads="1" noTextEdit="1"/>
          </p:cNvSpPr>
          <p:nvPr>
            <p:ph type="sldImg"/>
            <p:custDataLst>
              <p:tags r:id="rId2"/>
            </p:custDataLst>
          </p:nvPr>
        </p:nvSpPr>
        <p:spPr>
          <a:ln algn="ctr">
            <a:solidFill>
              <a:srgbClr val="000000"/>
            </a:solidFill>
            <a:miter lim="800000"/>
            <a:headEnd/>
            <a:tailEnd/>
          </a:ln>
        </p:spPr>
      </p:sp>
      <p:sp>
        <p:nvSpPr>
          <p:cNvPr id="288772" name="Rectangle 3"/>
          <p:cNvSpPr>
            <a:spLocks noGrp="1" noChangeArrowheads="1"/>
          </p:cNvSpPr>
          <p:nvPr>
            <p:ph type="body" idx="1"/>
            <p:custDataLst>
              <p:tags r:id="rId3"/>
            </p:custDataLst>
          </p:nvPr>
        </p:nvSpPr>
        <p:spPr>
          <a:ln/>
        </p:spPr>
        <p:txBody>
          <a:bodyPr anchor="t"/>
          <a:lstStyle/>
          <a:p>
            <a:pPr defTabSz="914400"/>
            <a:endParaRPr lang="zh-CN" altLang="en-US">
              <a:latin typeface="Calibri" panose="020F0502020204030204" pitchFamily="34" charset="0"/>
            </a:endParaRPr>
          </a:p>
        </p:txBody>
      </p:sp>
    </p:spTree>
    <p:extLst>
      <p:ext uri="{BB962C8B-B14F-4D97-AF65-F5344CB8AC3E}">
        <p14:creationId xmlns:p14="http://schemas.microsoft.com/office/powerpoint/2010/main" val="437603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4"/>
            <p:custDataLst>
              <p:tags r:id="rId1"/>
            </p:custDataLst>
          </p:nvPr>
        </p:nvSpPr>
        <p:spPr>
          <a:extLst>
            <a:ext uri="{91240B29-F687-4F45-9708-019B960494DF}">
              <a14:hiddenLine xmlns:a14="http://schemas.microsoft.com/office/drawing/2010/main" w="9525" cap="flat" algn="ctr">
                <a:solidFill>
                  <a:srgbClr val="000000"/>
                </a:solidFill>
                <a:prstDash val="solid"/>
                <a:miter lim="1000000"/>
                <a:headEnd type="none" w="med" len="med"/>
                <a:tailEnd type="none" w="med" len="med"/>
              </a14:hiddenLine>
            </a:ext>
          </a:extLst>
        </p:spPr>
        <p:txBody>
          <a:bodyPr/>
          <a:lstStyle>
            <a:lvl1pPr eaLnBrk="0" hangingPunct="0">
              <a:spcBef>
                <a:spcPct val="30000"/>
              </a:spcBef>
              <a:defRPr sz="1200">
                <a:solidFill>
                  <a:schemeClr val="tx1"/>
                </a:solidFill>
                <a:latin typeface="Cambria" panose="02040503050406030204" pitchFamily="18" charset="0"/>
              </a:defRPr>
            </a:lvl1pPr>
            <a:lvl2pPr eaLnBrk="0" hangingPunct="0">
              <a:spcBef>
                <a:spcPct val="30000"/>
              </a:spcBef>
              <a:defRPr sz="1200">
                <a:solidFill>
                  <a:schemeClr val="tx1"/>
                </a:solidFill>
                <a:latin typeface="Cambria" panose="02040503050406030204" pitchFamily="18" charset="0"/>
              </a:defRPr>
            </a:lvl2pPr>
            <a:lvl3pPr eaLnBrk="0" hangingPunct="0">
              <a:spcBef>
                <a:spcPct val="30000"/>
              </a:spcBef>
              <a:defRPr sz="1200">
                <a:solidFill>
                  <a:schemeClr val="tx1"/>
                </a:solidFill>
                <a:latin typeface="Cambria" panose="02040503050406030204" pitchFamily="18" charset="0"/>
              </a:defRPr>
            </a:lvl3pPr>
            <a:lvl4pPr eaLnBrk="0" hangingPunct="0">
              <a:spcBef>
                <a:spcPct val="30000"/>
              </a:spcBef>
              <a:defRPr sz="1200">
                <a:solidFill>
                  <a:schemeClr val="tx1"/>
                </a:solidFill>
                <a:latin typeface="Cambria" panose="02040503050406030204" pitchFamily="18" charset="0"/>
              </a:defRPr>
            </a:lvl4pPr>
            <a:lvl5pPr eaLnBrk="0" hangingPunct="0">
              <a:spcBef>
                <a:spcPct val="30000"/>
              </a:spcBef>
              <a:defRPr sz="1200">
                <a:solidFill>
                  <a:schemeClr val="tx1"/>
                </a:solidFill>
                <a:latin typeface="Cambria" panose="02040503050406030204" pitchFamily="18" charset="0"/>
              </a:defRPr>
            </a:lvl5pPr>
            <a:lvl6pPr eaLnBrk="0" fontAlgn="base" hangingPunct="0">
              <a:spcBef>
                <a:spcPct val="30000"/>
              </a:spcBef>
              <a:spcAft>
                <a:spcPct val="0"/>
              </a:spcAft>
              <a:defRPr sz="1200">
                <a:solidFill>
                  <a:schemeClr val="tx1"/>
                </a:solidFill>
                <a:latin typeface="Cambria" panose="02040503050406030204" pitchFamily="18" charset="0"/>
              </a:defRPr>
            </a:lvl6pPr>
            <a:lvl7pPr eaLnBrk="0" fontAlgn="base" hangingPunct="0">
              <a:spcBef>
                <a:spcPct val="30000"/>
              </a:spcBef>
              <a:spcAft>
                <a:spcPct val="0"/>
              </a:spcAft>
              <a:defRPr sz="1200">
                <a:solidFill>
                  <a:schemeClr val="tx1"/>
                </a:solidFill>
                <a:latin typeface="Cambria" panose="02040503050406030204" pitchFamily="18" charset="0"/>
              </a:defRPr>
            </a:lvl7pPr>
            <a:lvl8pPr eaLnBrk="0" fontAlgn="base" hangingPunct="0">
              <a:spcBef>
                <a:spcPct val="30000"/>
              </a:spcBef>
              <a:spcAft>
                <a:spcPct val="0"/>
              </a:spcAft>
              <a:defRPr sz="1200">
                <a:solidFill>
                  <a:schemeClr val="tx1"/>
                </a:solidFill>
                <a:latin typeface="Cambria" panose="02040503050406030204" pitchFamily="18" charset="0"/>
              </a:defRPr>
            </a:lvl8pPr>
            <a:lvl9pPr eaLnBrk="0" fontAlgn="base" hangingPunct="0">
              <a:spcBef>
                <a:spcPct val="30000"/>
              </a:spcBef>
              <a:spcAft>
                <a:spcPct val="0"/>
              </a:spcAft>
              <a:defRPr sz="1200">
                <a:solidFill>
                  <a:schemeClr val="tx1"/>
                </a:solidFill>
                <a:latin typeface="Cambria" panose="02040503050406030204" pitchFamily="18" charset="0"/>
              </a:defRPr>
            </a:lvl9pPr>
          </a:lstStyle>
          <a:p>
            <a:pPr>
              <a:spcBef>
                <a:spcPct val="0"/>
              </a:spcBef>
              <a:buSzTx/>
              <a:buFontTx/>
              <a:buNone/>
            </a:pPr>
            <a:fld id="{366652BD-307F-4D6F-8EB5-230ED6CEF168}" type="slidenum">
              <a:rPr lang="en-US" altLang="en-US"/>
              <a:pPr>
                <a:spcBef>
                  <a:spcPct val="0"/>
                </a:spcBef>
                <a:buSzTx/>
                <a:buFontTx/>
                <a:buNone/>
              </a:pPr>
              <a:t>105</a:t>
            </a:fld>
            <a:endParaRPr lang="en-US" altLang="en-US"/>
          </a:p>
        </p:txBody>
      </p:sp>
      <p:sp>
        <p:nvSpPr>
          <p:cNvPr id="289795" name="Rectangle 2"/>
          <p:cNvSpPr>
            <a:spLocks noGrp="1" noRot="1" noChangeAspect="1" noChangeArrowheads="1" noTextEdit="1"/>
          </p:cNvSpPr>
          <p:nvPr>
            <p:ph type="sldImg"/>
            <p:custDataLst>
              <p:tags r:id="rId2"/>
            </p:custDataLst>
          </p:nvPr>
        </p:nvSpPr>
        <p:spPr>
          <a:ln algn="ctr">
            <a:solidFill>
              <a:srgbClr val="000000"/>
            </a:solidFill>
            <a:miter lim="800000"/>
            <a:headEnd/>
            <a:tailEnd/>
          </a:ln>
        </p:spPr>
      </p:sp>
      <p:sp>
        <p:nvSpPr>
          <p:cNvPr id="289796" name="Rectangle 3"/>
          <p:cNvSpPr>
            <a:spLocks noGrp="1" noChangeArrowheads="1"/>
          </p:cNvSpPr>
          <p:nvPr>
            <p:ph type="body" idx="1"/>
            <p:custDataLst>
              <p:tags r:id="rId3"/>
            </p:custDataLst>
          </p:nvPr>
        </p:nvSpPr>
        <p:spPr>
          <a:ln/>
        </p:spPr>
        <p:txBody>
          <a:bodyPr anchor="t"/>
          <a:lstStyle/>
          <a:p>
            <a:pPr defTabSz="914400"/>
            <a:endParaRPr lang="zh-CN" altLang="en-US">
              <a:latin typeface="Calibri" panose="020F0502020204030204" pitchFamily="34" charset="0"/>
            </a:endParaRPr>
          </a:p>
        </p:txBody>
      </p:sp>
    </p:spTree>
    <p:extLst>
      <p:ext uri="{BB962C8B-B14F-4D97-AF65-F5344CB8AC3E}">
        <p14:creationId xmlns:p14="http://schemas.microsoft.com/office/powerpoint/2010/main" val="1229749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ChangeArrowheads="1" noTextEdit="1"/>
          </p:cNvSpPr>
          <p:nvPr>
            <p:ph type="sldImg"/>
            <p:custDataLst>
              <p:tags r:id="rId1"/>
            </p:custDataLst>
          </p:nvPr>
        </p:nvSpPr>
        <p:spPr>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sp>
      <p:sp>
        <p:nvSpPr>
          <p:cNvPr id="276483" name="备注占位符 2"/>
          <p:cNvSpPr>
            <a:spLocks noGrp="1" noChangeArrowheads="1"/>
          </p:cNvSpPr>
          <p:nvPr>
            <p:ph type="body" idx="1"/>
            <p:custDataLst>
              <p:tags r:id="rId2"/>
            </p:custDataLst>
          </p:nvPr>
        </p:nvSpPr>
        <p:spPr>
          <a:ln/>
        </p:spPr>
        <p:txBody>
          <a:bodyPr/>
          <a:lstStyle/>
          <a:p>
            <a:pPr defTabSz="914400"/>
            <a:r>
              <a:rPr lang="zh-CN" altLang="en-US" dirty="0">
                <a:solidFill>
                  <a:srgbClr val="000000"/>
                </a:solidFill>
                <a:latin typeface="微软雅黑" panose="020B0503020204020204" pitchFamily="34" charset="-122"/>
                <a:ea typeface="微软雅黑" panose="020B0503020204020204" pitchFamily="34" charset="-122"/>
              </a:rPr>
              <a:t>东北三省、黄河中下游各省全部或部分、甘肃与宁夏的东南部、江苏安徽两省的北部。</a:t>
            </a:r>
            <a:endParaRPr lang="en-US" altLang="zh-CN" dirty="0">
              <a:solidFill>
                <a:srgbClr val="000000"/>
              </a:solidFill>
              <a:latin typeface="微软雅黑" panose="020B0503020204020204" pitchFamily="34" charset="-122"/>
              <a:ea typeface="微软雅黑" panose="020B0503020204020204" pitchFamily="34" charset="-122"/>
            </a:endParaRPr>
          </a:p>
          <a:p>
            <a:pPr defTabSz="914400"/>
            <a:endParaRPr lang="zh-CN" altLang="en-US" dirty="0">
              <a:latin typeface="Calibri" panose="020F0502020204030204" pitchFamily="34" charset="0"/>
            </a:endParaRPr>
          </a:p>
        </p:txBody>
      </p:sp>
      <p:sp>
        <p:nvSpPr>
          <p:cNvPr id="276484" name="灯片编号占位符 3"/>
          <p:cNvSpPr>
            <a:spLocks noGrp="1" noChangeArrowheads="1"/>
          </p:cNvSpPr>
          <p:nvPr>
            <p:ph type="sldNum" sz="quarter" idx="4"/>
            <p:custDataLst>
              <p:tags r:id="rId3"/>
            </p:custDataLst>
          </p:nvPr>
        </p:nvSpPr>
        <p:spPr>
          <a:extLst>
            <a:ext uri="{91240B29-F687-4F45-9708-019B960494DF}">
              <a14:hiddenLine xmlns:a14="http://schemas.microsoft.com/office/drawing/2010/main" w="9525" cap="flat" algn="ctr">
                <a:solidFill>
                  <a:srgbClr val="000000"/>
                </a:solidFill>
                <a:prstDash val="solid"/>
                <a:miter lim="1000000"/>
                <a:headEnd type="none" w="med" len="med"/>
                <a:tailEnd type="none" w="med" len="me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fld id="{5403547A-D1E9-4740-B6C3-47F4E0824128}" type="slidenum">
              <a:rPr lang="en-US" altLang="en-US" sz="1200"/>
              <a:pPr eaLnBrk="1" hangingPunct="1"/>
              <a:t>11</a:t>
            </a:fld>
            <a:endParaRPr lang="en-US" altLang="en-US" sz="1200"/>
          </a:p>
        </p:txBody>
      </p:sp>
    </p:spTree>
    <p:extLst>
      <p:ext uri="{BB962C8B-B14F-4D97-AF65-F5344CB8AC3E}">
        <p14:creationId xmlns:p14="http://schemas.microsoft.com/office/powerpoint/2010/main" val="133950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FF2EE1-7D07-438D-ACAE-9D184C75BE09}" type="slidenum">
              <a:rPr lang="id-ID" smtClean="0"/>
              <a:pPr/>
              <a:t>108</a:t>
            </a:fld>
            <a:endParaRPr lang="id-ID"/>
          </a:p>
        </p:txBody>
      </p:sp>
    </p:spTree>
    <p:extLst>
      <p:ext uri="{BB962C8B-B14F-4D97-AF65-F5344CB8AC3E}">
        <p14:creationId xmlns:p14="http://schemas.microsoft.com/office/powerpoint/2010/main" val="3798676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FF2EE1-7D07-438D-ACAE-9D184C75BE09}" type="slidenum">
              <a:rPr lang="id-ID" smtClean="0"/>
              <a:pPr/>
              <a:t>109</a:t>
            </a:fld>
            <a:endParaRPr lang="id-ID"/>
          </a:p>
        </p:txBody>
      </p:sp>
    </p:spTree>
    <p:extLst>
      <p:ext uri="{BB962C8B-B14F-4D97-AF65-F5344CB8AC3E}">
        <p14:creationId xmlns:p14="http://schemas.microsoft.com/office/powerpoint/2010/main" val="2406522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376B6D-28FD-4432-B972-9F4265DBBD42}" type="slidenum">
              <a:rPr lang="zh-CN" altLang="en-US" smtClean="0"/>
              <a:pPr/>
              <a:t>115</a:t>
            </a:fld>
            <a:endParaRPr lang="zh-CN" altLang="en-US"/>
          </a:p>
        </p:txBody>
      </p:sp>
    </p:spTree>
    <p:extLst>
      <p:ext uri="{BB962C8B-B14F-4D97-AF65-F5344CB8AC3E}">
        <p14:creationId xmlns:p14="http://schemas.microsoft.com/office/powerpoint/2010/main" val="327612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FF2EE1-7D07-438D-ACAE-9D184C75BE09}" type="slidenum">
              <a:rPr lang="id-ID" smtClean="0"/>
              <a:pPr/>
              <a:t>12</a:t>
            </a:fld>
            <a:endParaRPr lang="id-ID"/>
          </a:p>
        </p:txBody>
      </p:sp>
    </p:spTree>
    <p:extLst>
      <p:ext uri="{BB962C8B-B14F-4D97-AF65-F5344CB8AC3E}">
        <p14:creationId xmlns:p14="http://schemas.microsoft.com/office/powerpoint/2010/main" val="277271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403171E9-96C1-421A-9C5F-8AC3725C16AA}" type="slidenum">
              <a:rPr lang="en-US" altLang="zh-CN" b="0"/>
              <a:pPr eaLnBrk="1" hangingPunct="1"/>
              <a:t>13</a:t>
            </a:fld>
            <a:endParaRPr lang="en-US" altLang="zh-CN" b="0"/>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41433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FF2EE1-7D07-438D-ACAE-9D184C75BE09}" type="slidenum">
              <a:rPr lang="id-ID" smtClean="0"/>
              <a:pPr/>
              <a:t>16</a:t>
            </a:fld>
            <a:endParaRPr lang="id-ID"/>
          </a:p>
        </p:txBody>
      </p:sp>
    </p:spTree>
    <p:extLst>
      <p:ext uri="{BB962C8B-B14F-4D97-AF65-F5344CB8AC3E}">
        <p14:creationId xmlns:p14="http://schemas.microsoft.com/office/powerpoint/2010/main" val="397023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F2EE1-7D07-438D-ACAE-9D184C75BE0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296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FF2EE1-7D07-438D-ACAE-9D184C75BE09}" type="slidenum">
              <a:rPr lang="id-ID" smtClean="0"/>
              <a:pPr/>
              <a:t>26</a:t>
            </a:fld>
            <a:endParaRPr lang="id-ID"/>
          </a:p>
        </p:txBody>
      </p:sp>
    </p:spTree>
    <p:extLst>
      <p:ext uri="{BB962C8B-B14F-4D97-AF65-F5344CB8AC3E}">
        <p14:creationId xmlns:p14="http://schemas.microsoft.com/office/powerpoint/2010/main" val="123723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D07BBE2-13B0-46DD-8A75-37161E0237CC}" type="slidenum">
              <a:rPr lang="zh-CN" altLang="en-US" smtClean="0"/>
              <a:pPr/>
              <a:t>28</a:t>
            </a:fld>
            <a:endParaRPr lang="zh-CN" altLang="en-US"/>
          </a:p>
        </p:txBody>
      </p:sp>
    </p:spTree>
    <p:extLst>
      <p:ext uri="{BB962C8B-B14F-4D97-AF65-F5344CB8AC3E}">
        <p14:creationId xmlns:p14="http://schemas.microsoft.com/office/powerpoint/2010/main" val="207630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1328598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3071379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3456803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bg>
      <p:bgPr>
        <a:gradFill rotWithShape="0">
          <a:gsLst>
            <a:gs pos="0">
              <a:srgbClr val="FFFFFF">
                <a:alpha val="36000"/>
              </a:srgbClr>
            </a:gs>
            <a:gs pos="100000">
              <a:srgbClr val="DCDCDC"/>
            </a:gs>
          </a:gsLst>
          <a:lin ang="5400000" scaled="0"/>
        </a:gradFill>
        <a:effectLst/>
      </p:bgPr>
    </p:bg>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mn-lt"/>
                <a:ea typeface="+mn-ea"/>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2"/>
            </p:custDataLst>
          </p:nvPr>
        </p:nvSpPr>
        <p:spPr/>
        <p:txBody>
          <a:bodyPr/>
          <a:lstStyle/>
          <a:p>
            <a:fld id="{760FBDFE-C587-4B4C-A407-44438C67B59E}" type="datetimeFigureOut">
              <a:rPr lang="zh-CN" altLang="en-US" smtClean="0"/>
              <a:pPr/>
              <a:t>2021/3/4</a:t>
            </a:fld>
            <a:endParaRPr lang="zh-CN" altLang="en-US"/>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extLst>
      <p:ext uri="{BB962C8B-B14F-4D97-AF65-F5344CB8AC3E}">
        <p14:creationId xmlns:p14="http://schemas.microsoft.com/office/powerpoint/2010/main" val="224047212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8785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4" name="Rectangle 3"/>
          <p:cNvSpPr/>
          <p:nvPr userDrawn="1"/>
        </p:nvSpPr>
        <p:spPr>
          <a:xfrm>
            <a:off x="5036457" y="6308725"/>
            <a:ext cx="2002972"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tx1"/>
              </a:solidFill>
            </a:endParaRPr>
          </a:p>
        </p:txBody>
      </p:sp>
    </p:spTree>
    <p:extLst>
      <p:ext uri="{BB962C8B-B14F-4D97-AF65-F5344CB8AC3E}">
        <p14:creationId xmlns:p14="http://schemas.microsoft.com/office/powerpoint/2010/main" val="21907818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Rectangle 1"/>
          <p:cNvSpPr/>
          <p:nvPr userDrawn="1"/>
        </p:nvSpPr>
        <p:spPr>
          <a:xfrm>
            <a:off x="5036457" y="6308725"/>
            <a:ext cx="2002972"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tx1"/>
              </a:solidFill>
            </a:endParaRPr>
          </a:p>
        </p:txBody>
      </p:sp>
    </p:spTree>
    <p:extLst>
      <p:ext uri="{BB962C8B-B14F-4D97-AF65-F5344CB8AC3E}">
        <p14:creationId xmlns:p14="http://schemas.microsoft.com/office/powerpoint/2010/main" val="32753727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4D5E1989-C2C0-4A63-BF34-38AEB0AD204A}"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407553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1086210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1329610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143873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3740586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33140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72612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17FCE79-665B-488D-8132-EA9DCA999CB2}" type="datetimeFigureOut">
              <a:rPr lang="zh-CN" altLang="en-US" smtClean="0"/>
              <a:pPr/>
              <a:t>2021/3/4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2013351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FCE79-665B-488D-8132-EA9DCA999CB2}" type="datetimeFigureOut">
              <a:rPr lang="zh-CN" altLang="en-US" smtClean="0"/>
              <a:pPr/>
              <a:t>2021/3/4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B58F2B-07B7-4569-9C23-61E0D779796C}" type="slidenum">
              <a:rPr lang="zh-CN" altLang="en-US" smtClean="0"/>
              <a:pPr/>
              <a:t>‹#›</a:t>
            </a:fld>
            <a:endParaRPr lang="zh-CN" altLang="en-US"/>
          </a:p>
        </p:txBody>
      </p:sp>
    </p:spTree>
    <p:extLst>
      <p:ext uri="{BB962C8B-B14F-4D97-AF65-F5344CB8AC3E}">
        <p14:creationId xmlns:p14="http://schemas.microsoft.com/office/powerpoint/2010/main" val="4220193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7" r:id="rId14"/>
    <p:sldLayoutId id="2147483668" r:id="rId15"/>
    <p:sldLayoutId id="21474836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227.xml"/><Relationship Id="rId3" Type="http://schemas.openxmlformats.org/officeDocument/2006/relationships/tags" Target="../tags/tag222.xml"/><Relationship Id="rId7" Type="http://schemas.openxmlformats.org/officeDocument/2006/relationships/tags" Target="../tags/tag226.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image" Target="../media/image9.png"/><Relationship Id="rId5" Type="http://schemas.openxmlformats.org/officeDocument/2006/relationships/tags" Target="../tags/tag224.xml"/><Relationship Id="rId10" Type="http://schemas.openxmlformats.org/officeDocument/2006/relationships/notesSlide" Target="../notesSlides/notesSlide2.xml"/><Relationship Id="rId4" Type="http://schemas.openxmlformats.org/officeDocument/2006/relationships/tags" Target="../tags/tag223.xml"/><Relationship Id="rId9"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tags" Target="../tags/tag342.xml"/><Relationship Id="rId3" Type="http://schemas.openxmlformats.org/officeDocument/2006/relationships/tags" Target="../tags/tag337.xml"/><Relationship Id="rId7" Type="http://schemas.openxmlformats.org/officeDocument/2006/relationships/tags" Target="../tags/tag341.xml"/><Relationship Id="rId12" Type="http://schemas.openxmlformats.org/officeDocument/2006/relationships/image" Target="../media/image156.jpe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image" Target="../media/image155.jpeg"/><Relationship Id="rId5" Type="http://schemas.openxmlformats.org/officeDocument/2006/relationships/tags" Target="../tags/tag339.xml"/><Relationship Id="rId10" Type="http://schemas.openxmlformats.org/officeDocument/2006/relationships/image" Target="../media/image154.jpeg"/><Relationship Id="rId4" Type="http://schemas.openxmlformats.org/officeDocument/2006/relationships/tags" Target="../tags/tag338.xml"/><Relationship Id="rId9"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tags" Target="../tags/tag350.xml"/><Relationship Id="rId3" Type="http://schemas.openxmlformats.org/officeDocument/2006/relationships/tags" Target="../tags/tag345.xml"/><Relationship Id="rId7" Type="http://schemas.openxmlformats.org/officeDocument/2006/relationships/tags" Target="../tags/tag349.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image" Target="../media/image157.jpeg"/><Relationship Id="rId5" Type="http://schemas.openxmlformats.org/officeDocument/2006/relationships/tags" Target="../tags/tag347.xml"/><Relationship Id="rId10" Type="http://schemas.openxmlformats.org/officeDocument/2006/relationships/notesSlide" Target="../notesSlides/notesSlide28.xml"/><Relationship Id="rId4" Type="http://schemas.openxmlformats.org/officeDocument/2006/relationships/tags" Target="../tags/tag346.xml"/><Relationship Id="rId9"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tags" Target="../tags/tag361.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158.jpeg"/><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tags" Target="../tags/tag359.xml"/><Relationship Id="rId11" Type="http://schemas.openxmlformats.org/officeDocument/2006/relationships/notesSlide" Target="../notesSlides/notesSlide29.xml"/><Relationship Id="rId5" Type="http://schemas.openxmlformats.org/officeDocument/2006/relationships/tags" Target="../tags/tag358.xml"/><Relationship Id="rId10" Type="http://schemas.openxmlformats.org/officeDocument/2006/relationships/slideLayout" Target="../slideLayouts/slideLayout2.xml"/><Relationship Id="rId4" Type="http://schemas.openxmlformats.org/officeDocument/2006/relationships/tags" Target="../tags/tag357.xml"/><Relationship Id="rId9" Type="http://schemas.openxmlformats.org/officeDocument/2006/relationships/tags" Target="../tags/tag362.xml"/></Relationships>
</file>

<file path=ppt/slides/_rels/slide106.xml.rels><?xml version="1.0" encoding="UTF-8" standalone="yes"?>
<Relationships xmlns="http://schemas.openxmlformats.org/package/2006/relationships"><Relationship Id="rId8" Type="http://schemas.openxmlformats.org/officeDocument/2006/relationships/tags" Target="../tags/tag373.xml"/><Relationship Id="rId13" Type="http://schemas.openxmlformats.org/officeDocument/2006/relationships/slideLayout" Target="../slideLayouts/slideLayout7.xml"/><Relationship Id="rId3" Type="http://schemas.openxmlformats.org/officeDocument/2006/relationships/tags" Target="../tags/tag368.xml"/><Relationship Id="rId7" Type="http://schemas.openxmlformats.org/officeDocument/2006/relationships/tags" Target="../tags/tag372.xml"/><Relationship Id="rId12" Type="http://schemas.openxmlformats.org/officeDocument/2006/relationships/tags" Target="../tags/tag377.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tags" Target="../tags/tag371.xml"/><Relationship Id="rId11" Type="http://schemas.openxmlformats.org/officeDocument/2006/relationships/tags" Target="../tags/tag376.xml"/><Relationship Id="rId5" Type="http://schemas.openxmlformats.org/officeDocument/2006/relationships/tags" Target="../tags/tag370.xml"/><Relationship Id="rId10" Type="http://schemas.openxmlformats.org/officeDocument/2006/relationships/tags" Target="../tags/tag375.xml"/><Relationship Id="rId4" Type="http://schemas.openxmlformats.org/officeDocument/2006/relationships/tags" Target="../tags/tag369.xml"/><Relationship Id="rId9" Type="http://schemas.openxmlformats.org/officeDocument/2006/relationships/tags" Target="../tags/tag374.xml"/></Relationships>
</file>

<file path=ppt/slides/_rels/slide107.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tags" Target="../tags/tag239.xml"/><Relationship Id="rId18" Type="http://schemas.openxmlformats.org/officeDocument/2006/relationships/tags" Target="../tags/tag244.xml"/><Relationship Id="rId3" Type="http://schemas.openxmlformats.org/officeDocument/2006/relationships/tags" Target="../tags/tag229.xml"/><Relationship Id="rId21" Type="http://schemas.openxmlformats.org/officeDocument/2006/relationships/oleObject" Target="../embeddings/oleObject1.bin"/><Relationship Id="rId7" Type="http://schemas.openxmlformats.org/officeDocument/2006/relationships/tags" Target="../tags/tag233.xml"/><Relationship Id="rId12" Type="http://schemas.openxmlformats.org/officeDocument/2006/relationships/tags" Target="../tags/tag238.xml"/><Relationship Id="rId17" Type="http://schemas.openxmlformats.org/officeDocument/2006/relationships/tags" Target="../tags/tag243.xml"/><Relationship Id="rId2" Type="http://schemas.openxmlformats.org/officeDocument/2006/relationships/tags" Target="../tags/tag228.xml"/><Relationship Id="rId16" Type="http://schemas.openxmlformats.org/officeDocument/2006/relationships/tags" Target="../tags/tag242.xml"/><Relationship Id="rId20" Type="http://schemas.openxmlformats.org/officeDocument/2006/relationships/notesSlide" Target="../notesSlides/notesSlide3.xml"/><Relationship Id="rId1" Type="http://schemas.openxmlformats.org/officeDocument/2006/relationships/vmlDrawing" Target="../drawings/vmlDrawing1.v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5" Type="http://schemas.openxmlformats.org/officeDocument/2006/relationships/tags" Target="../tags/tag241.xml"/><Relationship Id="rId23" Type="http://schemas.openxmlformats.org/officeDocument/2006/relationships/image" Target="../media/image11.jpeg"/><Relationship Id="rId10" Type="http://schemas.openxmlformats.org/officeDocument/2006/relationships/tags" Target="../tags/tag236.xml"/><Relationship Id="rId19" Type="http://schemas.openxmlformats.org/officeDocument/2006/relationships/slideLayout" Target="../slideLayouts/slideLayout7.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tags" Target="../tags/tag240.xml"/><Relationship Id="rId22"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3.cn&amp;app=2002&amp;size=f9999,10000&amp;q=a80&amp;n=0&amp;g=0n&amp;fmt=jpeg"/><Relationship Id="rId2" Type="http://schemas.openxmlformats.org/officeDocument/2006/relationships/image" Target="../media/image162.com&amp;app=2002&amp;size=f9999,10000&amp;q=a80&amp;n=0&amp;g=0n&amp;fmt=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5.com&amp;app=2002&amp;size=f9999,10000&amp;q=a80&amp;n=0&amp;g=0n&amp;fmt=jpeg"/><Relationship Id="rId2" Type="http://schemas.openxmlformats.org/officeDocument/2006/relationships/image" Target="../media/image164.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tags" Target="../tags/tag385.xml"/><Relationship Id="rId3" Type="http://schemas.openxmlformats.org/officeDocument/2006/relationships/tags" Target="../tags/tag380.xml"/><Relationship Id="rId7" Type="http://schemas.openxmlformats.org/officeDocument/2006/relationships/tags" Target="../tags/tag384.xml"/><Relationship Id="rId12" Type="http://schemas.openxmlformats.org/officeDocument/2006/relationships/image" Target="../media/image172.jpe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slideLayout" Target="../slideLayouts/slideLayout7.xml"/><Relationship Id="rId5" Type="http://schemas.openxmlformats.org/officeDocument/2006/relationships/tags" Target="../tags/tag382.xml"/><Relationship Id="rId10" Type="http://schemas.openxmlformats.org/officeDocument/2006/relationships/tags" Target="../tags/tag387.xml"/><Relationship Id="rId4" Type="http://schemas.openxmlformats.org/officeDocument/2006/relationships/tags" Target="../tags/tag381.xml"/><Relationship Id="rId9" Type="http://schemas.openxmlformats.org/officeDocument/2006/relationships/tags" Target="../tags/tag386.xml"/></Relationships>
</file>

<file path=ppt/slides/_rels/slide119.xml.rels><?xml version="1.0" encoding="UTF-8" standalone="yes"?>
<Relationships xmlns="http://schemas.openxmlformats.org/package/2006/relationships"><Relationship Id="rId8" Type="http://schemas.openxmlformats.org/officeDocument/2006/relationships/tags" Target="../tags/tag395.xml"/><Relationship Id="rId13" Type="http://schemas.openxmlformats.org/officeDocument/2006/relationships/tags" Target="../tags/tag400.xml"/><Relationship Id="rId18" Type="http://schemas.openxmlformats.org/officeDocument/2006/relationships/tags" Target="../tags/tag405.xml"/><Relationship Id="rId26" Type="http://schemas.openxmlformats.org/officeDocument/2006/relationships/slideLayout" Target="../slideLayouts/slideLayout7.xml"/><Relationship Id="rId3" Type="http://schemas.openxmlformats.org/officeDocument/2006/relationships/tags" Target="../tags/tag390.xml"/><Relationship Id="rId21" Type="http://schemas.openxmlformats.org/officeDocument/2006/relationships/tags" Target="../tags/tag408.xml"/><Relationship Id="rId7" Type="http://schemas.openxmlformats.org/officeDocument/2006/relationships/tags" Target="../tags/tag394.xml"/><Relationship Id="rId12" Type="http://schemas.openxmlformats.org/officeDocument/2006/relationships/tags" Target="../tags/tag399.xml"/><Relationship Id="rId17" Type="http://schemas.openxmlformats.org/officeDocument/2006/relationships/tags" Target="../tags/tag404.xml"/><Relationship Id="rId25" Type="http://schemas.openxmlformats.org/officeDocument/2006/relationships/tags" Target="../tags/tag412.xml"/><Relationship Id="rId2" Type="http://schemas.openxmlformats.org/officeDocument/2006/relationships/tags" Target="../tags/tag389.xml"/><Relationship Id="rId16" Type="http://schemas.openxmlformats.org/officeDocument/2006/relationships/tags" Target="../tags/tag403.xml"/><Relationship Id="rId20" Type="http://schemas.openxmlformats.org/officeDocument/2006/relationships/tags" Target="../tags/tag407.xml"/><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tags" Target="../tags/tag398.xml"/><Relationship Id="rId24" Type="http://schemas.openxmlformats.org/officeDocument/2006/relationships/tags" Target="../tags/tag411.xml"/><Relationship Id="rId5" Type="http://schemas.openxmlformats.org/officeDocument/2006/relationships/tags" Target="../tags/tag392.xml"/><Relationship Id="rId15" Type="http://schemas.openxmlformats.org/officeDocument/2006/relationships/tags" Target="../tags/tag402.xml"/><Relationship Id="rId23" Type="http://schemas.openxmlformats.org/officeDocument/2006/relationships/tags" Target="../tags/tag410.xml"/><Relationship Id="rId10" Type="http://schemas.openxmlformats.org/officeDocument/2006/relationships/tags" Target="../tags/tag397.xml"/><Relationship Id="rId19" Type="http://schemas.openxmlformats.org/officeDocument/2006/relationships/tags" Target="../tags/tag406.xml"/><Relationship Id="rId4" Type="http://schemas.openxmlformats.org/officeDocument/2006/relationships/tags" Target="../tags/tag391.xml"/><Relationship Id="rId9" Type="http://schemas.openxmlformats.org/officeDocument/2006/relationships/tags" Target="../tags/tag396.xml"/><Relationship Id="rId14" Type="http://schemas.openxmlformats.org/officeDocument/2006/relationships/tags" Target="../tags/tag401.xml"/><Relationship Id="rId22" Type="http://schemas.openxmlformats.org/officeDocument/2006/relationships/tags" Target="../tags/tag409.xml"/><Relationship Id="rId27" Type="http://schemas.openxmlformats.org/officeDocument/2006/relationships/image" Target="../media/image154.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11.vml"/><Relationship Id="rId4" Type="http://schemas.openxmlformats.org/officeDocument/2006/relationships/image" Target="../media/image173.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tags" Target="../tags/tag413.xml"/><Relationship Id="rId4"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1.jpeg"/><Relationship Id="rId4" Type="http://schemas.openxmlformats.org/officeDocument/2006/relationships/tags" Target="../tags/tag29.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53.xml"/><Relationship Id="rId7" Type="http://schemas.openxmlformats.org/officeDocument/2006/relationships/tags" Target="../tags/tag257.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5" Type="http://schemas.openxmlformats.org/officeDocument/2006/relationships/tags" Target="../tags/tag255.xml"/><Relationship Id="rId10" Type="http://schemas.openxmlformats.org/officeDocument/2006/relationships/image" Target="../media/image26.jpeg"/><Relationship Id="rId4" Type="http://schemas.openxmlformats.org/officeDocument/2006/relationships/tags" Target="../tags/tag254.xml"/><Relationship Id="rId9"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59.xml"/><Relationship Id="rId7" Type="http://schemas.openxmlformats.org/officeDocument/2006/relationships/image" Target="../media/image33.jpeg"/><Relationship Id="rId2" Type="http://schemas.openxmlformats.org/officeDocument/2006/relationships/tags" Target="../tags/tag258.xml"/><Relationship Id="rId1" Type="http://schemas.openxmlformats.org/officeDocument/2006/relationships/vmlDrawing" Target="../drawings/vmlDrawing2.vml"/><Relationship Id="rId6" Type="http://schemas.openxmlformats.org/officeDocument/2006/relationships/image" Target="../media/image32.png"/><Relationship Id="rId5" Type="http://schemas.openxmlformats.org/officeDocument/2006/relationships/notesSlide" Target="../notesSlides/notesSlide9.xml"/><Relationship Id="rId10" Type="http://schemas.openxmlformats.org/officeDocument/2006/relationships/image" Target="../media/image34.png"/><Relationship Id="rId4" Type="http://schemas.openxmlformats.org/officeDocument/2006/relationships/slideLayout" Target="../slideLayouts/slideLayout7.xml"/><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1.xml"/><Relationship Id="rId1" Type="http://schemas.openxmlformats.org/officeDocument/2006/relationships/tags" Target="../tags/tag260.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2.jpeg"/><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36.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slideLayout" Target="../slideLayouts/slideLayout2.xml"/><Relationship Id="rId2" Type="http://schemas.openxmlformats.org/officeDocument/2006/relationships/tags" Target="../tags/tag263.xml"/><Relationship Id="rId16" Type="http://schemas.openxmlformats.org/officeDocument/2006/relationships/tags" Target="../tags/tag277.xml"/><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tags" Target="../tags/tag276.xml"/><Relationship Id="rId10" Type="http://schemas.openxmlformats.org/officeDocument/2006/relationships/tags" Target="../tags/tag271.xml"/><Relationship Id="rId19" Type="http://schemas.openxmlformats.org/officeDocument/2006/relationships/image" Target="../media/image37.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tags" Target="../tags/tag275.xml"/></Relationships>
</file>

<file path=ppt/slides/_rels/slide32.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image" Target="../media/image37.png"/><Relationship Id="rId2" Type="http://schemas.openxmlformats.org/officeDocument/2006/relationships/tags" Target="../tags/tag279.xml"/><Relationship Id="rId16" Type="http://schemas.openxmlformats.org/officeDocument/2006/relationships/image" Target="../media/image38.png"/><Relationship Id="rId1" Type="http://schemas.openxmlformats.org/officeDocument/2006/relationships/tags" Target="../tags/tag278.x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slideLayout" Target="../slideLayouts/slideLayout2.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tags" Target="../tags/tag29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294.xml"/><Relationship Id="rId7" Type="http://schemas.openxmlformats.org/officeDocument/2006/relationships/image" Target="../media/image9.png"/><Relationship Id="rId2" Type="http://schemas.openxmlformats.org/officeDocument/2006/relationships/tags" Target="../tags/tag293.xml"/><Relationship Id="rId1" Type="http://schemas.openxmlformats.org/officeDocument/2006/relationships/vmlDrawing" Target="../drawings/vmlDrawing3.vml"/><Relationship Id="rId6" Type="http://schemas.openxmlformats.org/officeDocument/2006/relationships/notesSlide" Target="../notesSlides/notesSlide10.xml"/><Relationship Id="rId11" Type="http://schemas.openxmlformats.org/officeDocument/2006/relationships/image" Target="../media/image41.png"/><Relationship Id="rId5" Type="http://schemas.openxmlformats.org/officeDocument/2006/relationships/slideLayout" Target="../slideLayouts/slideLayout7.xml"/><Relationship Id="rId10" Type="http://schemas.openxmlformats.org/officeDocument/2006/relationships/oleObject" Target="../embeddings/oleObject3.bin"/><Relationship Id="rId4" Type="http://schemas.openxmlformats.org/officeDocument/2006/relationships/tags" Target="../tags/tag295.xml"/><Relationship Id="rId9"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296.xml"/><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0.jpeg"/><Relationship Id="rId7" Type="http://schemas.openxmlformats.org/officeDocument/2006/relationships/hyperlink" Target="http://www.fx.edu.sh.cn/ziyuan/zongheziyuan/tupian/zwtp/zwtp_9.htm" TargetMode="External"/><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4.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image" Target="../media/image67.png"/><Relationship Id="rId2" Type="http://schemas.openxmlformats.org/officeDocument/2006/relationships/tags" Target="../tags/tag29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Layout" Target="../slideLayouts/slideLayout7.xml"/><Relationship Id="rId4" Type="http://schemas.openxmlformats.org/officeDocument/2006/relationships/tags" Target="../tags/tag299.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67.png"/><Relationship Id="rId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xml"/><Relationship Id="rId1" Type="http://schemas.openxmlformats.org/officeDocument/2006/relationships/tags" Target="../tags/tag300.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3.xml"/><Relationship Id="rId1" Type="http://schemas.openxmlformats.org/officeDocument/2006/relationships/tags" Target="../tags/tag30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2.xml"/><Relationship Id="rId1" Type="http://schemas.openxmlformats.org/officeDocument/2006/relationships/vmlDrawing" Target="../drawings/vmlDrawing7.vml"/><Relationship Id="rId5" Type="http://schemas.openxmlformats.org/officeDocument/2006/relationships/image" Target="../media/image71.png"/><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jpeg"/><Relationship Id="rId5" Type="http://schemas.openxmlformats.org/officeDocument/2006/relationships/slideLayout" Target="../slideLayouts/slideLayout7.xml"/><Relationship Id="rId4" Type="http://schemas.openxmlformats.org/officeDocument/2006/relationships/tags" Target="../tags/tag43.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3.xml"/><Relationship Id="rId1" Type="http://schemas.openxmlformats.org/officeDocument/2006/relationships/tags" Target="../tags/tag303.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7.png"/><Relationship Id="rId4" Type="http://schemas.openxmlformats.org/officeDocument/2006/relationships/oleObject" Target="../embeddings/oleObject8.bin"/></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Layout" Target="../slideLayouts/slideLayout3.xml"/><Relationship Id="rId1" Type="http://schemas.openxmlformats.org/officeDocument/2006/relationships/tags" Target="../tags/tag304.xml"/><Relationship Id="rId4" Type="http://schemas.openxmlformats.org/officeDocument/2006/relationships/image" Target="../media/image79.jpeg"/></Relationships>
</file>

<file path=ppt/slides/_rels/slide5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tags" Target="../tags/tag69.xml"/><Relationship Id="rId117" Type="http://schemas.openxmlformats.org/officeDocument/2006/relationships/tags" Target="../tags/tag160.xml"/><Relationship Id="rId21" Type="http://schemas.openxmlformats.org/officeDocument/2006/relationships/tags" Target="../tags/tag64.xml"/><Relationship Id="rId42" Type="http://schemas.openxmlformats.org/officeDocument/2006/relationships/tags" Target="../tags/tag85.xml"/><Relationship Id="rId47" Type="http://schemas.openxmlformats.org/officeDocument/2006/relationships/tags" Target="../tags/tag90.xml"/><Relationship Id="rId63" Type="http://schemas.openxmlformats.org/officeDocument/2006/relationships/tags" Target="../tags/tag106.xml"/><Relationship Id="rId68" Type="http://schemas.openxmlformats.org/officeDocument/2006/relationships/tags" Target="../tags/tag111.xml"/><Relationship Id="rId84" Type="http://schemas.openxmlformats.org/officeDocument/2006/relationships/tags" Target="../tags/tag127.xml"/><Relationship Id="rId89" Type="http://schemas.openxmlformats.org/officeDocument/2006/relationships/tags" Target="../tags/tag132.xml"/><Relationship Id="rId112" Type="http://schemas.openxmlformats.org/officeDocument/2006/relationships/tags" Target="../tags/tag155.xml"/><Relationship Id="rId133" Type="http://schemas.openxmlformats.org/officeDocument/2006/relationships/tags" Target="../tags/tag176.xml"/><Relationship Id="rId138" Type="http://schemas.openxmlformats.org/officeDocument/2006/relationships/tags" Target="../tags/tag181.xml"/><Relationship Id="rId154" Type="http://schemas.openxmlformats.org/officeDocument/2006/relationships/tags" Target="../tags/tag197.xml"/><Relationship Id="rId159" Type="http://schemas.openxmlformats.org/officeDocument/2006/relationships/tags" Target="../tags/tag202.xml"/><Relationship Id="rId16" Type="http://schemas.openxmlformats.org/officeDocument/2006/relationships/tags" Target="../tags/tag59.xml"/><Relationship Id="rId107" Type="http://schemas.openxmlformats.org/officeDocument/2006/relationships/tags" Target="../tags/tag150.xml"/><Relationship Id="rId11" Type="http://schemas.openxmlformats.org/officeDocument/2006/relationships/tags" Target="../tags/tag54.xml"/><Relationship Id="rId32" Type="http://schemas.openxmlformats.org/officeDocument/2006/relationships/tags" Target="../tags/tag75.xml"/><Relationship Id="rId37" Type="http://schemas.openxmlformats.org/officeDocument/2006/relationships/tags" Target="../tags/tag80.xml"/><Relationship Id="rId53" Type="http://schemas.openxmlformats.org/officeDocument/2006/relationships/tags" Target="../tags/tag96.xml"/><Relationship Id="rId58" Type="http://schemas.openxmlformats.org/officeDocument/2006/relationships/tags" Target="../tags/tag101.xml"/><Relationship Id="rId74" Type="http://schemas.openxmlformats.org/officeDocument/2006/relationships/tags" Target="../tags/tag117.xml"/><Relationship Id="rId79" Type="http://schemas.openxmlformats.org/officeDocument/2006/relationships/tags" Target="../tags/tag122.xml"/><Relationship Id="rId102" Type="http://schemas.openxmlformats.org/officeDocument/2006/relationships/tags" Target="../tags/tag145.xml"/><Relationship Id="rId123" Type="http://schemas.openxmlformats.org/officeDocument/2006/relationships/tags" Target="../tags/tag166.xml"/><Relationship Id="rId128" Type="http://schemas.openxmlformats.org/officeDocument/2006/relationships/tags" Target="../tags/tag171.xml"/><Relationship Id="rId144" Type="http://schemas.openxmlformats.org/officeDocument/2006/relationships/tags" Target="../tags/tag187.xml"/><Relationship Id="rId149" Type="http://schemas.openxmlformats.org/officeDocument/2006/relationships/tags" Target="../tags/tag192.xml"/><Relationship Id="rId5" Type="http://schemas.openxmlformats.org/officeDocument/2006/relationships/tags" Target="../tags/tag48.xml"/><Relationship Id="rId90" Type="http://schemas.openxmlformats.org/officeDocument/2006/relationships/tags" Target="../tags/tag133.xml"/><Relationship Id="rId95" Type="http://schemas.openxmlformats.org/officeDocument/2006/relationships/tags" Target="../tags/tag138.xml"/><Relationship Id="rId160" Type="http://schemas.openxmlformats.org/officeDocument/2006/relationships/slideLayout" Target="../slideLayouts/slideLayout6.xml"/><Relationship Id="rId22" Type="http://schemas.openxmlformats.org/officeDocument/2006/relationships/tags" Target="../tags/tag65.xml"/><Relationship Id="rId27" Type="http://schemas.openxmlformats.org/officeDocument/2006/relationships/tags" Target="../tags/tag70.xml"/><Relationship Id="rId43" Type="http://schemas.openxmlformats.org/officeDocument/2006/relationships/tags" Target="../tags/tag86.xml"/><Relationship Id="rId48" Type="http://schemas.openxmlformats.org/officeDocument/2006/relationships/tags" Target="../tags/tag91.xml"/><Relationship Id="rId64" Type="http://schemas.openxmlformats.org/officeDocument/2006/relationships/tags" Target="../tags/tag107.xml"/><Relationship Id="rId69" Type="http://schemas.openxmlformats.org/officeDocument/2006/relationships/tags" Target="../tags/tag112.xml"/><Relationship Id="rId113" Type="http://schemas.openxmlformats.org/officeDocument/2006/relationships/tags" Target="../tags/tag156.xml"/><Relationship Id="rId118" Type="http://schemas.openxmlformats.org/officeDocument/2006/relationships/tags" Target="../tags/tag161.xml"/><Relationship Id="rId134" Type="http://schemas.openxmlformats.org/officeDocument/2006/relationships/tags" Target="../tags/tag177.xml"/><Relationship Id="rId139" Type="http://schemas.openxmlformats.org/officeDocument/2006/relationships/tags" Target="../tags/tag182.xml"/><Relationship Id="rId80" Type="http://schemas.openxmlformats.org/officeDocument/2006/relationships/tags" Target="../tags/tag123.xml"/><Relationship Id="rId85" Type="http://schemas.openxmlformats.org/officeDocument/2006/relationships/tags" Target="../tags/tag128.xml"/><Relationship Id="rId150" Type="http://schemas.openxmlformats.org/officeDocument/2006/relationships/tags" Target="../tags/tag193.xml"/><Relationship Id="rId155" Type="http://schemas.openxmlformats.org/officeDocument/2006/relationships/tags" Target="../tags/tag198.xml"/><Relationship Id="rId12" Type="http://schemas.openxmlformats.org/officeDocument/2006/relationships/tags" Target="../tags/tag55.xml"/><Relationship Id="rId17" Type="http://schemas.openxmlformats.org/officeDocument/2006/relationships/tags" Target="../tags/tag60.xml"/><Relationship Id="rId33" Type="http://schemas.openxmlformats.org/officeDocument/2006/relationships/tags" Target="../tags/tag76.xml"/><Relationship Id="rId38" Type="http://schemas.openxmlformats.org/officeDocument/2006/relationships/tags" Target="../tags/tag81.xml"/><Relationship Id="rId59" Type="http://schemas.openxmlformats.org/officeDocument/2006/relationships/tags" Target="../tags/tag102.xml"/><Relationship Id="rId103" Type="http://schemas.openxmlformats.org/officeDocument/2006/relationships/tags" Target="../tags/tag146.xml"/><Relationship Id="rId108" Type="http://schemas.openxmlformats.org/officeDocument/2006/relationships/tags" Target="../tags/tag151.xml"/><Relationship Id="rId124" Type="http://schemas.openxmlformats.org/officeDocument/2006/relationships/tags" Target="../tags/tag167.xml"/><Relationship Id="rId129" Type="http://schemas.openxmlformats.org/officeDocument/2006/relationships/tags" Target="../tags/tag172.xml"/><Relationship Id="rId20" Type="http://schemas.openxmlformats.org/officeDocument/2006/relationships/tags" Target="../tags/tag63.xml"/><Relationship Id="rId41" Type="http://schemas.openxmlformats.org/officeDocument/2006/relationships/tags" Target="../tags/tag84.xml"/><Relationship Id="rId54" Type="http://schemas.openxmlformats.org/officeDocument/2006/relationships/tags" Target="../tags/tag97.xml"/><Relationship Id="rId62" Type="http://schemas.openxmlformats.org/officeDocument/2006/relationships/tags" Target="../tags/tag105.xml"/><Relationship Id="rId70" Type="http://schemas.openxmlformats.org/officeDocument/2006/relationships/tags" Target="../tags/tag113.xml"/><Relationship Id="rId75" Type="http://schemas.openxmlformats.org/officeDocument/2006/relationships/tags" Target="../tags/tag118.xml"/><Relationship Id="rId83" Type="http://schemas.openxmlformats.org/officeDocument/2006/relationships/tags" Target="../tags/tag126.xml"/><Relationship Id="rId88" Type="http://schemas.openxmlformats.org/officeDocument/2006/relationships/tags" Target="../tags/tag131.xml"/><Relationship Id="rId91" Type="http://schemas.openxmlformats.org/officeDocument/2006/relationships/tags" Target="../tags/tag134.xml"/><Relationship Id="rId96" Type="http://schemas.openxmlformats.org/officeDocument/2006/relationships/tags" Target="../tags/tag139.xml"/><Relationship Id="rId111" Type="http://schemas.openxmlformats.org/officeDocument/2006/relationships/tags" Target="../tags/tag154.xml"/><Relationship Id="rId132" Type="http://schemas.openxmlformats.org/officeDocument/2006/relationships/tags" Target="../tags/tag175.xml"/><Relationship Id="rId140" Type="http://schemas.openxmlformats.org/officeDocument/2006/relationships/tags" Target="../tags/tag183.xml"/><Relationship Id="rId145" Type="http://schemas.openxmlformats.org/officeDocument/2006/relationships/tags" Target="../tags/tag188.xml"/><Relationship Id="rId153" Type="http://schemas.openxmlformats.org/officeDocument/2006/relationships/tags" Target="../tags/tag196.xml"/><Relationship Id="rId161" Type="http://schemas.openxmlformats.org/officeDocument/2006/relationships/image" Target="../media/image5.png"/><Relationship Id="rId1" Type="http://schemas.openxmlformats.org/officeDocument/2006/relationships/tags" Target="../tags/tag44.xml"/><Relationship Id="rId6" Type="http://schemas.openxmlformats.org/officeDocument/2006/relationships/tags" Target="../tags/tag49.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tags" Target="../tags/tag71.xml"/><Relationship Id="rId36" Type="http://schemas.openxmlformats.org/officeDocument/2006/relationships/tags" Target="../tags/tag79.xml"/><Relationship Id="rId49" Type="http://schemas.openxmlformats.org/officeDocument/2006/relationships/tags" Target="../tags/tag92.xml"/><Relationship Id="rId57" Type="http://schemas.openxmlformats.org/officeDocument/2006/relationships/tags" Target="../tags/tag100.xml"/><Relationship Id="rId106" Type="http://schemas.openxmlformats.org/officeDocument/2006/relationships/tags" Target="../tags/tag149.xml"/><Relationship Id="rId114" Type="http://schemas.openxmlformats.org/officeDocument/2006/relationships/tags" Target="../tags/tag157.xml"/><Relationship Id="rId119" Type="http://schemas.openxmlformats.org/officeDocument/2006/relationships/tags" Target="../tags/tag162.xml"/><Relationship Id="rId127" Type="http://schemas.openxmlformats.org/officeDocument/2006/relationships/tags" Target="../tags/tag170.xml"/><Relationship Id="rId10" Type="http://schemas.openxmlformats.org/officeDocument/2006/relationships/tags" Target="../tags/tag53.xml"/><Relationship Id="rId31" Type="http://schemas.openxmlformats.org/officeDocument/2006/relationships/tags" Target="../tags/tag74.xml"/><Relationship Id="rId44" Type="http://schemas.openxmlformats.org/officeDocument/2006/relationships/tags" Target="../tags/tag87.xml"/><Relationship Id="rId52" Type="http://schemas.openxmlformats.org/officeDocument/2006/relationships/tags" Target="../tags/tag95.xml"/><Relationship Id="rId60" Type="http://schemas.openxmlformats.org/officeDocument/2006/relationships/tags" Target="../tags/tag103.xml"/><Relationship Id="rId65" Type="http://schemas.openxmlformats.org/officeDocument/2006/relationships/tags" Target="../tags/tag108.xml"/><Relationship Id="rId73" Type="http://schemas.openxmlformats.org/officeDocument/2006/relationships/tags" Target="../tags/tag116.xml"/><Relationship Id="rId78" Type="http://schemas.openxmlformats.org/officeDocument/2006/relationships/tags" Target="../tags/tag121.xml"/><Relationship Id="rId81" Type="http://schemas.openxmlformats.org/officeDocument/2006/relationships/tags" Target="../tags/tag124.xml"/><Relationship Id="rId86" Type="http://schemas.openxmlformats.org/officeDocument/2006/relationships/tags" Target="../tags/tag129.xml"/><Relationship Id="rId94" Type="http://schemas.openxmlformats.org/officeDocument/2006/relationships/tags" Target="../tags/tag137.xml"/><Relationship Id="rId99" Type="http://schemas.openxmlformats.org/officeDocument/2006/relationships/tags" Target="../tags/tag142.xml"/><Relationship Id="rId101" Type="http://schemas.openxmlformats.org/officeDocument/2006/relationships/tags" Target="../tags/tag144.xml"/><Relationship Id="rId122" Type="http://schemas.openxmlformats.org/officeDocument/2006/relationships/tags" Target="../tags/tag165.xml"/><Relationship Id="rId130" Type="http://schemas.openxmlformats.org/officeDocument/2006/relationships/tags" Target="../tags/tag173.xml"/><Relationship Id="rId135" Type="http://schemas.openxmlformats.org/officeDocument/2006/relationships/tags" Target="../tags/tag178.xml"/><Relationship Id="rId143" Type="http://schemas.openxmlformats.org/officeDocument/2006/relationships/tags" Target="../tags/tag186.xml"/><Relationship Id="rId148" Type="http://schemas.openxmlformats.org/officeDocument/2006/relationships/tags" Target="../tags/tag191.xml"/><Relationship Id="rId151" Type="http://schemas.openxmlformats.org/officeDocument/2006/relationships/tags" Target="../tags/tag194.xml"/><Relationship Id="rId156" Type="http://schemas.openxmlformats.org/officeDocument/2006/relationships/tags" Target="../tags/tag199.xml"/><Relationship Id="rId4" Type="http://schemas.openxmlformats.org/officeDocument/2006/relationships/tags" Target="../tags/tag47.xml"/><Relationship Id="rId9" Type="http://schemas.openxmlformats.org/officeDocument/2006/relationships/tags" Target="../tags/tag52.xml"/><Relationship Id="rId13" Type="http://schemas.openxmlformats.org/officeDocument/2006/relationships/tags" Target="../tags/tag56.xml"/><Relationship Id="rId18" Type="http://schemas.openxmlformats.org/officeDocument/2006/relationships/tags" Target="../tags/tag61.xml"/><Relationship Id="rId39" Type="http://schemas.openxmlformats.org/officeDocument/2006/relationships/tags" Target="../tags/tag82.xml"/><Relationship Id="rId109" Type="http://schemas.openxmlformats.org/officeDocument/2006/relationships/tags" Target="../tags/tag152.xml"/><Relationship Id="rId34" Type="http://schemas.openxmlformats.org/officeDocument/2006/relationships/tags" Target="../tags/tag77.xml"/><Relationship Id="rId50" Type="http://schemas.openxmlformats.org/officeDocument/2006/relationships/tags" Target="../tags/tag93.xml"/><Relationship Id="rId55" Type="http://schemas.openxmlformats.org/officeDocument/2006/relationships/tags" Target="../tags/tag98.xml"/><Relationship Id="rId76" Type="http://schemas.openxmlformats.org/officeDocument/2006/relationships/tags" Target="../tags/tag119.xml"/><Relationship Id="rId97" Type="http://schemas.openxmlformats.org/officeDocument/2006/relationships/tags" Target="../tags/tag140.xml"/><Relationship Id="rId104" Type="http://schemas.openxmlformats.org/officeDocument/2006/relationships/tags" Target="../tags/tag147.xml"/><Relationship Id="rId120" Type="http://schemas.openxmlformats.org/officeDocument/2006/relationships/tags" Target="../tags/tag163.xml"/><Relationship Id="rId125" Type="http://schemas.openxmlformats.org/officeDocument/2006/relationships/tags" Target="../tags/tag168.xml"/><Relationship Id="rId141" Type="http://schemas.openxmlformats.org/officeDocument/2006/relationships/tags" Target="../tags/tag184.xml"/><Relationship Id="rId146" Type="http://schemas.openxmlformats.org/officeDocument/2006/relationships/tags" Target="../tags/tag189.xml"/><Relationship Id="rId7" Type="http://schemas.openxmlformats.org/officeDocument/2006/relationships/tags" Target="../tags/tag50.xml"/><Relationship Id="rId71" Type="http://schemas.openxmlformats.org/officeDocument/2006/relationships/tags" Target="../tags/tag114.xml"/><Relationship Id="rId92" Type="http://schemas.openxmlformats.org/officeDocument/2006/relationships/tags" Target="../tags/tag135.xml"/><Relationship Id="rId2" Type="http://schemas.openxmlformats.org/officeDocument/2006/relationships/tags" Target="../tags/tag45.xml"/><Relationship Id="rId29" Type="http://schemas.openxmlformats.org/officeDocument/2006/relationships/tags" Target="../tags/tag72.xml"/><Relationship Id="rId24" Type="http://schemas.openxmlformats.org/officeDocument/2006/relationships/tags" Target="../tags/tag67.xml"/><Relationship Id="rId40" Type="http://schemas.openxmlformats.org/officeDocument/2006/relationships/tags" Target="../tags/tag83.xml"/><Relationship Id="rId45" Type="http://schemas.openxmlformats.org/officeDocument/2006/relationships/tags" Target="../tags/tag88.xml"/><Relationship Id="rId66" Type="http://schemas.openxmlformats.org/officeDocument/2006/relationships/tags" Target="../tags/tag109.xml"/><Relationship Id="rId87" Type="http://schemas.openxmlformats.org/officeDocument/2006/relationships/tags" Target="../tags/tag130.xml"/><Relationship Id="rId110" Type="http://schemas.openxmlformats.org/officeDocument/2006/relationships/tags" Target="../tags/tag153.xml"/><Relationship Id="rId115" Type="http://schemas.openxmlformats.org/officeDocument/2006/relationships/tags" Target="../tags/tag158.xml"/><Relationship Id="rId131" Type="http://schemas.openxmlformats.org/officeDocument/2006/relationships/tags" Target="../tags/tag174.xml"/><Relationship Id="rId136" Type="http://schemas.openxmlformats.org/officeDocument/2006/relationships/tags" Target="../tags/tag179.xml"/><Relationship Id="rId157" Type="http://schemas.openxmlformats.org/officeDocument/2006/relationships/tags" Target="../tags/tag200.xml"/><Relationship Id="rId61" Type="http://schemas.openxmlformats.org/officeDocument/2006/relationships/tags" Target="../tags/tag104.xml"/><Relationship Id="rId82" Type="http://schemas.openxmlformats.org/officeDocument/2006/relationships/tags" Target="../tags/tag125.xml"/><Relationship Id="rId152" Type="http://schemas.openxmlformats.org/officeDocument/2006/relationships/tags" Target="../tags/tag195.xml"/><Relationship Id="rId19" Type="http://schemas.openxmlformats.org/officeDocument/2006/relationships/tags" Target="../tags/tag62.xml"/><Relationship Id="rId14" Type="http://schemas.openxmlformats.org/officeDocument/2006/relationships/tags" Target="../tags/tag57.xml"/><Relationship Id="rId30" Type="http://schemas.openxmlformats.org/officeDocument/2006/relationships/tags" Target="../tags/tag73.xml"/><Relationship Id="rId35" Type="http://schemas.openxmlformats.org/officeDocument/2006/relationships/tags" Target="../tags/tag78.xml"/><Relationship Id="rId56" Type="http://schemas.openxmlformats.org/officeDocument/2006/relationships/tags" Target="../tags/tag99.xml"/><Relationship Id="rId77" Type="http://schemas.openxmlformats.org/officeDocument/2006/relationships/tags" Target="../tags/tag120.xml"/><Relationship Id="rId100" Type="http://schemas.openxmlformats.org/officeDocument/2006/relationships/tags" Target="../tags/tag143.xml"/><Relationship Id="rId105" Type="http://schemas.openxmlformats.org/officeDocument/2006/relationships/tags" Target="../tags/tag148.xml"/><Relationship Id="rId126" Type="http://schemas.openxmlformats.org/officeDocument/2006/relationships/tags" Target="../tags/tag169.xml"/><Relationship Id="rId147" Type="http://schemas.openxmlformats.org/officeDocument/2006/relationships/tags" Target="../tags/tag190.xml"/><Relationship Id="rId8" Type="http://schemas.openxmlformats.org/officeDocument/2006/relationships/tags" Target="../tags/tag51.xml"/><Relationship Id="rId51" Type="http://schemas.openxmlformats.org/officeDocument/2006/relationships/tags" Target="../tags/tag94.xml"/><Relationship Id="rId72" Type="http://schemas.openxmlformats.org/officeDocument/2006/relationships/tags" Target="../tags/tag115.xml"/><Relationship Id="rId93" Type="http://schemas.openxmlformats.org/officeDocument/2006/relationships/tags" Target="../tags/tag136.xml"/><Relationship Id="rId98" Type="http://schemas.openxmlformats.org/officeDocument/2006/relationships/tags" Target="../tags/tag141.xml"/><Relationship Id="rId121" Type="http://schemas.openxmlformats.org/officeDocument/2006/relationships/tags" Target="../tags/tag164.xml"/><Relationship Id="rId142" Type="http://schemas.openxmlformats.org/officeDocument/2006/relationships/tags" Target="../tags/tag185.xml"/><Relationship Id="rId3" Type="http://schemas.openxmlformats.org/officeDocument/2006/relationships/tags" Target="../tags/tag46.xml"/><Relationship Id="rId25" Type="http://schemas.openxmlformats.org/officeDocument/2006/relationships/tags" Target="../tags/tag68.xml"/><Relationship Id="rId46" Type="http://schemas.openxmlformats.org/officeDocument/2006/relationships/tags" Target="../tags/tag89.xml"/><Relationship Id="rId67" Type="http://schemas.openxmlformats.org/officeDocument/2006/relationships/tags" Target="../tags/tag110.xml"/><Relationship Id="rId116" Type="http://schemas.openxmlformats.org/officeDocument/2006/relationships/tags" Target="../tags/tag159.xml"/><Relationship Id="rId137" Type="http://schemas.openxmlformats.org/officeDocument/2006/relationships/tags" Target="../tags/tag180.xml"/><Relationship Id="rId158" Type="http://schemas.openxmlformats.org/officeDocument/2006/relationships/tags" Target="../tags/tag201.xml"/></Relationships>
</file>

<file path=ppt/slides/_rels/slide6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 Id="rId9"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5.jpeg"/><Relationship Id="rId2" Type="http://schemas.openxmlformats.org/officeDocument/2006/relationships/hyperlink" Target="http://www.7gong.com/changshi/caoyao/changshi_914.htm" TargetMode="External"/><Relationship Id="rId1" Type="http://schemas.openxmlformats.org/officeDocument/2006/relationships/slideLayout" Target="../slideLayouts/slideLayout2.xml"/><Relationship Id="rId6" Type="http://schemas.openxmlformats.org/officeDocument/2006/relationships/hyperlink" Target="http://www.yanjiao.com.cn/html/2006-02/3563.html" TargetMode="External"/><Relationship Id="rId5" Type="http://schemas.openxmlformats.org/officeDocument/2006/relationships/image" Target="../media/image94.jpeg"/><Relationship Id="rId4" Type="http://schemas.openxmlformats.org/officeDocument/2006/relationships/hyperlink" Target="http://www.a-hospital.com/&#20154;&#21442;.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7.jpeg"/></Relationships>
</file>

<file path=ppt/slides/_rels/slide65.xml.rels><?xml version="1.0" encoding="UTF-8" standalone="yes"?>
<Relationships xmlns="http://schemas.openxmlformats.org/package/2006/relationships"><Relationship Id="rId3" Type="http://schemas.openxmlformats.org/officeDocument/2006/relationships/tags" Target="../tags/tag307.xml"/><Relationship Id="rId7" Type="http://schemas.openxmlformats.org/officeDocument/2006/relationships/image" Target="../media/image99.jpe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image" Target="../media/image98.jpeg"/><Relationship Id="rId5" Type="http://schemas.openxmlformats.org/officeDocument/2006/relationships/slideLayout" Target="../slideLayouts/slideLayout7.xml"/><Relationship Id="rId4" Type="http://schemas.openxmlformats.org/officeDocument/2006/relationships/tags" Target="../tags/tag308.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9.vml"/><Relationship Id="rId4" Type="http://schemas.openxmlformats.org/officeDocument/2006/relationships/image" Target="../media/image100.wmf"/></Relationships>
</file>

<file path=ppt/slides/_rels/slide6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image" Target="../media/image6.jpeg"/><Relationship Id="rId2" Type="http://schemas.openxmlformats.org/officeDocument/2006/relationships/tags" Target="../tags/tag204.xml"/><Relationship Id="rId16"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tags" Target="../tags/tag217.xml"/><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04.png"/><Relationship Id="rId4" Type="http://schemas.openxmlformats.org/officeDocument/2006/relationships/oleObject" Target="../embeddings/oleObject9.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09.xml"/><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0.cn&amp;app=2002&amp;size=f9999,10000&amp;q=a80&amp;n=0&amp;g=0n&amp;fmt=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15.jpeg"/><Relationship Id="rId4" Type="http://schemas.openxmlformats.org/officeDocument/2006/relationships/image" Target="../media/image114.jpeg"/></Relationships>
</file>

<file path=ppt/slides/_rels/slide7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218.xml"/></Relationships>
</file>

<file path=ppt/slides/_rels/slide8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jpeg"/></Relationships>
</file>

<file path=ppt/slides/_rels/slide8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1.xml"/><Relationship Id="rId1" Type="http://schemas.openxmlformats.org/officeDocument/2006/relationships/tags" Target="../tags/tag310.xml"/><Relationship Id="rId4" Type="http://schemas.openxmlformats.org/officeDocument/2006/relationships/image" Target="../media/image127.jpeg"/></Relationships>
</file>

<file path=ppt/slides/_rels/slide8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slideLayout" Target="../slideLayouts/slideLayout12.xml"/><Relationship Id="rId1" Type="http://schemas.openxmlformats.org/officeDocument/2006/relationships/tags" Target="../tags/tag312.xml"/><Relationship Id="rId5" Type="http://schemas.openxmlformats.org/officeDocument/2006/relationships/image" Target="../media/image130.png"/><Relationship Id="rId4" Type="http://schemas.openxmlformats.org/officeDocument/2006/relationships/image" Target="../media/image129.png"/></Relationships>
</file>

<file path=ppt/slides/_rels/slide8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slideLayout" Target="../slideLayouts/slideLayout12.xml"/><Relationship Id="rId1" Type="http://schemas.openxmlformats.org/officeDocument/2006/relationships/tags" Target="../tags/tag313.xml"/><Relationship Id="rId5" Type="http://schemas.openxmlformats.org/officeDocument/2006/relationships/image" Target="../media/image130.png"/><Relationship Id="rId4" Type="http://schemas.openxmlformats.org/officeDocument/2006/relationships/image" Target="../media/image129.png"/></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12.xml"/><Relationship Id="rId1" Type="http://schemas.openxmlformats.org/officeDocument/2006/relationships/tags" Target="../tags/tag314.xml"/><Relationship Id="rId5" Type="http://schemas.openxmlformats.org/officeDocument/2006/relationships/image" Target="../media/image130.png"/><Relationship Id="rId4" Type="http://schemas.openxmlformats.org/officeDocument/2006/relationships/image" Target="../media/image132.png"/></Relationships>
</file>

<file path=ppt/slides/_rels/slide89.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135.com&amp;app=2002&amp;size=f9999,10000&amp;q=a80&amp;n=0&amp;g=0n&amp;fmt=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jpe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5.xml"/></Relationships>
</file>

<file path=ppt/slides/_rels/slide99.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tags" Target="../tags/tag333.xml"/><Relationship Id="rId3" Type="http://schemas.openxmlformats.org/officeDocument/2006/relationships/tags" Target="../tags/tag318.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slideLayout" Target="../slideLayouts/slideLayout7.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5" Type="http://schemas.openxmlformats.org/officeDocument/2006/relationships/tags" Target="../tags/tag320.xml"/><Relationship Id="rId15" Type="http://schemas.openxmlformats.org/officeDocument/2006/relationships/tags" Target="../tags/tag330.xml"/><Relationship Id="rId10" Type="http://schemas.openxmlformats.org/officeDocument/2006/relationships/tags" Target="../tags/tag325.xml"/><Relationship Id="rId19" Type="http://schemas.openxmlformats.org/officeDocument/2006/relationships/tags" Target="../tags/tag334.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文本框 92163"/>
          <p:cNvSpPr/>
          <p:nvPr>
            <p:custDataLst>
              <p:tags r:id="rId1"/>
            </p:custDataLst>
          </p:nvPr>
        </p:nvSpPr>
        <p:spPr>
          <a:xfrm>
            <a:off x="3884614" y="1009651"/>
            <a:ext cx="2338387" cy="523875"/>
          </a:xfrm>
          <a:prstGeom prst="rect">
            <a:avLst/>
          </a:prstGeom>
          <a:solidFill>
            <a:schemeClr val="bg1"/>
          </a:solidFill>
          <a:ln w="28575">
            <a:solidFill>
              <a:schemeClr val="tx1"/>
            </a:solid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800" b="1">
                <a:solidFill>
                  <a:srgbClr val="FF0000"/>
                </a:solidFill>
                <a:latin typeface="微软雅黑" panose="020B0503020204020204" pitchFamily="34" charset="-122"/>
                <a:ea typeface="微软雅黑" panose="020B0503020204020204" pitchFamily="34" charset="-122"/>
              </a:rPr>
              <a:t>自然地理特征</a:t>
            </a:r>
          </a:p>
        </p:txBody>
      </p:sp>
      <p:sp>
        <p:nvSpPr>
          <p:cNvPr id="139267" name="文本框 92165"/>
          <p:cNvSpPr>
            <a:spLocks noChangeArrowheads="1"/>
          </p:cNvSpPr>
          <p:nvPr>
            <p:custDataLst>
              <p:tags r:id="rId2"/>
            </p:custDataLst>
          </p:nvPr>
        </p:nvSpPr>
        <p:spPr bwMode="auto">
          <a:xfrm>
            <a:off x="1524001" y="101600"/>
            <a:ext cx="4932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rPr>
              <a:t>区域分析的一般</a:t>
            </a:r>
            <a:r>
              <a:rPr lang="zh-CN" altLang="en-US" sz="2800" b="1" dirty="0" smtClean="0">
                <a:latin typeface="微软雅黑" panose="020B0503020204020204" pitchFamily="34" charset="-122"/>
                <a:ea typeface="微软雅黑" panose="020B0503020204020204" pitchFamily="34" charset="-122"/>
              </a:rPr>
              <a:t>思路：</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20836" name="文本框 92180"/>
          <p:cNvSpPr/>
          <p:nvPr>
            <p:custDataLst>
              <p:tags r:id="rId3"/>
            </p:custDataLst>
          </p:nvPr>
        </p:nvSpPr>
        <p:spPr>
          <a:xfrm>
            <a:off x="3863975" y="3457576"/>
            <a:ext cx="2338388" cy="523875"/>
          </a:xfrm>
          <a:prstGeom prst="rect">
            <a:avLst/>
          </a:prstGeom>
          <a:solidFill>
            <a:schemeClr val="bg1"/>
          </a:solidFill>
          <a:ln w="28575">
            <a:solidFill>
              <a:schemeClr val="tx1"/>
            </a:solid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800" b="1">
                <a:solidFill>
                  <a:srgbClr val="FF0000"/>
                </a:solidFill>
                <a:latin typeface="微软雅黑" panose="020B0503020204020204" pitchFamily="34" charset="-122"/>
                <a:ea typeface="微软雅黑" panose="020B0503020204020204" pitchFamily="34" charset="-122"/>
              </a:rPr>
              <a:t>人文地理特征</a:t>
            </a:r>
          </a:p>
        </p:txBody>
      </p:sp>
      <p:sp>
        <p:nvSpPr>
          <p:cNvPr id="120837" name="文本框 92182"/>
          <p:cNvSpPr/>
          <p:nvPr>
            <p:custDataLst>
              <p:tags r:id="rId4"/>
            </p:custDataLst>
          </p:nvPr>
        </p:nvSpPr>
        <p:spPr>
          <a:xfrm>
            <a:off x="3940175" y="4797426"/>
            <a:ext cx="2698750" cy="523875"/>
          </a:xfrm>
          <a:prstGeom prst="rect">
            <a:avLst/>
          </a:prstGeom>
          <a:solidFill>
            <a:schemeClr val="bg1"/>
          </a:solidFill>
          <a:ln w="28575">
            <a:solidFill>
              <a:schemeClr val="tx1"/>
            </a:solid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800" b="1">
                <a:solidFill>
                  <a:srgbClr val="FF0000"/>
                </a:solidFill>
                <a:latin typeface="微软雅黑" panose="020B0503020204020204" pitchFamily="34" charset="-122"/>
                <a:ea typeface="微软雅黑" panose="020B0503020204020204" pitchFamily="34" charset="-122"/>
              </a:rPr>
              <a:t>可持续发展问题</a:t>
            </a:r>
          </a:p>
        </p:txBody>
      </p:sp>
      <p:sp>
        <p:nvSpPr>
          <p:cNvPr id="120838" name="文本框 92183"/>
          <p:cNvSpPr/>
          <p:nvPr>
            <p:custDataLst>
              <p:tags r:id="rId5"/>
            </p:custDataLst>
          </p:nvPr>
        </p:nvSpPr>
        <p:spPr>
          <a:xfrm>
            <a:off x="3940175" y="5473701"/>
            <a:ext cx="1620838" cy="523875"/>
          </a:xfrm>
          <a:prstGeom prst="rect">
            <a:avLst/>
          </a:prstGeom>
          <a:solidFill>
            <a:schemeClr val="bg1"/>
          </a:solidFill>
          <a:ln w="28575">
            <a:solidFill>
              <a:schemeClr val="tx1"/>
            </a:solid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800" b="1">
                <a:solidFill>
                  <a:srgbClr val="FF0000"/>
                </a:solidFill>
                <a:latin typeface="微软雅黑" panose="020B0503020204020204" pitchFamily="34" charset="-122"/>
                <a:ea typeface="微软雅黑" panose="020B0503020204020204" pitchFamily="34" charset="-122"/>
              </a:rPr>
              <a:t>环境问题</a:t>
            </a:r>
          </a:p>
        </p:txBody>
      </p:sp>
      <p:sp>
        <p:nvSpPr>
          <p:cNvPr id="120839" name="文本框 92184"/>
          <p:cNvSpPr/>
          <p:nvPr>
            <p:custDataLst>
              <p:tags r:id="rId6"/>
            </p:custDataLst>
          </p:nvPr>
        </p:nvSpPr>
        <p:spPr>
          <a:xfrm>
            <a:off x="3940176" y="6165851"/>
            <a:ext cx="3057525" cy="523875"/>
          </a:xfrm>
          <a:prstGeom prst="rect">
            <a:avLst/>
          </a:prstGeom>
          <a:solidFill>
            <a:schemeClr val="bg1"/>
          </a:solidFill>
          <a:ln w="28575">
            <a:solidFill>
              <a:schemeClr val="tx1"/>
            </a:solid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800" b="1">
                <a:solidFill>
                  <a:srgbClr val="FF0000"/>
                </a:solidFill>
                <a:latin typeface="微软雅黑" panose="020B0503020204020204" pitchFamily="34" charset="-122"/>
                <a:ea typeface="微软雅黑" panose="020B0503020204020204" pitchFamily="34" charset="-122"/>
              </a:rPr>
              <a:t>自然灾害防治问题</a:t>
            </a:r>
          </a:p>
        </p:txBody>
      </p:sp>
      <p:sp>
        <p:nvSpPr>
          <p:cNvPr id="120840" name="文本框 92189"/>
          <p:cNvSpPr/>
          <p:nvPr>
            <p:custDataLst>
              <p:tags r:id="rId7"/>
            </p:custDataLst>
          </p:nvPr>
        </p:nvSpPr>
        <p:spPr>
          <a:xfrm>
            <a:off x="6600825" y="1"/>
            <a:ext cx="3336170" cy="2677656"/>
          </a:xfrm>
          <a:prstGeom prst="rect">
            <a:avLst/>
          </a:prstGeom>
          <a:solidFill>
            <a:schemeClr val="bg1"/>
          </a:solidFill>
          <a:ln w="28575">
            <a:solidFill>
              <a:schemeClr val="tx1"/>
            </a:solid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rPr>
              <a:t>地理</a:t>
            </a:r>
            <a:r>
              <a:rPr lang="zh-CN" altLang="en-US" sz="2800" b="1" dirty="0">
                <a:solidFill>
                  <a:srgbClr val="FF0000"/>
                </a:solidFill>
                <a:latin typeface="微软雅黑" panose="020B0503020204020204" pitchFamily="34" charset="-122"/>
                <a:ea typeface="微软雅黑" panose="020B0503020204020204" pitchFamily="34" charset="-122"/>
              </a:rPr>
              <a:t>位置</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范围</a:t>
            </a:r>
            <a:r>
              <a:rPr lang="en-US" altLang="zh-CN" sz="2800" b="1" dirty="0">
                <a:latin typeface="微软雅黑" panose="020B0503020204020204" pitchFamily="34" charset="-122"/>
                <a:ea typeface="微软雅黑" panose="020B0503020204020204" pitchFamily="34" charset="-122"/>
              </a:rPr>
              <a:t>)</a:t>
            </a:r>
          </a:p>
          <a:p>
            <a:pPr eaLnBrk="1" hangingPunct="1">
              <a:lnSpc>
                <a:spcPct val="100000"/>
              </a:lnSpc>
              <a:spcBef>
                <a:spcPct val="0"/>
              </a:spcBef>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rPr>
              <a:t>地形特征</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地</a:t>
            </a:r>
            <a:r>
              <a:rPr lang="en-US" altLang="zh-CN" sz="2800" b="1" dirty="0">
                <a:solidFill>
                  <a:srgbClr val="FF0000"/>
                </a:solidFill>
                <a:latin typeface="微软雅黑" panose="020B0503020204020204" pitchFamily="34" charset="-122"/>
                <a:ea typeface="微软雅黑" panose="020B0503020204020204" pitchFamily="34" charset="-122"/>
              </a:rPr>
              <a:t>)</a:t>
            </a:r>
          </a:p>
          <a:p>
            <a:pPr eaLnBrk="1" hangingPunct="1">
              <a:lnSpc>
                <a:spcPct val="100000"/>
              </a:lnSpc>
              <a:spcBef>
                <a:spcPct val="0"/>
              </a:spcBef>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rPr>
              <a:t>气候特征</a:t>
            </a:r>
            <a:r>
              <a:rPr lang="en-US" altLang="zh-CN" sz="2800" b="1" dirty="0">
                <a:solidFill>
                  <a:srgbClr val="CC33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气</a:t>
            </a:r>
            <a:r>
              <a:rPr lang="en-US" altLang="zh-CN" sz="2800" b="1" dirty="0">
                <a:solidFill>
                  <a:srgbClr val="FF0000"/>
                </a:solidFill>
                <a:latin typeface="微软雅黑" panose="020B0503020204020204" pitchFamily="34" charset="-122"/>
                <a:ea typeface="微软雅黑" panose="020B0503020204020204" pitchFamily="34" charset="-122"/>
              </a:rPr>
              <a:t>)</a:t>
            </a:r>
          </a:p>
          <a:p>
            <a:pPr eaLnBrk="1" hangingPunct="1">
              <a:lnSpc>
                <a:spcPct val="100000"/>
              </a:lnSpc>
              <a:spcBef>
                <a:spcPct val="0"/>
              </a:spcBef>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rPr>
              <a:t>水文水系特征</a:t>
            </a:r>
            <a:r>
              <a:rPr lang="en-US" altLang="zh-CN" sz="2800" b="1" dirty="0" smtClean="0">
                <a:solidFill>
                  <a:srgbClr val="FF0000"/>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水</a:t>
            </a:r>
            <a:r>
              <a:rPr lang="en-US" altLang="zh-CN" sz="2800" b="1" dirty="0" smtClean="0">
                <a:solidFill>
                  <a:srgbClr val="FF0000"/>
                </a:solidFill>
                <a:latin typeface="微软雅黑" panose="020B0503020204020204" pitchFamily="34" charset="-122"/>
                <a:ea typeface="微软雅黑" panose="020B0503020204020204" pitchFamily="34" charset="-122"/>
              </a:rPr>
              <a:t>)</a:t>
            </a:r>
            <a:endParaRPr lang="en-US" altLang="zh-CN" sz="2800" b="1" dirty="0">
              <a:solidFill>
                <a:srgbClr val="FF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None/>
            </a:pPr>
            <a:r>
              <a:rPr lang="zh-CN" altLang="en-US" sz="2800" b="1" dirty="0">
                <a:latin typeface="微软雅黑" panose="020B0503020204020204" pitchFamily="34" charset="-122"/>
                <a:ea typeface="微软雅黑" panose="020B0503020204020204" pitchFamily="34" charset="-122"/>
              </a:rPr>
              <a:t>植被与土壤</a:t>
            </a:r>
            <a:r>
              <a:rPr lang="en-US" altLang="zh-CN" sz="2800" b="1" dirty="0" smtClean="0">
                <a:solidFill>
                  <a:srgbClr val="FF0000"/>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土、生</a:t>
            </a:r>
            <a:r>
              <a:rPr lang="en-US" altLang="zh-CN" sz="2800" b="1" dirty="0" smtClean="0">
                <a:solidFill>
                  <a:srgbClr val="FF0000"/>
                </a:solidFill>
                <a:latin typeface="微软雅黑" panose="020B0503020204020204" pitchFamily="34" charset="-122"/>
                <a:ea typeface="微软雅黑" panose="020B0503020204020204" pitchFamily="34" charset="-122"/>
              </a:rPr>
              <a:t>)</a:t>
            </a:r>
            <a:endParaRPr lang="zh-CN" altLang="en-US" sz="2800" b="1" dirty="0">
              <a:solidFill>
                <a:srgbClr val="FF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rPr>
              <a:t>自然资源、灾害等</a:t>
            </a:r>
          </a:p>
        </p:txBody>
      </p:sp>
      <p:sp>
        <p:nvSpPr>
          <p:cNvPr id="120841" name="文本框 92191"/>
          <p:cNvSpPr/>
          <p:nvPr>
            <p:custDataLst>
              <p:tags r:id="rId8"/>
            </p:custDataLst>
          </p:nvPr>
        </p:nvSpPr>
        <p:spPr>
          <a:xfrm>
            <a:off x="6600825" y="2781300"/>
            <a:ext cx="3024188" cy="1828800"/>
          </a:xfrm>
          <a:prstGeom prst="rect">
            <a:avLst/>
          </a:prstGeom>
          <a:solidFill>
            <a:schemeClr val="bg1"/>
          </a:solidFill>
          <a:ln w="28575">
            <a:solidFill>
              <a:schemeClr val="tx1"/>
            </a:solid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人口与城市</a:t>
            </a:r>
          </a:p>
          <a:p>
            <a:pPr eaLnBrk="1" hangingPunct="1">
              <a:lnSpc>
                <a:spcPct val="100000"/>
              </a:lnSpc>
              <a:spcBef>
                <a:spcPct val="0"/>
              </a:spcBef>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农业</a:t>
            </a:r>
          </a:p>
          <a:p>
            <a:pPr eaLnBrk="1" hangingPunct="1">
              <a:lnSpc>
                <a:spcPct val="100000"/>
              </a:lnSpc>
              <a:spcBef>
                <a:spcPct val="0"/>
              </a:spcBef>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工业</a:t>
            </a:r>
          </a:p>
          <a:p>
            <a:pPr eaLnBrk="1" hangingPunct="1">
              <a:lnSpc>
                <a:spcPct val="100000"/>
              </a:lnSpc>
              <a:spcBef>
                <a:spcPct val="0"/>
              </a:spcBef>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交通</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与商业贸易</a:t>
            </a:r>
            <a:r>
              <a:rPr lang="en-US" altLang="zh-CN" sz="2800" b="1">
                <a:latin typeface="微软雅黑" panose="020B0503020204020204" pitchFamily="34" charset="-122"/>
                <a:ea typeface="微软雅黑" panose="020B0503020204020204" pitchFamily="34" charset="-122"/>
              </a:rPr>
              <a:t>)</a:t>
            </a:r>
          </a:p>
        </p:txBody>
      </p:sp>
      <p:cxnSp>
        <p:nvCxnSpPr>
          <p:cNvPr id="139274" name="直接连接符 92192"/>
          <p:cNvCxnSpPr>
            <a:cxnSpLocks noChangeShapeType="1"/>
          </p:cNvCxnSpPr>
          <p:nvPr>
            <p:custDataLst>
              <p:tags r:id="rId9"/>
            </p:custDataLst>
          </p:nvPr>
        </p:nvCxnSpPr>
        <p:spPr bwMode="auto">
          <a:xfrm>
            <a:off x="6240463" y="1268413"/>
            <a:ext cx="360362" cy="0"/>
          </a:xfrm>
          <a:prstGeom prst="line">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9275" name="直接连接符 92193"/>
          <p:cNvCxnSpPr>
            <a:cxnSpLocks noChangeShapeType="1"/>
          </p:cNvCxnSpPr>
          <p:nvPr>
            <p:custDataLst>
              <p:tags r:id="rId10"/>
            </p:custDataLst>
          </p:nvPr>
        </p:nvCxnSpPr>
        <p:spPr bwMode="auto">
          <a:xfrm>
            <a:off x="6240463" y="3716339"/>
            <a:ext cx="360362" cy="1587"/>
          </a:xfrm>
          <a:prstGeom prst="line">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39276" name="组合 92196"/>
          <p:cNvGrpSpPr>
            <a:grpSpLocks/>
          </p:cNvGrpSpPr>
          <p:nvPr/>
        </p:nvGrpSpPr>
        <p:grpSpPr bwMode="auto">
          <a:xfrm>
            <a:off x="1781175" y="1268414"/>
            <a:ext cx="2159000" cy="5184775"/>
            <a:chOff x="162" y="799"/>
            <a:chExt cx="1360" cy="3266"/>
          </a:xfrm>
        </p:grpSpPr>
        <p:sp>
          <p:nvSpPr>
            <p:cNvPr id="139277" name="直接连接符 92177"/>
            <p:cNvSpPr>
              <a:spLocks noChangeShapeType="1"/>
            </p:cNvSpPr>
            <p:nvPr>
              <p:custDataLst>
                <p:tags r:id="rId11"/>
              </p:custDataLst>
            </p:nvPr>
          </p:nvSpPr>
          <p:spPr bwMode="auto">
            <a:xfrm>
              <a:off x="1338" y="799"/>
              <a:ext cx="0" cy="1542"/>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278" name="直接连接符 92178"/>
            <p:cNvSpPr>
              <a:spLocks noChangeShapeType="1"/>
            </p:cNvSpPr>
            <p:nvPr>
              <p:custDataLst>
                <p:tags r:id="rId12"/>
              </p:custDataLst>
            </p:nvPr>
          </p:nvSpPr>
          <p:spPr bwMode="auto">
            <a:xfrm>
              <a:off x="1338" y="799"/>
              <a:ext cx="136" cy="0"/>
            </a:xfrm>
            <a:prstGeom prst="line">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9279" name="直接连接符 92179"/>
            <p:cNvSpPr>
              <a:spLocks noChangeShapeType="1"/>
            </p:cNvSpPr>
            <p:nvPr>
              <p:custDataLst>
                <p:tags r:id="rId13"/>
              </p:custDataLst>
            </p:nvPr>
          </p:nvSpPr>
          <p:spPr bwMode="auto">
            <a:xfrm>
              <a:off x="1338" y="2342"/>
              <a:ext cx="136" cy="0"/>
            </a:xfrm>
            <a:prstGeom prst="line">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9280" name="直接连接符 92181"/>
            <p:cNvSpPr>
              <a:spLocks noChangeShapeType="1"/>
            </p:cNvSpPr>
            <p:nvPr>
              <p:custDataLst>
                <p:tags r:id="rId14"/>
              </p:custDataLst>
            </p:nvPr>
          </p:nvSpPr>
          <p:spPr bwMode="auto">
            <a:xfrm>
              <a:off x="1202" y="1603"/>
              <a:ext cx="136" cy="0"/>
            </a:xfrm>
            <a:prstGeom prst="line">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9281" name="直接连接符 92185"/>
            <p:cNvSpPr>
              <a:spLocks noChangeShapeType="1"/>
            </p:cNvSpPr>
            <p:nvPr>
              <p:custDataLst>
                <p:tags r:id="rId15"/>
              </p:custDataLst>
            </p:nvPr>
          </p:nvSpPr>
          <p:spPr bwMode="auto">
            <a:xfrm>
              <a:off x="1340" y="3203"/>
              <a:ext cx="0" cy="862"/>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282" name="直接连接符 92186"/>
            <p:cNvSpPr>
              <a:spLocks noChangeShapeType="1"/>
            </p:cNvSpPr>
            <p:nvPr>
              <p:custDataLst>
                <p:tags r:id="rId16"/>
              </p:custDataLst>
            </p:nvPr>
          </p:nvSpPr>
          <p:spPr bwMode="auto">
            <a:xfrm>
              <a:off x="1204" y="3611"/>
              <a:ext cx="318" cy="0"/>
            </a:xfrm>
            <a:prstGeom prst="line">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9283" name="直接连接符 92187"/>
            <p:cNvSpPr>
              <a:spLocks noChangeShapeType="1"/>
            </p:cNvSpPr>
            <p:nvPr>
              <p:custDataLst>
                <p:tags r:id="rId17"/>
              </p:custDataLst>
            </p:nvPr>
          </p:nvSpPr>
          <p:spPr bwMode="auto">
            <a:xfrm>
              <a:off x="1340" y="3203"/>
              <a:ext cx="182" cy="0"/>
            </a:xfrm>
            <a:prstGeom prst="line">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9284" name="直接连接符 92188"/>
            <p:cNvSpPr>
              <a:spLocks noChangeShapeType="1"/>
            </p:cNvSpPr>
            <p:nvPr>
              <p:custDataLst>
                <p:tags r:id="rId18"/>
              </p:custDataLst>
            </p:nvPr>
          </p:nvSpPr>
          <p:spPr bwMode="auto">
            <a:xfrm>
              <a:off x="1340" y="4065"/>
              <a:ext cx="182" cy="0"/>
            </a:xfrm>
            <a:prstGeom prst="line">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39285" name="组合 92195"/>
            <p:cNvGrpSpPr>
              <a:grpSpLocks/>
            </p:cNvGrpSpPr>
            <p:nvPr/>
          </p:nvGrpSpPr>
          <p:grpSpPr bwMode="auto">
            <a:xfrm>
              <a:off x="162" y="1434"/>
              <a:ext cx="1026" cy="2338"/>
              <a:chOff x="162" y="1434"/>
              <a:chExt cx="1026" cy="2338"/>
            </a:xfrm>
          </p:grpSpPr>
          <p:sp>
            <p:nvSpPr>
              <p:cNvPr id="139286" name="矩形 92175"/>
              <p:cNvSpPr>
                <a:spLocks noChangeArrowheads="1"/>
              </p:cNvSpPr>
              <p:nvPr>
                <p:custDataLst>
                  <p:tags r:id="rId19"/>
                </p:custDataLst>
              </p:nvPr>
            </p:nvSpPr>
            <p:spPr bwMode="auto">
              <a:xfrm>
                <a:off x="162" y="1434"/>
                <a:ext cx="1021" cy="330"/>
              </a:xfrm>
              <a:prstGeom prst="rect">
                <a:avLst/>
              </a:prstGeom>
              <a:solidFill>
                <a:srgbClr val="E1F4FF"/>
              </a:solidFill>
              <a:ln w="38100" algn="ctr">
                <a:solidFill>
                  <a:srgbClr val="000099"/>
                </a:solidFill>
                <a:miter lim="800000"/>
                <a:headEnd/>
                <a:tailEnd/>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区域特征</a:t>
                </a:r>
              </a:p>
            </p:txBody>
          </p:sp>
          <p:sp>
            <p:nvSpPr>
              <p:cNvPr id="139287" name="矩形 92176"/>
              <p:cNvSpPr>
                <a:spLocks noChangeArrowheads="1"/>
              </p:cNvSpPr>
              <p:nvPr>
                <p:custDataLst>
                  <p:tags r:id="rId20"/>
                </p:custDataLst>
              </p:nvPr>
            </p:nvSpPr>
            <p:spPr bwMode="auto">
              <a:xfrm>
                <a:off x="167" y="3442"/>
                <a:ext cx="1021" cy="330"/>
              </a:xfrm>
              <a:prstGeom prst="rect">
                <a:avLst/>
              </a:prstGeom>
              <a:solidFill>
                <a:srgbClr val="E1F4FF"/>
              </a:solidFill>
              <a:ln w="38100" algn="ctr">
                <a:solidFill>
                  <a:srgbClr val="000099"/>
                </a:solidFill>
                <a:miter lim="800000"/>
                <a:headEnd/>
                <a:tailEnd/>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algn="ctr" eaLnBrk="1" hangingPunct="1">
                  <a:lnSpc>
                    <a:spcPct val="100000"/>
                  </a:lnSpc>
                  <a:spcBef>
                    <a:spcPct val="0"/>
                  </a:spcBef>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区域问题</a:t>
                </a:r>
                <a:endParaRPr lang="en-US" altLang="zh-CN" sz="2800" b="1">
                  <a:latin typeface="微软雅黑" panose="020B0503020204020204" pitchFamily="34" charset="-122"/>
                  <a:ea typeface="微软雅黑" panose="020B0503020204020204" pitchFamily="34" charset="-122"/>
                </a:endParaRPr>
              </a:p>
            </p:txBody>
          </p:sp>
          <p:sp>
            <p:nvSpPr>
              <p:cNvPr id="139288" name="直接连接符 92194"/>
              <p:cNvSpPr>
                <a:spLocks noChangeShapeType="1"/>
              </p:cNvSpPr>
              <p:nvPr>
                <p:custDataLst>
                  <p:tags r:id="rId21"/>
                </p:custDataLst>
              </p:nvPr>
            </p:nvSpPr>
            <p:spPr bwMode="auto">
              <a:xfrm>
                <a:off x="657" y="1797"/>
                <a:ext cx="0" cy="1633"/>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1503675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blinds(horizontal)">
                                      <p:cBhvr>
                                        <p:cTn id="7" dur="500" fill="hold"/>
                                        <p:tgtEl>
                                          <p:spTgt spid="1208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0836"/>
                                        </p:tgtEl>
                                        <p:attrNameLst>
                                          <p:attrName>style.visibility</p:attrName>
                                        </p:attrNameLst>
                                      </p:cBhvr>
                                      <p:to>
                                        <p:strVal val="visible"/>
                                      </p:to>
                                    </p:set>
                                    <p:animEffect transition="in" filter="blinds(horizontal)">
                                      <p:cBhvr>
                                        <p:cTn id="10" dur="500" fill="hold"/>
                                        <p:tgtEl>
                                          <p:spTgt spid="1208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39274"/>
                                        </p:tgtEl>
                                        <p:attrNameLst>
                                          <p:attrName>style.visibility</p:attrName>
                                        </p:attrNameLst>
                                      </p:cBhvr>
                                      <p:to>
                                        <p:strVal val="visible"/>
                                      </p:to>
                                    </p:set>
                                    <p:animEffect transition="in" filter="blinds(horizontal)">
                                      <p:cBhvr>
                                        <p:cTn id="15" dur="500" fill="hold"/>
                                        <p:tgtEl>
                                          <p:spTgt spid="13927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0840"/>
                                        </p:tgtEl>
                                        <p:attrNameLst>
                                          <p:attrName>style.visibility</p:attrName>
                                        </p:attrNameLst>
                                      </p:cBhvr>
                                      <p:to>
                                        <p:strVal val="visible"/>
                                      </p:to>
                                    </p:set>
                                    <p:animEffect transition="in" filter="blinds(horizontal)">
                                      <p:cBhvr>
                                        <p:cTn id="18" dur="500" fill="hold"/>
                                        <p:tgtEl>
                                          <p:spTgt spid="12084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39275"/>
                                        </p:tgtEl>
                                        <p:attrNameLst>
                                          <p:attrName>style.visibility</p:attrName>
                                        </p:attrNameLst>
                                      </p:cBhvr>
                                      <p:to>
                                        <p:strVal val="visible"/>
                                      </p:to>
                                    </p:set>
                                    <p:animEffect transition="in" filter="blinds(horizontal)">
                                      <p:cBhvr>
                                        <p:cTn id="23" dur="500" fill="hold"/>
                                        <p:tgtEl>
                                          <p:spTgt spid="13927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0841"/>
                                        </p:tgtEl>
                                        <p:attrNameLst>
                                          <p:attrName>style.visibility</p:attrName>
                                        </p:attrNameLst>
                                      </p:cBhvr>
                                      <p:to>
                                        <p:strVal val="visible"/>
                                      </p:to>
                                    </p:set>
                                    <p:animEffect transition="in" filter="blinds(horizontal)">
                                      <p:cBhvr>
                                        <p:cTn id="26" dur="500" fill="hold"/>
                                        <p:tgtEl>
                                          <p:spTgt spid="12084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0837"/>
                                        </p:tgtEl>
                                        <p:attrNameLst>
                                          <p:attrName>style.visibility</p:attrName>
                                        </p:attrNameLst>
                                      </p:cBhvr>
                                      <p:to>
                                        <p:strVal val="visible"/>
                                      </p:to>
                                    </p:set>
                                    <p:animEffect transition="in" filter="blinds(horizontal)">
                                      <p:cBhvr>
                                        <p:cTn id="31" dur="500" fill="hold"/>
                                        <p:tgtEl>
                                          <p:spTgt spid="12083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0838"/>
                                        </p:tgtEl>
                                        <p:attrNameLst>
                                          <p:attrName>style.visibility</p:attrName>
                                        </p:attrNameLst>
                                      </p:cBhvr>
                                      <p:to>
                                        <p:strVal val="visible"/>
                                      </p:to>
                                    </p:set>
                                    <p:animEffect transition="in" filter="blinds(horizontal)">
                                      <p:cBhvr>
                                        <p:cTn id="34" dur="500" fill="hold"/>
                                        <p:tgtEl>
                                          <p:spTgt spid="12083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20839"/>
                                        </p:tgtEl>
                                        <p:attrNameLst>
                                          <p:attrName>style.visibility</p:attrName>
                                        </p:attrNameLst>
                                      </p:cBhvr>
                                      <p:to>
                                        <p:strVal val="visible"/>
                                      </p:to>
                                    </p:set>
                                    <p:animEffect transition="in" filter="blinds(horizontal)">
                                      <p:cBhvr>
                                        <p:cTn id="37" dur="500" fill="hold"/>
                                        <p:tgtEl>
                                          <p:spTgt spid="120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nimBg="1"/>
      <p:bldP spid="120836" grpId="0" animBg="1"/>
      <p:bldP spid="120837" grpId="0" animBg="1"/>
      <p:bldP spid="120838" grpId="0" animBg="1"/>
      <p:bldP spid="120839" grpId="0" animBg="1"/>
      <p:bldP spid="120840" grpId="0" animBg="1"/>
      <p:bldP spid="12084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24"/>
          <p:cNvCxnSpPr/>
          <p:nvPr>
            <p:custDataLst>
              <p:tags r:id="rId2"/>
            </p:custDataLst>
          </p:nvPr>
        </p:nvCxnSpPr>
        <p:spPr>
          <a:xfrm>
            <a:off x="289" y="753054"/>
            <a:ext cx="4508539" cy="0"/>
          </a:xfrm>
          <a:prstGeom prst="line">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1" cstate="print"/>
          <a:stretch>
            <a:fillRect/>
          </a:stretch>
        </p:blipFill>
        <p:spPr>
          <a:xfrm>
            <a:off x="-19050" y="864870"/>
            <a:ext cx="5690235" cy="6021705"/>
          </a:xfrm>
          <a:prstGeom prst="rect">
            <a:avLst/>
          </a:prstGeom>
        </p:spPr>
      </p:pic>
      <p:sp>
        <p:nvSpPr>
          <p:cNvPr id="2" name="任意多边形 1"/>
          <p:cNvSpPr/>
          <p:nvPr/>
        </p:nvSpPr>
        <p:spPr>
          <a:xfrm>
            <a:off x="102870" y="1958975"/>
            <a:ext cx="3695700" cy="4809490"/>
          </a:xfrm>
          <a:custGeom>
            <a:avLst/>
            <a:gdLst>
              <a:gd name="connisteX0" fmla="*/ 2795206 w 3695723"/>
              <a:gd name="connsiteY0" fmla="*/ 0 h 4809582"/>
              <a:gd name="connisteX1" fmla="*/ 2854261 w 3695723"/>
              <a:gd name="connsiteY1" fmla="*/ 227965 h 4809582"/>
              <a:gd name="connisteX2" fmla="*/ 2953321 w 3695723"/>
              <a:gd name="connsiteY2" fmla="*/ 316865 h 4809582"/>
              <a:gd name="connisteX3" fmla="*/ 3061906 w 3695723"/>
              <a:gd name="connsiteY3" fmla="*/ 297180 h 4809582"/>
              <a:gd name="connisteX4" fmla="*/ 3171126 w 3695723"/>
              <a:gd name="connsiteY4" fmla="*/ 415290 h 4809582"/>
              <a:gd name="connisteX5" fmla="*/ 3141281 w 3695723"/>
              <a:gd name="connsiteY5" fmla="*/ 633095 h 4809582"/>
              <a:gd name="connisteX6" fmla="*/ 3081591 w 3695723"/>
              <a:gd name="connsiteY6" fmla="*/ 751840 h 4809582"/>
              <a:gd name="connisteX7" fmla="*/ 3190811 w 3695723"/>
              <a:gd name="connsiteY7" fmla="*/ 909955 h 4809582"/>
              <a:gd name="connisteX8" fmla="*/ 3398456 w 3695723"/>
              <a:gd name="connsiteY8" fmla="*/ 909955 h 4809582"/>
              <a:gd name="connisteX9" fmla="*/ 3556571 w 3695723"/>
              <a:gd name="connsiteY9" fmla="*/ 840740 h 4809582"/>
              <a:gd name="connisteX10" fmla="*/ 3655631 w 3695723"/>
              <a:gd name="connsiteY10" fmla="*/ 870585 h 4809582"/>
              <a:gd name="connisteX11" fmla="*/ 3684841 w 3695723"/>
              <a:gd name="connsiteY11" fmla="*/ 979170 h 4809582"/>
              <a:gd name="connisteX12" fmla="*/ 3517201 w 3695723"/>
              <a:gd name="connsiteY12" fmla="*/ 1256030 h 4809582"/>
              <a:gd name="connisteX13" fmla="*/ 3566096 w 3695723"/>
              <a:gd name="connsiteY13" fmla="*/ 1592580 h 4809582"/>
              <a:gd name="connisteX14" fmla="*/ 3595941 w 3695723"/>
              <a:gd name="connsiteY14" fmla="*/ 1878965 h 4809582"/>
              <a:gd name="connisteX15" fmla="*/ 3299396 w 3695723"/>
              <a:gd name="connsiteY15" fmla="*/ 2125980 h 4809582"/>
              <a:gd name="connisteX16" fmla="*/ 3081591 w 3695723"/>
              <a:gd name="connsiteY16" fmla="*/ 2294255 h 4809582"/>
              <a:gd name="connisteX17" fmla="*/ 2676461 w 3695723"/>
              <a:gd name="connsiteY17" fmla="*/ 2373630 h 4809582"/>
              <a:gd name="connisteX18" fmla="*/ 1885251 w 3695723"/>
              <a:gd name="connsiteY18" fmla="*/ 2769235 h 4809582"/>
              <a:gd name="connisteX19" fmla="*/ 1272476 w 3695723"/>
              <a:gd name="connsiteY19" fmla="*/ 3293110 h 4809582"/>
              <a:gd name="connisteX20" fmla="*/ 837501 w 3695723"/>
              <a:gd name="connsiteY20" fmla="*/ 3481070 h 4809582"/>
              <a:gd name="connisteX21" fmla="*/ 65976 w 3695723"/>
              <a:gd name="connsiteY21" fmla="*/ 3569970 h 4809582"/>
              <a:gd name="connisteX22" fmla="*/ 65976 w 3695723"/>
              <a:gd name="connsiteY22" fmla="*/ 3609340 h 4809582"/>
              <a:gd name="connisteX23" fmla="*/ 6921 w 3695723"/>
              <a:gd name="connsiteY23" fmla="*/ 3856355 h 4809582"/>
              <a:gd name="connisteX24" fmla="*/ 95821 w 3695723"/>
              <a:gd name="connsiteY24" fmla="*/ 4054475 h 4809582"/>
              <a:gd name="connisteX25" fmla="*/ 194881 w 3695723"/>
              <a:gd name="connsiteY25" fmla="*/ 4281805 h 4809582"/>
              <a:gd name="connisteX26" fmla="*/ 610171 w 3695723"/>
              <a:gd name="connsiteY26" fmla="*/ 4311650 h 4809582"/>
              <a:gd name="connisteX27" fmla="*/ 946086 w 3695723"/>
              <a:gd name="connsiteY27" fmla="*/ 4351020 h 4809582"/>
              <a:gd name="connisteX28" fmla="*/ 1005141 w 3695723"/>
              <a:gd name="connsiteY28" fmla="*/ 4479290 h 4809582"/>
              <a:gd name="connisteX29" fmla="*/ 1292161 w 3695723"/>
              <a:gd name="connsiteY29" fmla="*/ 4400550 h 4809582"/>
              <a:gd name="connisteX30" fmla="*/ 1766506 w 3695723"/>
              <a:gd name="connsiteY30" fmla="*/ 4450080 h 4809582"/>
              <a:gd name="connisteX31" fmla="*/ 2132901 w 3695723"/>
              <a:gd name="connsiteY31" fmla="*/ 4538980 h 4809582"/>
              <a:gd name="connisteX32" fmla="*/ 2369756 w 3695723"/>
              <a:gd name="connsiteY32" fmla="*/ 4805680 h 4809582"/>
              <a:gd name="connisteX33" fmla="*/ 3042221 w 3695723"/>
              <a:gd name="connsiteY33" fmla="*/ 4638040 h 4809582"/>
              <a:gd name="connisteX34" fmla="*/ 3665156 w 3695723"/>
              <a:gd name="connsiteY34" fmla="*/ 4143375 h 480958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Lst>
            <a:rect l="l" t="t" r="r" b="b"/>
            <a:pathLst>
              <a:path w="3695723" h="4809583">
                <a:moveTo>
                  <a:pt x="2795206" y="0"/>
                </a:moveTo>
                <a:cubicBezTo>
                  <a:pt x="2804731" y="43815"/>
                  <a:pt x="2822511" y="164465"/>
                  <a:pt x="2854261" y="227965"/>
                </a:cubicBezTo>
                <a:cubicBezTo>
                  <a:pt x="2886011" y="291465"/>
                  <a:pt x="2912046" y="302895"/>
                  <a:pt x="2953321" y="316865"/>
                </a:cubicBezTo>
                <a:cubicBezTo>
                  <a:pt x="2994596" y="330835"/>
                  <a:pt x="3018091" y="277495"/>
                  <a:pt x="3061906" y="297180"/>
                </a:cubicBezTo>
                <a:cubicBezTo>
                  <a:pt x="3105721" y="316865"/>
                  <a:pt x="3155251" y="347980"/>
                  <a:pt x="3171126" y="415290"/>
                </a:cubicBezTo>
                <a:cubicBezTo>
                  <a:pt x="3187001" y="482600"/>
                  <a:pt x="3159061" y="565785"/>
                  <a:pt x="3141281" y="633095"/>
                </a:cubicBezTo>
                <a:cubicBezTo>
                  <a:pt x="3123501" y="700405"/>
                  <a:pt x="3071431" y="696595"/>
                  <a:pt x="3081591" y="751840"/>
                </a:cubicBezTo>
                <a:cubicBezTo>
                  <a:pt x="3091751" y="807085"/>
                  <a:pt x="3127311" y="878205"/>
                  <a:pt x="3190811" y="909955"/>
                </a:cubicBezTo>
                <a:cubicBezTo>
                  <a:pt x="3254311" y="941705"/>
                  <a:pt x="3325431" y="923925"/>
                  <a:pt x="3398456" y="909955"/>
                </a:cubicBezTo>
                <a:cubicBezTo>
                  <a:pt x="3471481" y="895985"/>
                  <a:pt x="3505136" y="848360"/>
                  <a:pt x="3556571" y="840740"/>
                </a:cubicBezTo>
                <a:cubicBezTo>
                  <a:pt x="3608006" y="833120"/>
                  <a:pt x="3630231" y="842645"/>
                  <a:pt x="3655631" y="870585"/>
                </a:cubicBezTo>
                <a:cubicBezTo>
                  <a:pt x="3681031" y="898525"/>
                  <a:pt x="3712781" y="902335"/>
                  <a:pt x="3684841" y="979170"/>
                </a:cubicBezTo>
                <a:cubicBezTo>
                  <a:pt x="3656901" y="1056005"/>
                  <a:pt x="3540696" y="1133475"/>
                  <a:pt x="3517201" y="1256030"/>
                </a:cubicBezTo>
                <a:cubicBezTo>
                  <a:pt x="3493706" y="1378585"/>
                  <a:pt x="3550221" y="1468120"/>
                  <a:pt x="3566096" y="1592580"/>
                </a:cubicBezTo>
                <a:cubicBezTo>
                  <a:pt x="3581971" y="1717040"/>
                  <a:pt x="3649281" y="1772285"/>
                  <a:pt x="3595941" y="1878965"/>
                </a:cubicBezTo>
                <a:cubicBezTo>
                  <a:pt x="3542601" y="1985645"/>
                  <a:pt x="3402266" y="2042795"/>
                  <a:pt x="3299396" y="2125980"/>
                </a:cubicBezTo>
                <a:cubicBezTo>
                  <a:pt x="3196526" y="2209165"/>
                  <a:pt x="3206051" y="2244725"/>
                  <a:pt x="3081591" y="2294255"/>
                </a:cubicBezTo>
                <a:cubicBezTo>
                  <a:pt x="2957131" y="2343785"/>
                  <a:pt x="2915856" y="2278380"/>
                  <a:pt x="2676461" y="2373630"/>
                </a:cubicBezTo>
                <a:cubicBezTo>
                  <a:pt x="2437066" y="2468880"/>
                  <a:pt x="2165921" y="2585085"/>
                  <a:pt x="1885251" y="2769235"/>
                </a:cubicBezTo>
                <a:cubicBezTo>
                  <a:pt x="1604581" y="2953385"/>
                  <a:pt x="1482026" y="3150870"/>
                  <a:pt x="1272476" y="3293110"/>
                </a:cubicBezTo>
                <a:cubicBezTo>
                  <a:pt x="1062926" y="3435350"/>
                  <a:pt x="1078801" y="3425825"/>
                  <a:pt x="837501" y="3481070"/>
                </a:cubicBezTo>
                <a:cubicBezTo>
                  <a:pt x="596201" y="3536315"/>
                  <a:pt x="220281" y="3544570"/>
                  <a:pt x="65976" y="3569970"/>
                </a:cubicBezTo>
                <a:cubicBezTo>
                  <a:pt x="-88329" y="3595370"/>
                  <a:pt x="78041" y="3552190"/>
                  <a:pt x="65976" y="3609340"/>
                </a:cubicBezTo>
                <a:cubicBezTo>
                  <a:pt x="53911" y="3666490"/>
                  <a:pt x="1206" y="3767455"/>
                  <a:pt x="6921" y="3856355"/>
                </a:cubicBezTo>
                <a:cubicBezTo>
                  <a:pt x="12636" y="3945255"/>
                  <a:pt x="58356" y="3969385"/>
                  <a:pt x="95821" y="4054475"/>
                </a:cubicBezTo>
                <a:cubicBezTo>
                  <a:pt x="133286" y="4139565"/>
                  <a:pt x="92011" y="4230370"/>
                  <a:pt x="194881" y="4281805"/>
                </a:cubicBezTo>
                <a:cubicBezTo>
                  <a:pt x="297751" y="4333240"/>
                  <a:pt x="459676" y="4297680"/>
                  <a:pt x="610171" y="4311650"/>
                </a:cubicBezTo>
                <a:cubicBezTo>
                  <a:pt x="760666" y="4325620"/>
                  <a:pt x="867346" y="4317365"/>
                  <a:pt x="946086" y="4351020"/>
                </a:cubicBezTo>
                <a:cubicBezTo>
                  <a:pt x="1024826" y="4384675"/>
                  <a:pt x="935926" y="4469130"/>
                  <a:pt x="1005141" y="4479290"/>
                </a:cubicBezTo>
                <a:cubicBezTo>
                  <a:pt x="1074356" y="4489450"/>
                  <a:pt x="1139761" y="4406265"/>
                  <a:pt x="1292161" y="4400550"/>
                </a:cubicBezTo>
                <a:cubicBezTo>
                  <a:pt x="1444561" y="4394835"/>
                  <a:pt x="1598231" y="4422140"/>
                  <a:pt x="1766506" y="4450080"/>
                </a:cubicBezTo>
                <a:cubicBezTo>
                  <a:pt x="1934781" y="4478020"/>
                  <a:pt x="2012251" y="4467860"/>
                  <a:pt x="2132901" y="4538980"/>
                </a:cubicBezTo>
                <a:cubicBezTo>
                  <a:pt x="2253551" y="4610100"/>
                  <a:pt x="2188146" y="4785995"/>
                  <a:pt x="2369756" y="4805680"/>
                </a:cubicBezTo>
                <a:cubicBezTo>
                  <a:pt x="2551366" y="4825365"/>
                  <a:pt x="2783141" y="4770755"/>
                  <a:pt x="3042221" y="4638040"/>
                </a:cubicBezTo>
                <a:cubicBezTo>
                  <a:pt x="3301301" y="4505325"/>
                  <a:pt x="3554031" y="4239260"/>
                  <a:pt x="3665156" y="4143375"/>
                </a:cubicBezTo>
              </a:path>
            </a:pathLst>
          </a:cu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920740" y="4897120"/>
            <a:ext cx="5024120" cy="830997"/>
          </a:xfrm>
          <a:prstGeom prst="rect">
            <a:avLst/>
          </a:prstGeom>
          <a:noFill/>
        </p:spPr>
        <p:txBody>
          <a:bodyPr wrap="square" rtlCol="0">
            <a:spAutoFit/>
          </a:bodyPr>
          <a:lstStyle/>
          <a:p>
            <a:pPr>
              <a:lnSpc>
                <a:spcPct val="150000"/>
              </a:lnSpc>
            </a:pPr>
            <a:r>
              <a:rPr lang="en-US" altLang="zh-CN" sz="3200" b="1" dirty="0" smtClean="0">
                <a:solidFill>
                  <a:srgbClr val="FF0000"/>
                </a:solidFill>
                <a:latin typeface="黑体" pitchFamily="49" charset="-122"/>
                <a:ea typeface="黑体" pitchFamily="49" charset="-122"/>
              </a:rPr>
              <a:t>3.</a:t>
            </a:r>
            <a:r>
              <a:rPr lang="zh-CN" altLang="en-US" sz="3200" b="1" dirty="0" smtClean="0">
                <a:solidFill>
                  <a:srgbClr val="FF0000"/>
                </a:solidFill>
                <a:latin typeface="黑体" pitchFamily="49" charset="-122"/>
                <a:ea typeface="黑体" pitchFamily="49" charset="-122"/>
              </a:rPr>
              <a:t>海</a:t>
            </a:r>
            <a:r>
              <a:rPr lang="zh-CN" altLang="en-US" sz="3200" b="1" dirty="0">
                <a:solidFill>
                  <a:srgbClr val="FF0000"/>
                </a:solidFill>
                <a:latin typeface="黑体" pitchFamily="49" charset="-122"/>
                <a:ea typeface="黑体" pitchFamily="49" charset="-122"/>
              </a:rPr>
              <a:t>陆位置：</a:t>
            </a:r>
          </a:p>
        </p:txBody>
      </p:sp>
      <p:grpSp>
        <p:nvGrpSpPr>
          <p:cNvPr id="14" name="组合 13"/>
          <p:cNvGrpSpPr/>
          <p:nvPr/>
        </p:nvGrpSpPr>
        <p:grpSpPr>
          <a:xfrm>
            <a:off x="40640" y="5964555"/>
            <a:ext cx="5220970" cy="770890"/>
            <a:chOff x="64" y="9393"/>
            <a:chExt cx="8222" cy="1214"/>
          </a:xfrm>
        </p:grpSpPr>
        <p:sp>
          <p:nvSpPr>
            <p:cNvPr id="11" name="任意多边形 10"/>
            <p:cNvSpPr/>
            <p:nvPr/>
          </p:nvSpPr>
          <p:spPr>
            <a:xfrm>
              <a:off x="64" y="9703"/>
              <a:ext cx="8097" cy="904"/>
            </a:xfrm>
            <a:custGeom>
              <a:avLst/>
              <a:gdLst>
                <a:gd name="connisteX0" fmla="*/ 0 w 5141595"/>
                <a:gd name="connsiteY0" fmla="*/ 563880 h 574290"/>
                <a:gd name="connisteX1" fmla="*/ 424815 w 5141595"/>
                <a:gd name="connsiteY1" fmla="*/ 574040 h 574290"/>
                <a:gd name="connisteX2" fmla="*/ 1255395 w 5141595"/>
                <a:gd name="connsiteY2" fmla="*/ 553720 h 574290"/>
                <a:gd name="connisteX3" fmla="*/ 2699385 w 5141595"/>
                <a:gd name="connsiteY3" fmla="*/ 504825 h 574290"/>
                <a:gd name="connisteX4" fmla="*/ 4370070 w 5141595"/>
                <a:gd name="connsiteY4" fmla="*/ 227965 h 574290"/>
                <a:gd name="connisteX5" fmla="*/ 5141595 w 5141595"/>
                <a:gd name="connsiteY5" fmla="*/ 0 h 5742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5141595" h="574290">
                  <a:moveTo>
                    <a:pt x="0" y="563880"/>
                  </a:moveTo>
                  <a:cubicBezTo>
                    <a:pt x="68580" y="566420"/>
                    <a:pt x="173990" y="575945"/>
                    <a:pt x="424815" y="574040"/>
                  </a:cubicBezTo>
                  <a:cubicBezTo>
                    <a:pt x="675640" y="572135"/>
                    <a:pt x="800735" y="567690"/>
                    <a:pt x="1255395" y="553720"/>
                  </a:cubicBezTo>
                  <a:cubicBezTo>
                    <a:pt x="1710055" y="539750"/>
                    <a:pt x="2076450" y="570230"/>
                    <a:pt x="2699385" y="504825"/>
                  </a:cubicBezTo>
                  <a:cubicBezTo>
                    <a:pt x="3322320" y="439420"/>
                    <a:pt x="3881755" y="328930"/>
                    <a:pt x="4370070" y="227965"/>
                  </a:cubicBezTo>
                  <a:cubicBezTo>
                    <a:pt x="4858385" y="127000"/>
                    <a:pt x="5020945" y="40005"/>
                    <a:pt x="514159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28" y="9393"/>
              <a:ext cx="1759" cy="628"/>
            </a:xfrm>
            <a:prstGeom prst="rect">
              <a:avLst/>
            </a:prstGeom>
            <a:noFill/>
          </p:spPr>
          <p:txBody>
            <a:bodyPr wrap="square" rtlCol="0">
              <a:spAutoFit/>
            </a:bodyPr>
            <a:lstStyle/>
            <a:p>
              <a:r>
                <a:rPr lang="en-US" altLang="zh-CN" sz="2000" b="1" dirty="0" smtClean="0"/>
                <a:t>34</a:t>
              </a:r>
              <a:r>
                <a:rPr lang="en-US" altLang="zh-CN" sz="2000" b="1" dirty="0" smtClean="0">
                  <a:latin typeface="Arial" panose="020B0604020202020204" pitchFamily="34" charset="0"/>
                </a:rPr>
                <a:t>°N</a:t>
              </a:r>
              <a:endParaRPr lang="en-US" altLang="zh-CN" sz="2000" b="1" dirty="0">
                <a:latin typeface="Arial" panose="020B0604020202020204" pitchFamily="34" charset="0"/>
              </a:endParaRPr>
            </a:p>
          </p:txBody>
        </p:sp>
      </p:grpSp>
      <p:grpSp>
        <p:nvGrpSpPr>
          <p:cNvPr id="20" name="组合 19"/>
          <p:cNvGrpSpPr/>
          <p:nvPr/>
        </p:nvGrpSpPr>
        <p:grpSpPr>
          <a:xfrm>
            <a:off x="554355" y="920750"/>
            <a:ext cx="1244600" cy="5932170"/>
            <a:chOff x="873" y="1450"/>
            <a:chExt cx="1960" cy="9342"/>
          </a:xfrm>
        </p:grpSpPr>
        <p:cxnSp>
          <p:nvCxnSpPr>
            <p:cNvPr id="18" name="直接连接符 17"/>
            <p:cNvCxnSpPr/>
            <p:nvPr/>
          </p:nvCxnSpPr>
          <p:spPr>
            <a:xfrm flipH="1">
              <a:off x="873" y="1450"/>
              <a:ext cx="78" cy="93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075" y="1450"/>
              <a:ext cx="1759" cy="628"/>
            </a:xfrm>
            <a:prstGeom prst="rect">
              <a:avLst/>
            </a:prstGeom>
            <a:noFill/>
          </p:spPr>
          <p:txBody>
            <a:bodyPr wrap="square" rtlCol="0">
              <a:spAutoFit/>
            </a:bodyPr>
            <a:lstStyle/>
            <a:p>
              <a:r>
                <a:rPr lang="en-US" altLang="zh-CN" sz="2000" b="1">
                  <a:latin typeface="Arial" panose="020B0604020202020204" pitchFamily="34" charset="0"/>
                </a:rPr>
                <a:t>105°E</a:t>
              </a:r>
            </a:p>
          </p:txBody>
        </p:sp>
      </p:grpSp>
      <p:sp>
        <p:nvSpPr>
          <p:cNvPr id="44061" name="文本框 33"/>
          <p:cNvSpPr txBox="1"/>
          <p:nvPr/>
        </p:nvSpPr>
        <p:spPr>
          <a:xfrm>
            <a:off x="6256020" y="3383280"/>
            <a:ext cx="2713990" cy="460375"/>
          </a:xfrm>
          <a:prstGeom prst="rect">
            <a:avLst/>
          </a:prstGeom>
          <a:noFill/>
          <a:ln w="9525">
            <a:noFill/>
          </a:ln>
        </p:spPr>
        <p:txBody>
          <a:bodyPr wrap="square" anchor="t">
            <a:spAutoFit/>
          </a:bodyPr>
          <a:lstStyle/>
          <a:p>
            <a:r>
              <a:rPr lang="zh-CN" altLang="en-US" sz="2400" b="1" dirty="0">
                <a:latin typeface="Calibri" panose="020F0502020204030204" charset="0"/>
                <a:sym typeface="+mn-ea"/>
              </a:rPr>
              <a:t>②</a:t>
            </a:r>
            <a:r>
              <a:rPr lang="zh-CN" altLang="en-US" sz="2400" b="1" dirty="0">
                <a:latin typeface="微软雅黑" panose="020B0503020204020204" charset="-122"/>
                <a:ea typeface="微软雅黑" panose="020B0503020204020204" charset="-122"/>
                <a:sym typeface="+mn-ea"/>
              </a:rPr>
              <a:t>内蒙古高原</a:t>
            </a:r>
            <a:r>
              <a:rPr lang="zh-CN" altLang="en-US" sz="2400" b="1" dirty="0">
                <a:latin typeface="微软雅黑" panose="020B0503020204020204" charset="-122"/>
                <a:ea typeface="微软雅黑" panose="020B0503020204020204" charset="-122"/>
              </a:rPr>
              <a:t>以南</a:t>
            </a:r>
          </a:p>
        </p:txBody>
      </p:sp>
      <p:sp>
        <p:nvSpPr>
          <p:cNvPr id="44062" name="文本框 34"/>
          <p:cNvSpPr txBox="1"/>
          <p:nvPr/>
        </p:nvSpPr>
        <p:spPr>
          <a:xfrm>
            <a:off x="6256020" y="4441825"/>
            <a:ext cx="3032444" cy="461665"/>
          </a:xfrm>
          <a:prstGeom prst="rect">
            <a:avLst/>
          </a:prstGeom>
          <a:noFill/>
          <a:ln w="9525">
            <a:noFill/>
          </a:ln>
        </p:spPr>
        <p:txBody>
          <a:bodyPr wrap="square" anchor="t">
            <a:spAutoFit/>
          </a:bodyPr>
          <a:lstStyle/>
          <a:p>
            <a:r>
              <a:rPr lang="zh-CN" altLang="en-US" sz="2400" b="1" dirty="0">
                <a:latin typeface="Calibri" panose="020F0502020204030204" charset="0"/>
                <a:sym typeface="+mn-ea"/>
              </a:rPr>
              <a:t>④</a:t>
            </a:r>
            <a:r>
              <a:rPr lang="zh-CN" altLang="en-US" sz="2400" b="1" dirty="0">
                <a:latin typeface="微软雅黑" panose="020B0503020204020204" charset="-122"/>
                <a:ea typeface="微软雅黑" panose="020B0503020204020204" charset="-122"/>
                <a:sym typeface="+mn-ea"/>
              </a:rPr>
              <a:t>乌</a:t>
            </a:r>
            <a:r>
              <a:rPr lang="zh-CN" altLang="en-US" sz="2400" b="1" dirty="0" smtClean="0">
                <a:latin typeface="微软雅黑" panose="020B0503020204020204" charset="-122"/>
                <a:ea typeface="微软雅黑" panose="020B0503020204020204" charset="-122"/>
                <a:sym typeface="+mn-ea"/>
              </a:rPr>
              <a:t>鞘</a:t>
            </a:r>
            <a:r>
              <a:rPr lang="en-US" altLang="zh-CN" sz="2400" b="1" dirty="0" smtClean="0">
                <a:latin typeface="微软雅黑" panose="020B0503020204020204" charset="-122"/>
                <a:ea typeface="微软雅黑" panose="020B0503020204020204" charset="-122"/>
                <a:sym typeface="+mn-ea"/>
              </a:rPr>
              <a:t>(</a:t>
            </a:r>
            <a:r>
              <a:rPr lang="en-US" altLang="zh-CN" sz="2400" b="1" dirty="0" err="1" smtClean="0">
                <a:latin typeface="微软雅黑" panose="020B0503020204020204" charset="-122"/>
                <a:ea typeface="微软雅黑" panose="020B0503020204020204" charset="-122"/>
                <a:sym typeface="+mn-ea"/>
              </a:rPr>
              <a:t>shao</a:t>
            </a:r>
            <a:r>
              <a:rPr lang="en-US" altLang="zh-CN" sz="2400" b="1" dirty="0" smtClean="0">
                <a:latin typeface="微软雅黑" panose="020B0503020204020204" charset="-122"/>
                <a:ea typeface="微软雅黑" panose="020B0503020204020204" charset="-122"/>
                <a:sym typeface="+mn-ea"/>
              </a:rPr>
              <a:t>)</a:t>
            </a:r>
            <a:r>
              <a:rPr lang="zh-CN" altLang="en-US" sz="2400" b="1" dirty="0" smtClean="0">
                <a:latin typeface="微软雅黑" panose="020B0503020204020204" charset="-122"/>
                <a:ea typeface="微软雅黑" panose="020B0503020204020204" charset="-122"/>
                <a:sym typeface="+mn-ea"/>
              </a:rPr>
              <a:t>岭</a:t>
            </a:r>
            <a:r>
              <a:rPr lang="zh-CN" altLang="en-US" sz="2400" b="1" dirty="0">
                <a:latin typeface="微软雅黑" panose="020B0503020204020204" charset="-122"/>
                <a:ea typeface="微软雅黑" panose="020B0503020204020204" charset="-122"/>
              </a:rPr>
              <a:t>以东</a:t>
            </a:r>
          </a:p>
        </p:txBody>
      </p:sp>
      <p:sp>
        <p:nvSpPr>
          <p:cNvPr id="44063" name="文本框 35"/>
          <p:cNvSpPr txBox="1"/>
          <p:nvPr/>
        </p:nvSpPr>
        <p:spPr>
          <a:xfrm>
            <a:off x="6256020" y="3919855"/>
            <a:ext cx="2521585" cy="460375"/>
          </a:xfrm>
          <a:prstGeom prst="rect">
            <a:avLst/>
          </a:prstGeom>
          <a:noFill/>
          <a:ln w="9525">
            <a:noFill/>
          </a:ln>
        </p:spPr>
        <p:txBody>
          <a:bodyPr wrap="square" anchor="t">
            <a:spAutoFit/>
          </a:bodyPr>
          <a:lstStyle/>
          <a:p>
            <a:r>
              <a:rPr lang="zh-CN" altLang="en-US" sz="2400" b="1" dirty="0">
                <a:latin typeface="Calibri" panose="020F0502020204030204" charset="0"/>
                <a:sym typeface="+mn-ea"/>
              </a:rPr>
              <a:t>③</a:t>
            </a:r>
            <a:r>
              <a:rPr lang="zh-CN" altLang="en-US" sz="2400" b="1" dirty="0">
                <a:latin typeface="微软雅黑" panose="020B0503020204020204" charset="-122"/>
                <a:ea typeface="微软雅黑" panose="020B0503020204020204" charset="-122"/>
                <a:sym typeface="+mn-ea"/>
              </a:rPr>
              <a:t>大兴安岭</a:t>
            </a:r>
            <a:r>
              <a:rPr lang="zh-CN" altLang="en-US" sz="2400" b="1" dirty="0">
                <a:latin typeface="微软雅黑" panose="020B0503020204020204" charset="-122"/>
                <a:ea typeface="微软雅黑" panose="020B0503020204020204" charset="-122"/>
              </a:rPr>
              <a:t>以东</a:t>
            </a:r>
          </a:p>
        </p:txBody>
      </p:sp>
      <p:sp>
        <p:nvSpPr>
          <p:cNvPr id="44064" name="文本框 37"/>
          <p:cNvSpPr txBox="1"/>
          <p:nvPr/>
        </p:nvSpPr>
        <p:spPr>
          <a:xfrm>
            <a:off x="8298180" y="5086350"/>
            <a:ext cx="3536950" cy="460375"/>
          </a:xfrm>
          <a:prstGeom prst="rect">
            <a:avLst/>
          </a:prstGeom>
          <a:noFill/>
          <a:ln w="9525">
            <a:noFill/>
          </a:ln>
        </p:spPr>
        <p:txBody>
          <a:bodyPr wrap="square" anchor="t">
            <a:spAutoFit/>
          </a:bodyPr>
          <a:lstStyle/>
          <a:p>
            <a:r>
              <a:rPr lang="zh-CN" altLang="en-US" sz="2400" b="1" dirty="0">
                <a:latin typeface="微软雅黑" panose="020B0503020204020204" charset="-122"/>
                <a:ea typeface="微软雅黑" panose="020B0503020204020204" charset="-122"/>
              </a:rPr>
              <a:t>东临</a:t>
            </a:r>
            <a:r>
              <a:rPr lang="zh-CN" altLang="en-US" sz="2400" b="1" dirty="0">
                <a:latin typeface="微软雅黑" panose="020B0503020204020204" charset="-122"/>
                <a:ea typeface="微软雅黑" panose="020B0503020204020204" charset="-122"/>
                <a:sym typeface="+mn-ea"/>
              </a:rPr>
              <a:t>渤海、黄海。</a:t>
            </a:r>
          </a:p>
        </p:txBody>
      </p:sp>
      <p:sp>
        <p:nvSpPr>
          <p:cNvPr id="44060" name="文本框 32"/>
          <p:cNvSpPr txBox="1"/>
          <p:nvPr/>
        </p:nvSpPr>
        <p:spPr>
          <a:xfrm>
            <a:off x="6240780" y="2894330"/>
            <a:ext cx="2713990" cy="460375"/>
          </a:xfrm>
          <a:prstGeom prst="rect">
            <a:avLst/>
          </a:prstGeom>
          <a:noFill/>
          <a:ln w="9525">
            <a:noFill/>
          </a:ln>
        </p:spPr>
        <p:txBody>
          <a:bodyPr wrap="square" anchor="t">
            <a:spAutoFit/>
          </a:bodyPr>
          <a:lstStyle/>
          <a:p>
            <a:r>
              <a:rPr lang="zh-CN" altLang="en-US" sz="2400" b="1">
                <a:latin typeface="Calibri" panose="020F0502020204030204" charset="0"/>
                <a:sym typeface="+mn-ea"/>
              </a:rPr>
              <a:t>①</a:t>
            </a:r>
            <a:r>
              <a:rPr lang="zh-CN" altLang="en-US" sz="2400" b="1">
                <a:latin typeface="微软雅黑" panose="020B0503020204020204" charset="-122"/>
                <a:ea typeface="微软雅黑" panose="020B0503020204020204" charset="-122"/>
                <a:sym typeface="+mn-ea"/>
              </a:rPr>
              <a:t>秦岭</a:t>
            </a:r>
            <a:r>
              <a:rPr lang="en-US" altLang="zh-CN" sz="2400" b="1">
                <a:latin typeface="微软雅黑" panose="020B0503020204020204" charset="-122"/>
                <a:ea typeface="微软雅黑" panose="020B0503020204020204" charset="-122"/>
                <a:sym typeface="+mn-ea"/>
              </a:rPr>
              <a:t>—</a:t>
            </a:r>
            <a:r>
              <a:rPr lang="zh-CN" altLang="en-US" sz="2400" b="1">
                <a:latin typeface="微软雅黑" panose="020B0503020204020204" charset="-122"/>
                <a:ea typeface="微软雅黑" panose="020B0503020204020204" charset="-122"/>
                <a:sym typeface="+mn-ea"/>
              </a:rPr>
              <a:t>淮河</a:t>
            </a:r>
            <a:r>
              <a:rPr lang="zh-CN" altLang="en-US" sz="2400" b="1">
                <a:latin typeface="微软雅黑" panose="020B0503020204020204" charset="-122"/>
                <a:ea typeface="微软雅黑" panose="020B0503020204020204" charset="-122"/>
              </a:rPr>
              <a:t>以北</a:t>
            </a:r>
          </a:p>
        </p:txBody>
      </p:sp>
      <p:grpSp>
        <p:nvGrpSpPr>
          <p:cNvPr id="24" name="组合 23"/>
          <p:cNvGrpSpPr/>
          <p:nvPr/>
        </p:nvGrpSpPr>
        <p:grpSpPr>
          <a:xfrm>
            <a:off x="1116330" y="6186805"/>
            <a:ext cx="514985" cy="417830"/>
            <a:chOff x="10914" y="668"/>
            <a:chExt cx="811" cy="658"/>
          </a:xfrm>
        </p:grpSpPr>
        <p:sp>
          <p:nvSpPr>
            <p:cNvPr id="23" name="椭圆 22"/>
            <p:cNvSpPr/>
            <p:nvPr/>
          </p:nvSpPr>
          <p:spPr>
            <a:xfrm>
              <a:off x="10917" y="687"/>
              <a:ext cx="654" cy="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914" y="668"/>
              <a:ext cx="811" cy="628"/>
            </a:xfrm>
            <a:prstGeom prst="rect">
              <a:avLst/>
            </a:prstGeom>
            <a:noFill/>
          </p:spPr>
          <p:txBody>
            <a:bodyPr wrap="square" rtlCol="0">
              <a:spAutoFit/>
            </a:bodyPr>
            <a:lstStyle/>
            <a:p>
              <a:r>
                <a:rPr lang="zh-CN" altLang="en-US" sz="2000" b="1">
                  <a:solidFill>
                    <a:schemeClr val="bg1"/>
                  </a:solidFill>
                  <a:latin typeface="Calibri" panose="020F0502020204030204" charset="0"/>
                </a:rPr>
                <a:t>①</a:t>
              </a:r>
            </a:p>
          </p:txBody>
        </p:sp>
      </p:grpSp>
      <p:grpSp>
        <p:nvGrpSpPr>
          <p:cNvPr id="25" name="组合 24"/>
          <p:cNvGrpSpPr/>
          <p:nvPr/>
        </p:nvGrpSpPr>
        <p:grpSpPr>
          <a:xfrm>
            <a:off x="2123440" y="3772535"/>
            <a:ext cx="514985" cy="417830"/>
            <a:chOff x="10914" y="668"/>
            <a:chExt cx="811" cy="658"/>
          </a:xfrm>
        </p:grpSpPr>
        <p:sp>
          <p:nvSpPr>
            <p:cNvPr id="27" name="椭圆 26"/>
            <p:cNvSpPr/>
            <p:nvPr/>
          </p:nvSpPr>
          <p:spPr>
            <a:xfrm>
              <a:off x="10917" y="687"/>
              <a:ext cx="654" cy="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914" y="668"/>
              <a:ext cx="811" cy="628"/>
            </a:xfrm>
            <a:prstGeom prst="rect">
              <a:avLst/>
            </a:prstGeom>
            <a:noFill/>
          </p:spPr>
          <p:txBody>
            <a:bodyPr wrap="square" rtlCol="0">
              <a:spAutoFit/>
            </a:bodyPr>
            <a:lstStyle/>
            <a:p>
              <a:r>
                <a:rPr lang="zh-CN" altLang="en-US" sz="2000" b="1">
                  <a:solidFill>
                    <a:schemeClr val="bg1"/>
                  </a:solidFill>
                  <a:latin typeface="Calibri" panose="020F0502020204030204" charset="0"/>
                  <a:sym typeface="+mn-ea"/>
                </a:rPr>
                <a:t>②</a:t>
              </a:r>
            </a:p>
          </p:txBody>
        </p:sp>
      </p:grpSp>
      <p:grpSp>
        <p:nvGrpSpPr>
          <p:cNvPr id="29" name="组合 28"/>
          <p:cNvGrpSpPr/>
          <p:nvPr/>
        </p:nvGrpSpPr>
        <p:grpSpPr>
          <a:xfrm>
            <a:off x="3005455" y="2442845"/>
            <a:ext cx="514985" cy="417830"/>
            <a:chOff x="10914" y="668"/>
            <a:chExt cx="811" cy="658"/>
          </a:xfrm>
        </p:grpSpPr>
        <p:sp>
          <p:nvSpPr>
            <p:cNvPr id="31" name="椭圆 30"/>
            <p:cNvSpPr/>
            <p:nvPr/>
          </p:nvSpPr>
          <p:spPr>
            <a:xfrm>
              <a:off x="10917" y="687"/>
              <a:ext cx="654" cy="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914" y="668"/>
              <a:ext cx="811" cy="628"/>
            </a:xfrm>
            <a:prstGeom prst="rect">
              <a:avLst/>
            </a:prstGeom>
            <a:noFill/>
          </p:spPr>
          <p:txBody>
            <a:bodyPr wrap="square" rtlCol="0">
              <a:spAutoFit/>
            </a:bodyPr>
            <a:lstStyle/>
            <a:p>
              <a:r>
                <a:rPr lang="zh-CN" altLang="en-US" sz="2000" b="1">
                  <a:solidFill>
                    <a:schemeClr val="bg1"/>
                  </a:solidFill>
                  <a:latin typeface="Calibri" panose="020F0502020204030204" charset="0"/>
                  <a:sym typeface="+mn-ea"/>
                </a:rPr>
                <a:t>③</a:t>
              </a:r>
            </a:p>
          </p:txBody>
        </p:sp>
      </p:grpSp>
      <p:grpSp>
        <p:nvGrpSpPr>
          <p:cNvPr id="34" name="组合 33"/>
          <p:cNvGrpSpPr/>
          <p:nvPr/>
        </p:nvGrpSpPr>
        <p:grpSpPr>
          <a:xfrm>
            <a:off x="40640" y="5748020"/>
            <a:ext cx="514985" cy="417830"/>
            <a:chOff x="10914" y="668"/>
            <a:chExt cx="811" cy="658"/>
          </a:xfrm>
        </p:grpSpPr>
        <p:sp>
          <p:nvSpPr>
            <p:cNvPr id="37" name="椭圆 36"/>
            <p:cNvSpPr/>
            <p:nvPr/>
          </p:nvSpPr>
          <p:spPr>
            <a:xfrm>
              <a:off x="10917" y="687"/>
              <a:ext cx="654" cy="6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0914" y="668"/>
              <a:ext cx="811" cy="628"/>
            </a:xfrm>
            <a:prstGeom prst="rect">
              <a:avLst/>
            </a:prstGeom>
            <a:noFill/>
          </p:spPr>
          <p:txBody>
            <a:bodyPr wrap="square" rtlCol="0">
              <a:spAutoFit/>
            </a:bodyPr>
            <a:lstStyle/>
            <a:p>
              <a:r>
                <a:rPr lang="zh-CN" altLang="en-US" sz="2000" b="1">
                  <a:solidFill>
                    <a:schemeClr val="bg1"/>
                  </a:solidFill>
                  <a:latin typeface="Calibri" panose="020F0502020204030204" charset="0"/>
                  <a:sym typeface="+mn-ea"/>
                </a:rPr>
                <a:t>④</a:t>
              </a:r>
            </a:p>
          </p:txBody>
        </p:sp>
      </p:grpSp>
      <p:sp>
        <p:nvSpPr>
          <p:cNvPr id="7" name="文本框 37"/>
          <p:cNvSpPr txBox="1"/>
          <p:nvPr/>
        </p:nvSpPr>
        <p:spPr>
          <a:xfrm rot="1440000">
            <a:off x="3316605" y="4500880"/>
            <a:ext cx="353060" cy="645160"/>
          </a:xfrm>
          <a:prstGeom prst="rect">
            <a:avLst/>
          </a:prstGeom>
          <a:noFill/>
          <a:ln w="9525">
            <a:noFill/>
          </a:ln>
        </p:spPr>
        <p:txBody>
          <a:bodyPr wrap="square" anchor="t">
            <a:spAutoFit/>
          </a:bodyPr>
          <a:lstStyle/>
          <a:p>
            <a:r>
              <a:rPr lang="zh-CN" altLang="en-US" b="1">
                <a:solidFill>
                  <a:srgbClr val="002060"/>
                </a:solidFill>
                <a:latin typeface="微软雅黑" panose="020B0503020204020204" charset="-122"/>
                <a:ea typeface="微软雅黑" panose="020B0503020204020204" charset="-122"/>
                <a:sym typeface="+mn-ea"/>
              </a:rPr>
              <a:t>渤海</a:t>
            </a:r>
          </a:p>
        </p:txBody>
      </p:sp>
      <p:sp>
        <p:nvSpPr>
          <p:cNvPr id="9" name="文本框 37"/>
          <p:cNvSpPr txBox="1"/>
          <p:nvPr/>
        </p:nvSpPr>
        <p:spPr>
          <a:xfrm rot="20460000">
            <a:off x="4161155" y="5229860"/>
            <a:ext cx="353060" cy="645160"/>
          </a:xfrm>
          <a:prstGeom prst="rect">
            <a:avLst/>
          </a:prstGeom>
          <a:noFill/>
          <a:ln w="9525">
            <a:noFill/>
          </a:ln>
        </p:spPr>
        <p:txBody>
          <a:bodyPr wrap="square" anchor="t">
            <a:spAutoFit/>
          </a:bodyPr>
          <a:lstStyle/>
          <a:p>
            <a:r>
              <a:rPr lang="zh-CN" altLang="en-US" b="1">
                <a:solidFill>
                  <a:srgbClr val="002060"/>
                </a:solidFill>
                <a:latin typeface="微软雅黑" panose="020B0503020204020204" charset="-122"/>
                <a:ea typeface="微软雅黑" panose="020B0503020204020204" charset="-122"/>
                <a:sym typeface="+mn-ea"/>
              </a:rPr>
              <a:t>黄海</a:t>
            </a:r>
          </a:p>
        </p:txBody>
      </p:sp>
      <p:sp>
        <p:nvSpPr>
          <p:cNvPr id="39" name="Rectangle 2"/>
          <p:cNvSpPr>
            <a:spLocks noChangeArrowheads="1"/>
          </p:cNvSpPr>
          <p:nvPr>
            <p:custDataLst>
              <p:tags r:id="rId3"/>
            </p:custDataLst>
          </p:nvPr>
        </p:nvSpPr>
        <p:spPr bwMode="auto">
          <a:xfrm>
            <a:off x="228282" y="0"/>
            <a:ext cx="4041776"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304800"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algn="just" eaLnBrk="1" hangingPunct="1">
              <a:spcBef>
                <a:spcPct val="0"/>
              </a:spcBef>
              <a:spcAft>
                <a:spcPct val="15000"/>
              </a:spcAft>
              <a:buFont typeface="Arial" panose="020B0604020202020204" pitchFamily="34" charset="0"/>
              <a:buNone/>
            </a:pPr>
            <a:r>
              <a:rPr kumimoji="1" lang="zh-CN" altLang="en-US" sz="3200" b="1" dirty="0">
                <a:solidFill>
                  <a:srgbClr val="FF0000"/>
                </a:solidFill>
                <a:latin typeface="微软雅黑" panose="020B0503020204020204" pitchFamily="34" charset="-122"/>
                <a:ea typeface="微软雅黑" panose="020B0503020204020204" pitchFamily="34" charset="-122"/>
              </a:rPr>
              <a:t>一</a:t>
            </a:r>
            <a:r>
              <a:rPr kumimoji="1" lang="en-US" altLang="zh-CN" sz="3200" b="1" dirty="0">
                <a:solidFill>
                  <a:srgbClr val="FF0000"/>
                </a:solidFill>
                <a:latin typeface="微软雅黑" panose="020B0503020204020204" pitchFamily="34" charset="-122"/>
                <a:ea typeface="微软雅黑" panose="020B0503020204020204" pitchFamily="34" charset="-122"/>
              </a:rPr>
              <a:t>.</a:t>
            </a:r>
            <a:r>
              <a:rPr kumimoji="1" lang="zh-CN" altLang="en-US" sz="3200" b="1" dirty="0">
                <a:solidFill>
                  <a:srgbClr val="FF0000"/>
                </a:solidFill>
                <a:latin typeface="微软雅黑" panose="020B0503020204020204" pitchFamily="34" charset="-122"/>
                <a:ea typeface="微软雅黑" panose="020B0503020204020204" pitchFamily="34" charset="-122"/>
              </a:rPr>
              <a:t>位置和范围</a:t>
            </a:r>
          </a:p>
        </p:txBody>
      </p:sp>
      <p:sp>
        <p:nvSpPr>
          <p:cNvPr id="40" name="Rectangle 3"/>
          <p:cNvSpPr>
            <a:spLocks noChangeArrowheads="1"/>
          </p:cNvSpPr>
          <p:nvPr>
            <p:custDataLst>
              <p:tags r:id="rId4"/>
            </p:custDataLst>
          </p:nvPr>
        </p:nvSpPr>
        <p:spPr bwMode="auto">
          <a:xfrm>
            <a:off x="5983289" y="2376171"/>
            <a:ext cx="330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10000"/>
              </a:spcBef>
              <a:spcAft>
                <a:spcPct val="15000"/>
              </a:spcAft>
              <a:buFontTx/>
              <a:buNone/>
            </a:pPr>
            <a:r>
              <a:rPr kumimoji="1" lang="en-US" altLang="zh-CN" sz="2800" b="1" dirty="0">
                <a:solidFill>
                  <a:srgbClr val="FF0000"/>
                </a:solidFill>
                <a:latin typeface="微软雅黑" panose="020B0503020204020204" pitchFamily="34" charset="-122"/>
                <a:ea typeface="微软雅黑" panose="020B0503020204020204" pitchFamily="34" charset="-122"/>
              </a:rPr>
              <a:t>2</a:t>
            </a:r>
            <a:r>
              <a:rPr kumimoji="1" lang="en-US" altLang="zh-CN" sz="2800" b="1" dirty="0" smtClean="0">
                <a:solidFill>
                  <a:srgbClr val="FF0000"/>
                </a:solidFill>
                <a:latin typeface="微软雅黑" panose="020B0503020204020204" pitchFamily="34" charset="-122"/>
                <a:ea typeface="微软雅黑" panose="020B0503020204020204" pitchFamily="34" charset="-122"/>
              </a:rPr>
              <a:t>.</a:t>
            </a:r>
            <a:r>
              <a:rPr kumimoji="1" lang="zh-CN" altLang="en-US" sz="2800" b="1" dirty="0">
                <a:solidFill>
                  <a:srgbClr val="FF0000"/>
                </a:solidFill>
                <a:latin typeface="微软雅黑" panose="020B0503020204020204" pitchFamily="34" charset="-122"/>
                <a:ea typeface="微软雅黑" panose="020B0503020204020204" pitchFamily="34" charset="-122"/>
              </a:rPr>
              <a:t>相对位置：</a:t>
            </a:r>
            <a:endParaRPr kumimoji="1"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41" name="矩形 2"/>
          <p:cNvSpPr>
            <a:spLocks noChangeArrowheads="1"/>
          </p:cNvSpPr>
          <p:nvPr>
            <p:custDataLst>
              <p:tags r:id="rId5"/>
            </p:custDataLst>
          </p:nvPr>
        </p:nvSpPr>
        <p:spPr bwMode="auto">
          <a:xfrm>
            <a:off x="6221414" y="388621"/>
            <a:ext cx="2574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10000"/>
              </a:spcBef>
              <a:buFont typeface="Arial" panose="020B0604020202020204" pitchFamily="34" charset="0"/>
              <a:buNone/>
            </a:pPr>
            <a:r>
              <a:rPr lang="en-US" altLang="zh-CN" sz="2800" b="1" dirty="0" smtClean="0">
                <a:solidFill>
                  <a:srgbClr val="FF0000"/>
                </a:solidFill>
                <a:latin typeface="微软雅黑" panose="020B0503020204020204" pitchFamily="34" charset="-122"/>
                <a:ea typeface="微软雅黑" panose="020B0503020204020204" pitchFamily="34" charset="-122"/>
              </a:rPr>
              <a:t>1.</a:t>
            </a:r>
            <a:r>
              <a:rPr lang="zh-CN" altLang="en-US" sz="2800" b="1" dirty="0">
                <a:solidFill>
                  <a:srgbClr val="FF0000"/>
                </a:solidFill>
                <a:latin typeface="微软雅黑" panose="020B0503020204020204" pitchFamily="34" charset="-122"/>
                <a:ea typeface="微软雅黑" panose="020B0503020204020204" pitchFamily="34" charset="-122"/>
              </a:rPr>
              <a:t>经纬度位置： </a:t>
            </a:r>
          </a:p>
        </p:txBody>
      </p:sp>
      <p:sp>
        <p:nvSpPr>
          <p:cNvPr id="42" name="矩形 4"/>
          <p:cNvSpPr>
            <a:spLocks noChangeArrowheads="1"/>
          </p:cNvSpPr>
          <p:nvPr>
            <p:custDataLst>
              <p:tags r:id="rId6"/>
            </p:custDataLst>
          </p:nvPr>
        </p:nvSpPr>
        <p:spPr bwMode="auto">
          <a:xfrm>
            <a:off x="5962333" y="5953125"/>
            <a:ext cx="15856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10000"/>
              </a:spcBef>
              <a:buFont typeface="Arial" panose="020B0604020202020204" pitchFamily="34" charset="0"/>
              <a:buNone/>
            </a:pPr>
            <a:r>
              <a:rPr lang="en-US" altLang="zh-CN" sz="2800" b="1" dirty="0">
                <a:solidFill>
                  <a:srgbClr val="FF0000"/>
                </a:solidFill>
                <a:latin typeface="微软雅黑" panose="020B0503020204020204" pitchFamily="34" charset="-122"/>
                <a:ea typeface="微软雅黑" panose="020B0503020204020204" pitchFamily="34" charset="-122"/>
              </a:rPr>
              <a:t>4</a:t>
            </a:r>
            <a:r>
              <a:rPr lang="en-US" altLang="zh-CN" sz="2800" b="1" dirty="0" smtClean="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面积：</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43" name="矩形 6"/>
          <p:cNvSpPr/>
          <p:nvPr>
            <p:custDataLst>
              <p:tags r:id="rId7"/>
            </p:custDataLst>
          </p:nvPr>
        </p:nvSpPr>
        <p:spPr>
          <a:xfrm>
            <a:off x="6300788" y="1036320"/>
            <a:ext cx="4572000" cy="954088"/>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0"/>
              </a:spcBef>
              <a:buFont typeface="Arial" panose="020B0604020202020204" pitchFamily="34" charset="0"/>
              <a:buNone/>
            </a:pPr>
            <a:r>
              <a:rPr lang="zh-CN" altLang="en-US" sz="2800" b="1"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34°N~ 53°N </a:t>
            </a:r>
            <a:r>
              <a:rPr lang="zh-CN" altLang="en-US" sz="2800" dirty="0">
                <a:solidFill>
                  <a:srgbClr val="000000"/>
                </a:solidFill>
                <a:latin typeface="微软雅黑" panose="020B0503020204020204" pitchFamily="34" charset="-122"/>
                <a:ea typeface="微软雅黑" panose="020B0503020204020204" pitchFamily="34" charset="-122"/>
              </a:rPr>
              <a:t>，</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 typeface="Arial" panose="020B0604020202020204" pitchFamily="34" charset="0"/>
              <a:buNone/>
            </a:pPr>
            <a:r>
              <a:rPr lang="en-US" altLang="zh-CN" sz="2800" dirty="0" smtClean="0">
                <a:solidFill>
                  <a:srgbClr val="000000"/>
                </a:solidFill>
                <a:latin typeface="微软雅黑" panose="020B0503020204020204" pitchFamily="34" charset="-122"/>
                <a:ea typeface="微软雅黑" panose="020B0503020204020204" pitchFamily="34" charset="-122"/>
              </a:rPr>
              <a:t>105°E</a:t>
            </a:r>
            <a:r>
              <a:rPr lang="en-US" altLang="zh-CN" sz="2800" dirty="0">
                <a:solidFill>
                  <a:srgbClr val="000000"/>
                </a:solidFill>
                <a:latin typeface="微软雅黑" panose="020B0503020204020204" pitchFamily="34" charset="-122"/>
                <a:ea typeface="微软雅黑" panose="020B0503020204020204" pitchFamily="34" charset="-122"/>
              </a:rPr>
              <a:t>~ 135°E </a:t>
            </a:r>
            <a:endParaRPr lang="zh-CN" altLang="en-US" dirty="0">
              <a:latin typeface="Arial" panose="020B0604020202020204" pitchFamily="34" charset="0"/>
            </a:endParaRPr>
          </a:p>
        </p:txBody>
      </p:sp>
      <p:sp>
        <p:nvSpPr>
          <p:cNvPr id="44" name="矩形 2"/>
          <p:cNvSpPr/>
          <p:nvPr>
            <p:custDataLst>
              <p:tags r:id="rId8"/>
            </p:custDataLst>
          </p:nvPr>
        </p:nvSpPr>
        <p:spPr>
          <a:xfrm>
            <a:off x="7376478" y="5968365"/>
            <a:ext cx="3078162" cy="523875"/>
          </a:xfrm>
          <a:prstGeom prst="rect">
            <a:avLst/>
          </a:prstGeom>
          <a:noFill/>
          <a:ln>
            <a:noFill/>
            <a:miter lim="800000"/>
          </a:ln>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0000"/>
                </a:solidFill>
                <a:latin typeface="微软雅黑" panose="020B0503020204020204" pitchFamily="34" charset="-122"/>
                <a:ea typeface="微软雅黑" panose="020B0503020204020204" pitchFamily="34" charset="-122"/>
              </a:rPr>
              <a:t>面积占全国</a:t>
            </a:r>
            <a:r>
              <a:rPr lang="en-US" altLang="zh-CN" sz="2800" dirty="0">
                <a:solidFill>
                  <a:srgbClr val="000000"/>
                </a:solidFill>
                <a:latin typeface="微软雅黑" panose="020B0503020204020204" pitchFamily="34" charset="-122"/>
                <a:ea typeface="微软雅黑" panose="020B0503020204020204" pitchFamily="34" charset="-122"/>
              </a:rPr>
              <a:t>20%</a:t>
            </a:r>
            <a:r>
              <a:rPr lang="zh-CN" altLang="en-US" sz="2800" dirty="0">
                <a:solidFill>
                  <a:srgbClr val="000000"/>
                </a:solidFill>
                <a:latin typeface="微软雅黑" panose="020B0503020204020204" pitchFamily="34" charset="-122"/>
              </a:rPr>
              <a:t>。</a:t>
            </a:r>
            <a:endParaRPr lang="zh-CN" altLang="en-US" dirty="0"/>
          </a:p>
        </p:txBody>
      </p:sp>
    </p:spTree>
    <p:custDataLst>
      <p:tags r:id="rId1"/>
    </p:custDataLst>
    <p:extLst>
      <p:ext uri="{BB962C8B-B14F-4D97-AF65-F5344CB8AC3E}">
        <p14:creationId xmlns:p14="http://schemas.microsoft.com/office/powerpoint/2010/main" val="188732753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000"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000" fill="hold">
                                          <p:stCondLst>
                                            <p:cond delay="0"/>
                                          </p:stCondLst>
                                        </p:cTn>
                                        <p:tgtEl>
                                          <p:spTgt spid="20"/>
                                        </p:tgtEl>
                                        <p:attrNameLst>
                                          <p:attrName>style.visibility</p:attrName>
                                        </p:attrNameLst>
                                      </p:cBhvr>
                                      <p:to>
                                        <p:strVal val="visible"/>
                                      </p:to>
                                    </p:set>
                                    <p:animEffect transition="in" filter="wipe(down)">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000" fill="hold">
                                          <p:stCondLst>
                                            <p:cond delay="0"/>
                                          </p:stCondLst>
                                        </p:cTn>
                                        <p:tgtEl>
                                          <p:spTgt spid="5"/>
                                        </p:tgtEl>
                                        <p:attrNameLst>
                                          <p:attrName>style.visibility</p:attrName>
                                        </p:attrNameLst>
                                      </p:cBhvr>
                                      <p:to>
                                        <p:strVal val="visible"/>
                                      </p:to>
                                    </p:set>
                                    <p:animEffect transition="in" filter="wipe(down)">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000" fill="hold">
                                          <p:stCondLst>
                                            <p:cond delay="0"/>
                                          </p:stCondLst>
                                        </p:cTn>
                                        <p:tgtEl>
                                          <p:spTgt spid="24"/>
                                        </p:tgtEl>
                                        <p:attrNameLst>
                                          <p:attrName>style.visibility</p:attrName>
                                        </p:attrNameLst>
                                      </p:cBhvr>
                                      <p:to>
                                        <p:strVal val="visible"/>
                                      </p:to>
                                    </p:set>
                                    <p:animEffect transition="in" filter="barn(inVertical)">
                                      <p:cBhvr>
                                        <p:cTn id="30" dur="1000"/>
                                        <p:tgtEl>
                                          <p:spTgt spid="24"/>
                                        </p:tgtEl>
                                      </p:cBhvr>
                                    </p:animEffect>
                                  </p:childTnLst>
                                </p:cTn>
                              </p:par>
                            </p:childTnLst>
                          </p:cTn>
                        </p:par>
                        <p:par>
                          <p:cTn id="31" fill="hold">
                            <p:stCondLst>
                              <p:cond delay="1000"/>
                            </p:stCondLst>
                            <p:childTnLst>
                              <p:par>
                                <p:cTn id="32" presetID="3" presetClass="entr" presetSubtype="10" fill="hold" grpId="0" nodeType="afterEffect">
                                  <p:stCondLst>
                                    <p:cond delay="0"/>
                                  </p:stCondLst>
                                  <p:childTnLst>
                                    <p:set>
                                      <p:cBhvr>
                                        <p:cTn id="33" dur="1000" fill="hold">
                                          <p:stCondLst>
                                            <p:cond delay="0"/>
                                          </p:stCondLst>
                                        </p:cTn>
                                        <p:tgtEl>
                                          <p:spTgt spid="44060"/>
                                        </p:tgtEl>
                                        <p:attrNameLst>
                                          <p:attrName>style.visibility</p:attrName>
                                        </p:attrNameLst>
                                      </p:cBhvr>
                                      <p:to>
                                        <p:strVal val="visible"/>
                                      </p:to>
                                    </p:set>
                                    <p:animEffect transition="in" filter="blinds(horizontal)">
                                      <p:cBhvr>
                                        <p:cTn id="34" dur="1000"/>
                                        <p:tgtEl>
                                          <p:spTgt spid="44060"/>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000" fill="hold">
                                          <p:stCondLst>
                                            <p:cond delay="0"/>
                                          </p:stCondLst>
                                        </p:cTn>
                                        <p:tgtEl>
                                          <p:spTgt spid="25"/>
                                        </p:tgtEl>
                                        <p:attrNameLst>
                                          <p:attrName>style.visibility</p:attrName>
                                        </p:attrNameLst>
                                      </p:cBhvr>
                                      <p:to>
                                        <p:strVal val="visible"/>
                                      </p:to>
                                    </p:set>
                                    <p:animEffect transition="in" filter="box(in)">
                                      <p:cBhvr>
                                        <p:cTn id="39" dur="1000"/>
                                        <p:tgtEl>
                                          <p:spTgt spid="25"/>
                                        </p:tgtEl>
                                      </p:cBhvr>
                                    </p:animEffect>
                                  </p:childTnLst>
                                </p:cTn>
                              </p:par>
                            </p:childTnLst>
                          </p:cTn>
                        </p:par>
                        <p:par>
                          <p:cTn id="40" fill="hold">
                            <p:stCondLst>
                              <p:cond delay="1000"/>
                            </p:stCondLst>
                            <p:childTnLst>
                              <p:par>
                                <p:cTn id="41" presetID="4" presetClass="entr" presetSubtype="16" fill="hold" grpId="0" nodeType="afterEffect">
                                  <p:stCondLst>
                                    <p:cond delay="0"/>
                                  </p:stCondLst>
                                  <p:childTnLst>
                                    <p:set>
                                      <p:cBhvr>
                                        <p:cTn id="42" dur="1000" fill="hold">
                                          <p:stCondLst>
                                            <p:cond delay="0"/>
                                          </p:stCondLst>
                                        </p:cTn>
                                        <p:tgtEl>
                                          <p:spTgt spid="44061"/>
                                        </p:tgtEl>
                                        <p:attrNameLst>
                                          <p:attrName>style.visibility</p:attrName>
                                        </p:attrNameLst>
                                      </p:cBhvr>
                                      <p:to>
                                        <p:strVal val="visible"/>
                                      </p:to>
                                    </p:set>
                                    <p:animEffect transition="in" filter="box(in)">
                                      <p:cBhvr>
                                        <p:cTn id="43" dur="1000"/>
                                        <p:tgtEl>
                                          <p:spTgt spid="4406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000" fill="hold">
                                          <p:stCondLst>
                                            <p:cond delay="0"/>
                                          </p:stCondLst>
                                        </p:cTn>
                                        <p:tgtEl>
                                          <p:spTgt spid="29"/>
                                        </p:tgtEl>
                                        <p:attrNameLst>
                                          <p:attrName>style.visibility</p:attrName>
                                        </p:attrNameLst>
                                      </p:cBhvr>
                                      <p:to>
                                        <p:strVal val="visible"/>
                                      </p:to>
                                    </p:set>
                                    <p:animEffect transition="in" filter="barn(inVertical)">
                                      <p:cBhvr>
                                        <p:cTn id="48" dur="1000"/>
                                        <p:tgtEl>
                                          <p:spTgt spid="29"/>
                                        </p:tgtEl>
                                      </p:cBhvr>
                                    </p:animEffect>
                                  </p:childTnLst>
                                </p:cTn>
                              </p:par>
                            </p:childTnLst>
                          </p:cTn>
                        </p:par>
                        <p:par>
                          <p:cTn id="49" fill="hold">
                            <p:stCondLst>
                              <p:cond delay="1000"/>
                            </p:stCondLst>
                            <p:childTnLst>
                              <p:par>
                                <p:cTn id="50" presetID="16" presetClass="entr" presetSubtype="21" fill="hold" grpId="0" nodeType="afterEffect">
                                  <p:stCondLst>
                                    <p:cond delay="0"/>
                                  </p:stCondLst>
                                  <p:childTnLst>
                                    <p:set>
                                      <p:cBhvr>
                                        <p:cTn id="51" dur="1000" fill="hold">
                                          <p:stCondLst>
                                            <p:cond delay="0"/>
                                          </p:stCondLst>
                                        </p:cTn>
                                        <p:tgtEl>
                                          <p:spTgt spid="44063"/>
                                        </p:tgtEl>
                                        <p:attrNameLst>
                                          <p:attrName>style.visibility</p:attrName>
                                        </p:attrNameLst>
                                      </p:cBhvr>
                                      <p:to>
                                        <p:strVal val="visible"/>
                                      </p:to>
                                    </p:set>
                                    <p:animEffect transition="in" filter="barn(inVertical)">
                                      <p:cBhvr>
                                        <p:cTn id="52" dur="1000"/>
                                        <p:tgtEl>
                                          <p:spTgt spid="4406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nodeType="clickEffect">
                                  <p:stCondLst>
                                    <p:cond delay="0"/>
                                  </p:stCondLst>
                                  <p:childTnLst>
                                    <p:set>
                                      <p:cBhvr>
                                        <p:cTn id="56" dur="1000" fill="hold">
                                          <p:stCondLst>
                                            <p:cond delay="0"/>
                                          </p:stCondLst>
                                        </p:cTn>
                                        <p:tgtEl>
                                          <p:spTgt spid="34"/>
                                        </p:tgtEl>
                                        <p:attrNameLst>
                                          <p:attrName>style.visibility</p:attrName>
                                        </p:attrNameLst>
                                      </p:cBhvr>
                                      <p:to>
                                        <p:strVal val="visible"/>
                                      </p:to>
                                    </p:set>
                                    <p:animEffect transition="in" filter="strips(downLeft)">
                                      <p:cBhvr>
                                        <p:cTn id="57" dur="1000"/>
                                        <p:tgtEl>
                                          <p:spTgt spid="34"/>
                                        </p:tgtEl>
                                      </p:cBhvr>
                                    </p:animEffect>
                                  </p:childTnLst>
                                </p:cTn>
                              </p:par>
                            </p:childTnLst>
                          </p:cTn>
                        </p:par>
                        <p:par>
                          <p:cTn id="58" fill="hold">
                            <p:stCondLst>
                              <p:cond delay="1000"/>
                            </p:stCondLst>
                            <p:childTnLst>
                              <p:par>
                                <p:cTn id="59" presetID="4" presetClass="entr" presetSubtype="16" fill="hold" grpId="0" nodeType="afterEffect">
                                  <p:stCondLst>
                                    <p:cond delay="0"/>
                                  </p:stCondLst>
                                  <p:childTnLst>
                                    <p:set>
                                      <p:cBhvr>
                                        <p:cTn id="60" dur="1000" fill="hold">
                                          <p:stCondLst>
                                            <p:cond delay="0"/>
                                          </p:stCondLst>
                                        </p:cTn>
                                        <p:tgtEl>
                                          <p:spTgt spid="44062"/>
                                        </p:tgtEl>
                                        <p:attrNameLst>
                                          <p:attrName>style.visibility</p:attrName>
                                        </p:attrNameLst>
                                      </p:cBhvr>
                                      <p:to>
                                        <p:strVal val="visible"/>
                                      </p:to>
                                    </p:set>
                                    <p:animEffect transition="in" filter="box(in)">
                                      <p:cBhvr>
                                        <p:cTn id="61" dur="1000"/>
                                        <p:tgtEl>
                                          <p:spTgt spid="44062"/>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000" fill="hold">
                                          <p:stCondLst>
                                            <p:cond delay="0"/>
                                          </p:stCondLst>
                                        </p:cTn>
                                        <p:tgtEl>
                                          <p:spTgt spid="7"/>
                                        </p:tgtEl>
                                        <p:attrNameLst>
                                          <p:attrName>style.visibility</p:attrName>
                                        </p:attrNameLst>
                                      </p:cBhvr>
                                      <p:to>
                                        <p:strVal val="visible"/>
                                      </p:to>
                                    </p:set>
                                    <p:animEffect transition="in" filter="barn(inVertical)">
                                      <p:cBhvr>
                                        <p:cTn id="66" dur="1000"/>
                                        <p:tgtEl>
                                          <p:spTgt spid="7"/>
                                        </p:tgtEl>
                                      </p:cBhvr>
                                    </p:animEffect>
                                  </p:childTnLst>
                                </p:cTn>
                              </p:par>
                            </p:childTnLst>
                          </p:cTn>
                        </p:par>
                        <p:par>
                          <p:cTn id="67" fill="hold">
                            <p:stCondLst>
                              <p:cond delay="1000"/>
                            </p:stCondLst>
                            <p:childTnLst>
                              <p:par>
                                <p:cTn id="68" presetID="16" presetClass="entr" presetSubtype="21" fill="hold" grpId="0" nodeType="afterEffect">
                                  <p:stCondLst>
                                    <p:cond delay="0"/>
                                  </p:stCondLst>
                                  <p:childTnLst>
                                    <p:set>
                                      <p:cBhvr>
                                        <p:cTn id="69" dur="1000" fill="hold">
                                          <p:stCondLst>
                                            <p:cond delay="0"/>
                                          </p:stCondLst>
                                        </p:cTn>
                                        <p:tgtEl>
                                          <p:spTgt spid="9"/>
                                        </p:tgtEl>
                                        <p:attrNameLst>
                                          <p:attrName>style.visibility</p:attrName>
                                        </p:attrNameLst>
                                      </p:cBhvr>
                                      <p:to>
                                        <p:strVal val="visible"/>
                                      </p:to>
                                    </p:set>
                                    <p:animEffect transition="in" filter="barn(inVertical)">
                                      <p:cBhvr>
                                        <p:cTn id="70" dur="1000"/>
                                        <p:tgtEl>
                                          <p:spTgt spid="9"/>
                                        </p:tgtEl>
                                      </p:cBhvr>
                                    </p:animEffect>
                                  </p:childTnLst>
                                </p:cTn>
                              </p:par>
                            </p:childTnLst>
                          </p:cTn>
                        </p:par>
                        <p:par>
                          <p:cTn id="71" fill="hold">
                            <p:stCondLst>
                              <p:cond delay="2000"/>
                            </p:stCondLst>
                            <p:childTnLst>
                              <p:par>
                                <p:cTn id="72" presetID="16" presetClass="entr" presetSubtype="21" fill="hold" grpId="0" nodeType="afterEffect">
                                  <p:stCondLst>
                                    <p:cond delay="0"/>
                                  </p:stCondLst>
                                  <p:childTnLst>
                                    <p:set>
                                      <p:cBhvr>
                                        <p:cTn id="73" dur="1000" fill="hold">
                                          <p:stCondLst>
                                            <p:cond delay="0"/>
                                          </p:stCondLst>
                                        </p:cTn>
                                        <p:tgtEl>
                                          <p:spTgt spid="44064"/>
                                        </p:tgtEl>
                                        <p:attrNameLst>
                                          <p:attrName>style.visibility</p:attrName>
                                        </p:attrNameLst>
                                      </p:cBhvr>
                                      <p:to>
                                        <p:strVal val="visible"/>
                                      </p:to>
                                    </p:set>
                                    <p:animEffect transition="in" filter="barn(inVertical)">
                                      <p:cBhvr>
                                        <p:cTn id="74" dur="1000"/>
                                        <p:tgtEl>
                                          <p:spTgt spid="4406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p:bldP spid="44061" grpId="0"/>
      <p:bldP spid="44062" grpId="0"/>
      <p:bldP spid="44063" grpId="0"/>
      <p:bldP spid="44064" grpId="0"/>
      <p:bldP spid="44060" grpId="0"/>
      <p:bldP spid="7" grpId="0"/>
      <p:bldP spid="9" grpId="0"/>
      <p:bldP spid="43" grpId="0" animBg="1"/>
      <p:bldP spid="4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1" descr="北方地区工业和矿产"/>
          <p:cNvPicPr>
            <a:picLocks noChangeAspect="1" noChangeArrowheads="1"/>
          </p:cNvPicPr>
          <p:nvPr/>
        </p:nvPicPr>
        <p:blipFill>
          <a:blip r:embed="rId3" cstate="print">
            <a:extLst>
              <a:ext uri="{28A0092B-C50C-407E-A947-70E740481C1C}">
                <a14:useLocalDpi xmlns:a14="http://schemas.microsoft.com/office/drawing/2010/main" val="0"/>
              </a:ext>
            </a:extLst>
          </a:blip>
          <a:srcRect l="1149" r="1149"/>
          <a:stretch>
            <a:fillRect/>
          </a:stretch>
        </p:blipFill>
        <p:spPr bwMode="auto">
          <a:xfrm>
            <a:off x="2373238" y="0"/>
            <a:ext cx="7251155" cy="68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198" name="Text Box 6"/>
          <p:cNvSpPr txBox="1">
            <a:spLocks noChangeArrowheads="1"/>
          </p:cNvSpPr>
          <p:nvPr/>
        </p:nvSpPr>
        <p:spPr bwMode="auto">
          <a:xfrm>
            <a:off x="6816081" y="2276873"/>
            <a:ext cx="1712987" cy="519113"/>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鸡西煤矿</a:t>
            </a:r>
          </a:p>
        </p:txBody>
      </p:sp>
      <p:sp>
        <p:nvSpPr>
          <p:cNvPr id="264199" name="Text Box 7"/>
          <p:cNvSpPr txBox="1">
            <a:spLocks noChangeArrowheads="1"/>
          </p:cNvSpPr>
          <p:nvPr/>
        </p:nvSpPr>
        <p:spPr bwMode="auto">
          <a:xfrm>
            <a:off x="6600057" y="1397720"/>
            <a:ext cx="1712987" cy="519112"/>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鹤岗煤矿</a:t>
            </a:r>
          </a:p>
        </p:txBody>
      </p:sp>
      <p:sp>
        <p:nvSpPr>
          <p:cNvPr id="264200" name="Text Box 8"/>
          <p:cNvSpPr txBox="1">
            <a:spLocks noChangeArrowheads="1"/>
          </p:cNvSpPr>
          <p:nvPr/>
        </p:nvSpPr>
        <p:spPr bwMode="auto">
          <a:xfrm>
            <a:off x="7086600" y="3212976"/>
            <a:ext cx="1745704" cy="523220"/>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阜新煤矿</a:t>
            </a:r>
          </a:p>
        </p:txBody>
      </p:sp>
      <p:sp>
        <p:nvSpPr>
          <p:cNvPr id="264201" name="Text Box 9"/>
          <p:cNvSpPr txBox="1">
            <a:spLocks noChangeArrowheads="1"/>
          </p:cNvSpPr>
          <p:nvPr/>
        </p:nvSpPr>
        <p:spPr bwMode="auto">
          <a:xfrm>
            <a:off x="6650286" y="4077073"/>
            <a:ext cx="1749971" cy="519113"/>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开滦煤矿</a:t>
            </a:r>
          </a:p>
        </p:txBody>
      </p:sp>
      <p:sp>
        <p:nvSpPr>
          <p:cNvPr id="264202" name="Text Box 10"/>
          <p:cNvSpPr txBox="1">
            <a:spLocks noChangeArrowheads="1"/>
          </p:cNvSpPr>
          <p:nvPr/>
        </p:nvSpPr>
        <p:spPr bwMode="auto">
          <a:xfrm>
            <a:off x="3791744" y="3701976"/>
            <a:ext cx="1728192" cy="519112"/>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大同煤矿</a:t>
            </a:r>
          </a:p>
        </p:txBody>
      </p:sp>
      <p:sp>
        <p:nvSpPr>
          <p:cNvPr id="264203" name="Text Box 11"/>
          <p:cNvSpPr txBox="1">
            <a:spLocks noChangeArrowheads="1"/>
          </p:cNvSpPr>
          <p:nvPr/>
        </p:nvSpPr>
        <p:spPr bwMode="auto">
          <a:xfrm>
            <a:off x="3215680" y="4581128"/>
            <a:ext cx="1872208" cy="519112"/>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平朔煤矿</a:t>
            </a:r>
          </a:p>
        </p:txBody>
      </p:sp>
      <p:sp>
        <p:nvSpPr>
          <p:cNvPr id="15" name="Text Box 5"/>
          <p:cNvSpPr txBox="1">
            <a:spLocks noChangeArrowheads="1"/>
          </p:cNvSpPr>
          <p:nvPr/>
        </p:nvSpPr>
        <p:spPr bwMode="auto">
          <a:xfrm>
            <a:off x="2711624" y="6021289"/>
            <a:ext cx="1981200" cy="519113"/>
          </a:xfrm>
          <a:prstGeom prst="rect">
            <a:avLst/>
          </a:prstGeom>
          <a:solidFill>
            <a:schemeClr val="bg1"/>
          </a:solidFill>
          <a:ln w="19050">
            <a:solidFill>
              <a:srgbClr val="0000FF"/>
            </a:solidFill>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latin typeface="黑体" panose="02010609060101010101" charset="-122"/>
                <a:ea typeface="黑体" panose="02010609060101010101" charset="-122"/>
              </a:rPr>
              <a:t>平顶山煤矿</a:t>
            </a:r>
          </a:p>
        </p:txBody>
      </p:sp>
      <p:sp>
        <p:nvSpPr>
          <p:cNvPr id="2" name="文本框 1"/>
          <p:cNvSpPr txBox="1"/>
          <p:nvPr/>
        </p:nvSpPr>
        <p:spPr>
          <a:xfrm>
            <a:off x="-190500" y="101600"/>
            <a:ext cx="2182738" cy="523220"/>
          </a:xfrm>
          <a:prstGeom prst="rect">
            <a:avLst/>
          </a:prstGeom>
          <a:noFill/>
        </p:spPr>
        <p:txBody>
          <a:bodyPr wrap="square" rtlCol="0">
            <a:spAutoFit/>
          </a:bodyPr>
          <a:lstStyle/>
          <a:p>
            <a:r>
              <a:rPr lang="zh-CN" altLang="en-US" sz="2800" b="1" dirty="0" smtClean="0">
                <a:solidFill>
                  <a:srgbClr val="FF0000"/>
                </a:solidFill>
              </a:rPr>
              <a:t>（二）工业</a:t>
            </a:r>
            <a:endParaRPr lang="zh-CN" altLang="en-US" sz="2800" b="1" dirty="0">
              <a:solidFill>
                <a:srgbClr val="FF0000"/>
              </a:solidFill>
            </a:endParaRPr>
          </a:p>
        </p:txBody>
      </p:sp>
      <p:sp>
        <p:nvSpPr>
          <p:cNvPr id="3" name="文本框 2"/>
          <p:cNvSpPr txBox="1"/>
          <p:nvPr/>
        </p:nvSpPr>
        <p:spPr>
          <a:xfrm>
            <a:off x="330200" y="749300"/>
            <a:ext cx="1943100" cy="461665"/>
          </a:xfrm>
          <a:prstGeom prst="rect">
            <a:avLst/>
          </a:prstGeom>
          <a:noFill/>
        </p:spPr>
        <p:txBody>
          <a:bodyPr wrap="square" rtlCol="0">
            <a:spAutoFit/>
          </a:bodyPr>
          <a:lstStyle/>
          <a:p>
            <a:r>
              <a:rPr lang="en-US" altLang="zh-CN" sz="2400" b="1" dirty="0" smtClean="0"/>
              <a:t>1.</a:t>
            </a:r>
            <a:r>
              <a:rPr lang="zh-CN" altLang="en-US" sz="2400" b="1" dirty="0" smtClean="0"/>
              <a:t>矿产资源</a:t>
            </a:r>
            <a:endParaRPr lang="zh-CN" altLang="en-US" sz="2400" b="1" dirty="0"/>
          </a:p>
        </p:txBody>
      </p:sp>
    </p:spTree>
    <p:extLst>
      <p:ext uri="{BB962C8B-B14F-4D97-AF65-F5344CB8AC3E}">
        <p14:creationId xmlns:p14="http://schemas.microsoft.com/office/powerpoint/2010/main" val="36347383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5" name="Picture 11" descr="北方地区工业和矿产"/>
          <p:cNvPicPr>
            <a:picLocks noChangeAspect="1" noChangeArrowheads="1"/>
          </p:cNvPicPr>
          <p:nvPr/>
        </p:nvPicPr>
        <p:blipFill>
          <a:blip r:embed="rId3" cstate="print">
            <a:extLst>
              <a:ext uri="{28A0092B-C50C-407E-A947-70E740481C1C}">
                <a14:useLocalDpi xmlns:a14="http://schemas.microsoft.com/office/drawing/2010/main" val="0"/>
              </a:ext>
            </a:extLst>
          </a:blip>
          <a:srcRect l="1149" r="1149"/>
          <a:stretch>
            <a:fillRect/>
          </a:stretch>
        </p:blipFill>
        <p:spPr bwMode="auto">
          <a:xfrm>
            <a:off x="1524000" y="3854"/>
            <a:ext cx="7236296" cy="686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2" name="Text Box 6"/>
          <p:cNvSpPr txBox="1">
            <a:spLocks noChangeArrowheads="1"/>
          </p:cNvSpPr>
          <p:nvPr/>
        </p:nvSpPr>
        <p:spPr bwMode="auto">
          <a:xfrm>
            <a:off x="6457200" y="3413944"/>
            <a:ext cx="1620000" cy="519112"/>
          </a:xfrm>
          <a:prstGeom prst="rect">
            <a:avLst/>
          </a:prstGeom>
          <a:solidFill>
            <a:schemeClr val="bg1"/>
          </a:solidFill>
          <a:ln w="19050">
            <a:solidFill>
              <a:srgbClr val="0000FF"/>
            </a:solidFill>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鞍山铁矿</a:t>
            </a:r>
          </a:p>
        </p:txBody>
      </p:sp>
      <p:sp>
        <p:nvSpPr>
          <p:cNvPr id="265223" name="Text Box 7"/>
          <p:cNvSpPr txBox="1">
            <a:spLocks noChangeArrowheads="1"/>
          </p:cNvSpPr>
          <p:nvPr/>
        </p:nvSpPr>
        <p:spPr bwMode="auto">
          <a:xfrm>
            <a:off x="3719736" y="3918000"/>
            <a:ext cx="1620000" cy="519113"/>
          </a:xfrm>
          <a:prstGeom prst="rect">
            <a:avLst/>
          </a:prstGeom>
          <a:solidFill>
            <a:schemeClr val="bg1"/>
          </a:solidFill>
          <a:ln w="19050">
            <a:solidFill>
              <a:srgbClr val="0000FF"/>
            </a:solidFill>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迁安铁矿</a:t>
            </a:r>
          </a:p>
        </p:txBody>
      </p:sp>
      <p:sp>
        <p:nvSpPr>
          <p:cNvPr id="265224" name="Text Box 8"/>
          <p:cNvSpPr txBox="1">
            <a:spLocks noChangeArrowheads="1"/>
          </p:cNvSpPr>
          <p:nvPr/>
        </p:nvSpPr>
        <p:spPr bwMode="auto">
          <a:xfrm>
            <a:off x="2567608" y="4926112"/>
            <a:ext cx="1620000" cy="519113"/>
          </a:xfrm>
          <a:prstGeom prst="rect">
            <a:avLst/>
          </a:prstGeom>
          <a:solidFill>
            <a:schemeClr val="bg1"/>
          </a:solidFill>
          <a:ln w="19050">
            <a:solidFill>
              <a:srgbClr val="0000FF"/>
            </a:solidFill>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武安铁矿</a:t>
            </a:r>
          </a:p>
        </p:txBody>
      </p:sp>
      <p:sp>
        <p:nvSpPr>
          <p:cNvPr id="265225" name="Text Box 9"/>
          <p:cNvSpPr txBox="1">
            <a:spLocks noChangeArrowheads="1"/>
          </p:cNvSpPr>
          <p:nvPr/>
        </p:nvSpPr>
        <p:spPr bwMode="auto">
          <a:xfrm>
            <a:off x="5647200" y="5301208"/>
            <a:ext cx="1620000" cy="519112"/>
          </a:xfrm>
          <a:prstGeom prst="rect">
            <a:avLst/>
          </a:prstGeom>
          <a:solidFill>
            <a:schemeClr val="bg1"/>
          </a:solidFill>
          <a:ln w="19050">
            <a:solidFill>
              <a:srgbClr val="0000FF"/>
            </a:solidFill>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招远金矿</a:t>
            </a:r>
          </a:p>
        </p:txBody>
      </p:sp>
    </p:spTree>
    <p:extLst>
      <p:ext uri="{BB962C8B-B14F-4D97-AF65-F5344CB8AC3E}">
        <p14:creationId xmlns:p14="http://schemas.microsoft.com/office/powerpoint/2010/main" val="6563028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7" name="Picture 11" descr="北方地区工业和矿产"/>
          <p:cNvPicPr>
            <a:picLocks noChangeAspect="1" noChangeArrowheads="1"/>
          </p:cNvPicPr>
          <p:nvPr/>
        </p:nvPicPr>
        <p:blipFill>
          <a:blip r:embed="rId3" cstate="print">
            <a:extLst>
              <a:ext uri="{28A0092B-C50C-407E-A947-70E740481C1C}">
                <a14:useLocalDpi xmlns:a14="http://schemas.microsoft.com/office/drawing/2010/main" val="0"/>
              </a:ext>
            </a:extLst>
          </a:blip>
          <a:srcRect l="1149" r="1149"/>
          <a:stretch>
            <a:fillRect/>
          </a:stretch>
        </p:blipFill>
        <p:spPr bwMode="auto">
          <a:xfrm>
            <a:off x="2711625" y="-27384"/>
            <a:ext cx="7259649" cy="688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5" name="Text Box 5"/>
          <p:cNvSpPr txBox="1">
            <a:spLocks noChangeArrowheads="1"/>
          </p:cNvSpPr>
          <p:nvPr/>
        </p:nvSpPr>
        <p:spPr bwMode="auto">
          <a:xfrm>
            <a:off x="7511456" y="3645025"/>
            <a:ext cx="1620000" cy="519113"/>
          </a:xfrm>
          <a:prstGeom prst="rect">
            <a:avLst/>
          </a:prstGeom>
          <a:solidFill>
            <a:schemeClr val="bg1"/>
          </a:solidFill>
          <a:ln w="19050" algn="ctr">
            <a:solidFill>
              <a:srgbClr val="0000FF"/>
            </a:solidFill>
            <a:miter lim="800000"/>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latin typeface="黑体" panose="02010609060101010101" charset="-122"/>
                <a:ea typeface="黑体" panose="02010609060101010101" charset="-122"/>
              </a:rPr>
              <a:t>辽河油田</a:t>
            </a:r>
          </a:p>
        </p:txBody>
      </p:sp>
      <p:sp>
        <p:nvSpPr>
          <p:cNvPr id="266246" name="Text Box 6"/>
          <p:cNvSpPr txBox="1">
            <a:spLocks noChangeArrowheads="1"/>
          </p:cNvSpPr>
          <p:nvPr/>
        </p:nvSpPr>
        <p:spPr bwMode="auto">
          <a:xfrm>
            <a:off x="4367808" y="4350445"/>
            <a:ext cx="1620000" cy="519112"/>
          </a:xfrm>
          <a:prstGeom prst="rect">
            <a:avLst/>
          </a:prstGeom>
          <a:solidFill>
            <a:schemeClr val="bg1"/>
          </a:solidFill>
          <a:ln w="19050" algn="ctr">
            <a:solidFill>
              <a:srgbClr val="0000FF"/>
            </a:solidFill>
            <a:miter lim="800000"/>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latin typeface="黑体" panose="02010609060101010101" charset="-122"/>
                <a:ea typeface="黑体" panose="02010609060101010101" charset="-122"/>
              </a:rPr>
              <a:t>华北油田</a:t>
            </a:r>
          </a:p>
        </p:txBody>
      </p:sp>
      <p:sp>
        <p:nvSpPr>
          <p:cNvPr id="266247" name="Text Box 7"/>
          <p:cNvSpPr txBox="1">
            <a:spLocks noChangeArrowheads="1"/>
          </p:cNvSpPr>
          <p:nvPr/>
        </p:nvSpPr>
        <p:spPr bwMode="auto">
          <a:xfrm>
            <a:off x="5663952" y="5805265"/>
            <a:ext cx="1620000" cy="519113"/>
          </a:xfrm>
          <a:prstGeom prst="rect">
            <a:avLst/>
          </a:prstGeom>
          <a:solidFill>
            <a:schemeClr val="bg1"/>
          </a:solidFill>
          <a:ln w="19050" algn="ctr">
            <a:solidFill>
              <a:srgbClr val="0000FF"/>
            </a:solidFill>
            <a:miter lim="800000"/>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latin typeface="黑体" panose="02010609060101010101" charset="-122"/>
                <a:ea typeface="黑体" panose="02010609060101010101" charset="-122"/>
              </a:rPr>
              <a:t>中原油田</a:t>
            </a:r>
          </a:p>
        </p:txBody>
      </p:sp>
      <p:sp>
        <p:nvSpPr>
          <p:cNvPr id="266248" name="Text Box 8"/>
          <p:cNvSpPr txBox="1">
            <a:spLocks noChangeArrowheads="1"/>
          </p:cNvSpPr>
          <p:nvPr/>
        </p:nvSpPr>
        <p:spPr bwMode="auto">
          <a:xfrm>
            <a:off x="6728637" y="4941169"/>
            <a:ext cx="1620000" cy="519113"/>
          </a:xfrm>
          <a:prstGeom prst="rect">
            <a:avLst/>
          </a:prstGeom>
          <a:solidFill>
            <a:schemeClr val="bg1"/>
          </a:solidFill>
          <a:ln w="19050" algn="ctr">
            <a:solidFill>
              <a:srgbClr val="0000FF"/>
            </a:solidFill>
            <a:miter lim="800000"/>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latin typeface="黑体" panose="02010609060101010101" charset="-122"/>
                <a:ea typeface="黑体" panose="02010609060101010101" charset="-122"/>
              </a:rPr>
              <a:t>胜利油田</a:t>
            </a:r>
          </a:p>
        </p:txBody>
      </p:sp>
      <p:sp>
        <p:nvSpPr>
          <p:cNvPr id="10" name="Text Box 10"/>
          <p:cNvSpPr txBox="1">
            <a:spLocks noChangeArrowheads="1"/>
          </p:cNvSpPr>
          <p:nvPr/>
        </p:nvSpPr>
        <p:spPr bwMode="auto">
          <a:xfrm>
            <a:off x="6744072" y="1611485"/>
            <a:ext cx="1620000" cy="519112"/>
          </a:xfrm>
          <a:prstGeom prst="rect">
            <a:avLst/>
          </a:prstGeom>
          <a:solidFill>
            <a:schemeClr val="bg1"/>
          </a:solidFill>
          <a:ln w="19050">
            <a:solidFill>
              <a:srgbClr val="0000FF"/>
            </a:solidFill>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大庆油田</a:t>
            </a:r>
          </a:p>
        </p:txBody>
      </p:sp>
    </p:spTree>
    <p:extLst>
      <p:ext uri="{BB962C8B-B14F-4D97-AF65-F5344CB8AC3E}">
        <p14:creationId xmlns:p14="http://schemas.microsoft.com/office/powerpoint/2010/main" val="398999829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3" descr="北方地区矿产城市铁路分布图"/>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1524000" y="1117600"/>
            <a:ext cx="5867400" cy="558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16067" name="Picture 4" descr="无标题1"/>
          <p:cNvPicPr>
            <a:picLocks noChangeAspect="1" noChangeArrowheads="1"/>
          </p:cNvPicPr>
          <p:nvPr>
            <p:custDataLst>
              <p:tags r:id="rId2"/>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38600" y="3963988"/>
            <a:ext cx="1752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16068" name="Picture 5" descr="无标题2"/>
          <p:cNvPicPr>
            <a:picLocks noChangeAspect="1" noChangeArrowheads="1"/>
          </p:cNvPicPr>
          <p:nvPr>
            <p:custDataLst>
              <p:tags r:id="rId3"/>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2414" y="3887788"/>
            <a:ext cx="1728787"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6069" name="AutoShape 6"/>
          <p:cNvSpPr>
            <a:spLocks noChangeArrowheads="1"/>
          </p:cNvSpPr>
          <p:nvPr>
            <p:custDataLst>
              <p:tags r:id="rId4"/>
            </p:custDataLst>
          </p:nvPr>
        </p:nvSpPr>
        <p:spPr bwMode="auto">
          <a:xfrm>
            <a:off x="5334000" y="4192588"/>
            <a:ext cx="2057400" cy="228600"/>
          </a:xfrm>
          <a:prstGeom prst="rightArrow">
            <a:avLst>
              <a:gd name="adj1" fmla="val 50000"/>
              <a:gd name="adj2" fmla="val 225000"/>
            </a:avLst>
          </a:prstGeom>
          <a:solidFill>
            <a:schemeClr val="accent1"/>
          </a:solidFill>
          <a:ln w="9525" algn="ctr">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11974" name="Text Box 7"/>
          <p:cNvSpPr/>
          <p:nvPr>
            <p:custDataLst>
              <p:tags r:id="rId5"/>
            </p:custDataLst>
          </p:nvPr>
        </p:nvSpPr>
        <p:spPr>
          <a:xfrm>
            <a:off x="7467600" y="4040189"/>
            <a:ext cx="2819400" cy="528637"/>
          </a:xfrm>
          <a:prstGeom prst="rect">
            <a:avLst/>
          </a:prstGeom>
          <a:noFill/>
          <a:ln>
            <a:solidFill>
              <a:srgbClr val="FF3300"/>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环渤海经济区</a:t>
            </a:r>
          </a:p>
        </p:txBody>
      </p:sp>
      <p:sp>
        <p:nvSpPr>
          <p:cNvPr id="211975" name="Text Box 8"/>
          <p:cNvSpPr/>
          <p:nvPr>
            <p:custDataLst>
              <p:tags r:id="rId6"/>
            </p:custDataLst>
          </p:nvPr>
        </p:nvSpPr>
        <p:spPr>
          <a:xfrm>
            <a:off x="7467600" y="4659314"/>
            <a:ext cx="2819400" cy="528637"/>
          </a:xfrm>
          <a:prstGeom prst="rect">
            <a:avLst/>
          </a:prstGeom>
          <a:noFill/>
          <a:ln>
            <a:solidFill>
              <a:srgbClr val="FF3300"/>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辽中南工业区</a:t>
            </a:r>
          </a:p>
        </p:txBody>
      </p:sp>
      <p:sp>
        <p:nvSpPr>
          <p:cNvPr id="211976" name="Text Box 9"/>
          <p:cNvSpPr/>
          <p:nvPr>
            <p:custDataLst>
              <p:tags r:id="rId7"/>
            </p:custDataLst>
          </p:nvPr>
        </p:nvSpPr>
        <p:spPr>
          <a:xfrm>
            <a:off x="7467600" y="5187950"/>
            <a:ext cx="2819400" cy="528638"/>
          </a:xfrm>
          <a:prstGeom prst="rect">
            <a:avLst/>
          </a:prstGeom>
          <a:noFill/>
          <a:ln>
            <a:solidFill>
              <a:srgbClr val="FF3300"/>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京津唐工业区</a:t>
            </a:r>
          </a:p>
        </p:txBody>
      </p:sp>
      <p:sp>
        <p:nvSpPr>
          <p:cNvPr id="216073" name="Rectangle 10"/>
          <p:cNvSpPr>
            <a:spLocks noChangeArrowheads="1"/>
          </p:cNvSpPr>
          <p:nvPr>
            <p:custDataLst>
              <p:tags r:id="rId8"/>
            </p:custDataLst>
          </p:nvPr>
        </p:nvSpPr>
        <p:spPr bwMode="auto">
          <a:xfrm>
            <a:off x="1558926" y="188913"/>
            <a:ext cx="7777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Aft>
                <a:spcPct val="50000"/>
              </a:spcAft>
            </a:pPr>
            <a:r>
              <a:rPr lang="en-US" altLang="zh-CN" sz="3600" b="1">
                <a:latin typeface="微软雅黑" panose="020B0503020204020204" pitchFamily="34" charset="-122"/>
                <a:ea typeface="微软雅黑" panose="020B0503020204020204" pitchFamily="34" charset="-122"/>
              </a:rPr>
              <a:t>2</a:t>
            </a:r>
            <a:r>
              <a:rPr lang="zh-CN" altLang="en-US" sz="3600" b="1">
                <a:latin typeface="微软雅黑" panose="020B0503020204020204" pitchFamily="34" charset="-122"/>
                <a:ea typeface="微软雅黑" panose="020B0503020204020204" pitchFamily="34" charset="-122"/>
              </a:rPr>
              <a:t>、重工业基地和能源工业基地</a:t>
            </a:r>
          </a:p>
        </p:txBody>
      </p:sp>
    </p:spTree>
    <p:extLst>
      <p:ext uri="{BB962C8B-B14F-4D97-AF65-F5344CB8AC3E}">
        <p14:creationId xmlns:p14="http://schemas.microsoft.com/office/powerpoint/2010/main" val="4151418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1" presetClass="entr" presetSubtype="0" fill="hold" nodeType="clickEffect">
                                  <p:stCondLst>
                                    <p:cond delay="0"/>
                                  </p:stCondLst>
                                  <p:childTnLst>
                                    <p:set>
                                      <p:cBhvr>
                                        <p:cTn id="6" dur="500" fill="hold">
                                          <p:stCondLst>
                                            <p:cond delay="0"/>
                                          </p:stCondLst>
                                        </p:cTn>
                                        <p:tgtEl>
                                          <p:spTgt spid="216067"/>
                                        </p:tgtEl>
                                        <p:attrNameLst>
                                          <p:attrName>style.visibility</p:attrName>
                                        </p:attrNameLst>
                                      </p:cBhvr>
                                      <p:to>
                                        <p:strVal val="visible"/>
                                      </p:to>
                                    </p:set>
                                  </p:childTnLst>
                                  <p:subTnLst>
                                    <p:set>
                                      <p:cBhvr override="childStyle">
                                        <p:cTn dur="1" fill="hold" display="0" masterRel="nextClick" afterEffect="1"/>
                                        <p:tgtEl>
                                          <p:spTgt spid="216067"/>
                                        </p:tgtEl>
                                        <p:attrNameLst>
                                          <p:attrName>style.visibility</p:attrName>
                                        </p:attrNameLst>
                                      </p:cBhvr>
                                      <p:to>
                                        <p:strVal val="hidden"/>
                                      </p:to>
                                    </p:set>
                                  </p:subTnLst>
                                </p:cTn>
                              </p:par>
                            </p:childTnLst>
                          </p:cTn>
                        </p:par>
                        <p:par>
                          <p:cTn id="7" fill="hold" nodeType="afterGroup">
                            <p:stCondLst>
                              <p:cond delay="500"/>
                            </p:stCondLst>
                            <p:childTnLst>
                              <p:par>
                                <p:cTn id="8" presetID="11" presetClass="entr" presetSubtype="0" fill="hold" nodeType="afterEffect">
                                  <p:stCondLst>
                                    <p:cond delay="1000"/>
                                  </p:stCondLst>
                                  <p:childTnLst>
                                    <p:set>
                                      <p:cBhvr>
                                        <p:cTn id="9" dur="500" fill="hold">
                                          <p:stCondLst>
                                            <p:cond delay="0"/>
                                          </p:stCondLst>
                                        </p:cTn>
                                        <p:tgtEl>
                                          <p:spTgt spid="216068"/>
                                        </p:tgtEl>
                                        <p:attrNameLst>
                                          <p:attrName>style.visibility</p:attrName>
                                        </p:attrNameLst>
                                      </p:cBhvr>
                                      <p:to>
                                        <p:strVal val="visible"/>
                                      </p:to>
                                    </p:set>
                                  </p:childTnLst>
                                </p:cTn>
                              </p:par>
                            </p:childTnLst>
                          </p:cTn>
                        </p:par>
                        <p:par>
                          <p:cTn id="10" fill="hold" nodeType="afterGroup">
                            <p:stCondLst>
                              <p:cond delay="2000"/>
                            </p:stCondLst>
                            <p:childTnLst>
                              <p:par>
                                <p:cTn id="11" presetID="22" presetClass="entr" presetSubtype="8" fill="hold" grpId="0" nodeType="afterEffect">
                                  <p:stCondLst>
                                    <p:cond delay="1000"/>
                                  </p:stCondLst>
                                  <p:childTnLst>
                                    <p:set>
                                      <p:cBhvr>
                                        <p:cTn id="12" dur="1" fill="hold">
                                          <p:stCondLst>
                                            <p:cond delay="0"/>
                                          </p:stCondLst>
                                        </p:cTn>
                                        <p:tgtEl>
                                          <p:spTgt spid="216069"/>
                                        </p:tgtEl>
                                        <p:attrNameLst>
                                          <p:attrName>style.visibility</p:attrName>
                                        </p:attrNameLst>
                                      </p:cBhvr>
                                      <p:to>
                                        <p:strVal val="visible"/>
                                      </p:to>
                                    </p:set>
                                    <p:animEffect transition="in" filter="wipe(left)">
                                      <p:cBhvr>
                                        <p:cTn id="13" dur="500" fill="hold"/>
                                        <p:tgtEl>
                                          <p:spTgt spid="216069"/>
                                        </p:tgtEl>
                                      </p:cBhvr>
                                    </p:animEffect>
                                  </p:childTnLst>
                                </p:cTn>
                              </p:par>
                            </p:childTnLst>
                          </p:cTn>
                        </p:par>
                        <p:par>
                          <p:cTn id="14" fill="hold" nodeType="afterGroup">
                            <p:stCondLst>
                              <p:cond delay="3500"/>
                            </p:stCondLst>
                            <p:childTnLst>
                              <p:par>
                                <p:cTn id="15" presetID="4" presetClass="entr" presetSubtype="16" fill="hold" grpId="0" nodeType="afterEffect">
                                  <p:stCondLst>
                                    <p:cond delay="0"/>
                                  </p:stCondLst>
                                  <p:childTnLst>
                                    <p:set>
                                      <p:cBhvr>
                                        <p:cTn id="16" dur="1" fill="hold">
                                          <p:stCondLst>
                                            <p:cond delay="0"/>
                                          </p:stCondLst>
                                        </p:cTn>
                                        <p:tgtEl>
                                          <p:spTgt spid="211974"/>
                                        </p:tgtEl>
                                        <p:attrNameLst>
                                          <p:attrName>style.visibility</p:attrName>
                                        </p:attrNameLst>
                                      </p:cBhvr>
                                      <p:to>
                                        <p:strVal val="visible"/>
                                      </p:to>
                                    </p:set>
                                    <p:animEffect transition="in" filter="box(in)">
                                      <p:cBhvr>
                                        <p:cTn id="17" dur="500" fill="hold"/>
                                        <p:tgtEl>
                                          <p:spTgt spid="2119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1975"/>
                                        </p:tgtEl>
                                        <p:attrNameLst>
                                          <p:attrName>style.visibility</p:attrName>
                                        </p:attrNameLst>
                                      </p:cBhvr>
                                      <p:to>
                                        <p:strVal val="visible"/>
                                      </p:to>
                                    </p:set>
                                    <p:animEffect transition="in" filter="box(in)">
                                      <p:cBhvr>
                                        <p:cTn id="22" dur="500" fill="hold"/>
                                        <p:tgtEl>
                                          <p:spTgt spid="211975"/>
                                        </p:tgtEl>
                                      </p:cBhvr>
                                    </p:animEffect>
                                  </p:childTnLst>
                                </p:cTn>
                              </p:par>
                            </p:childTnLst>
                          </p:cTn>
                        </p:par>
                        <p:par>
                          <p:cTn id="23" fill="hold" nodeType="afterGroup">
                            <p:stCondLst>
                              <p:cond delay="500"/>
                            </p:stCondLst>
                            <p:childTnLst>
                              <p:par>
                                <p:cTn id="24" presetID="4" presetClass="entr" presetSubtype="16" fill="hold" grpId="0" nodeType="afterEffect">
                                  <p:stCondLst>
                                    <p:cond delay="0"/>
                                  </p:stCondLst>
                                  <p:childTnLst>
                                    <p:set>
                                      <p:cBhvr>
                                        <p:cTn id="25" dur="1" fill="hold">
                                          <p:stCondLst>
                                            <p:cond delay="0"/>
                                          </p:stCondLst>
                                        </p:cTn>
                                        <p:tgtEl>
                                          <p:spTgt spid="211976"/>
                                        </p:tgtEl>
                                        <p:attrNameLst>
                                          <p:attrName>style.visibility</p:attrName>
                                        </p:attrNameLst>
                                      </p:cBhvr>
                                      <p:to>
                                        <p:strVal val="visible"/>
                                      </p:to>
                                    </p:set>
                                    <p:animEffect transition="in" filter="box(in)">
                                      <p:cBhvr>
                                        <p:cTn id="26" dur="500" fill="hold"/>
                                        <p:tgtEl>
                                          <p:spTgt spid="211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9" grpId="0" animBg="1"/>
      <p:bldP spid="211974" grpId="0" animBg="1"/>
      <p:bldP spid="211975" grpId="0" animBg="1"/>
      <p:bldP spid="211976"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8" name="Text Box 12"/>
          <p:cNvSpPr/>
          <p:nvPr>
            <p:custDataLst>
              <p:tags r:id="rId1"/>
            </p:custDataLst>
          </p:nvPr>
        </p:nvSpPr>
        <p:spPr>
          <a:xfrm>
            <a:off x="2424114" y="5657850"/>
            <a:ext cx="8029575" cy="954088"/>
          </a:xfrm>
          <a:prstGeom prst="rect">
            <a:avLst/>
          </a:prstGeom>
          <a:noFill/>
          <a:ln>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          更新设备，提高质量；限制能耗大、当地又缺乏原料的工业发展。</a:t>
            </a:r>
          </a:p>
        </p:txBody>
      </p:sp>
      <p:sp>
        <p:nvSpPr>
          <p:cNvPr id="218115" name="Rectangle 2"/>
          <p:cNvSpPr>
            <a:spLocks noGrp="1" noChangeArrowheads="1"/>
          </p:cNvSpPr>
          <p:nvPr>
            <p:ph type="title"/>
            <p:custDataLst>
              <p:tags r:id="rId2"/>
            </p:custDataLst>
          </p:nvPr>
        </p:nvSpPr>
        <p:spPr>
          <a:xfrm>
            <a:off x="1524000" y="0"/>
            <a:ext cx="4356100" cy="641350"/>
          </a:xfr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lstStyle/>
          <a:p>
            <a:pPr eaLnBrk="1" hangingPunct="1"/>
            <a:r>
              <a:rPr lang="zh-CN" altLang="en-US" sz="3500" b="1">
                <a:latin typeface="微软雅黑" panose="020B0503020204020204" pitchFamily="34" charset="-122"/>
              </a:rPr>
              <a:t>（</a:t>
            </a:r>
            <a:r>
              <a:rPr lang="en-US" altLang="zh-CN" sz="3500" b="1">
                <a:latin typeface="微软雅黑" panose="020B0503020204020204" pitchFamily="34" charset="-122"/>
              </a:rPr>
              <a:t>1</a:t>
            </a:r>
            <a:r>
              <a:rPr lang="zh-CN" altLang="en-US" sz="3500" b="1">
                <a:latin typeface="微软雅黑" panose="020B0503020204020204" pitchFamily="34" charset="-122"/>
              </a:rPr>
              <a:t>）辽中南工业区</a:t>
            </a:r>
          </a:p>
        </p:txBody>
      </p:sp>
      <p:pic>
        <p:nvPicPr>
          <p:cNvPr id="218116" name="Picture 4" descr="liao"/>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1524001" y="620713"/>
            <a:ext cx="65881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4021" name="Text Box 6"/>
          <p:cNvSpPr/>
          <p:nvPr>
            <p:custDataLst>
              <p:tags r:id="rId4"/>
            </p:custDataLst>
          </p:nvPr>
        </p:nvSpPr>
        <p:spPr>
          <a:xfrm>
            <a:off x="1774825" y="4948239"/>
            <a:ext cx="5545138" cy="523875"/>
          </a:xfrm>
          <a:prstGeom prst="rect">
            <a:avLst/>
          </a:prstGeom>
          <a:solidFill>
            <a:schemeClr val="bg1"/>
          </a:solidFill>
          <a:ln>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存在问题：</a:t>
            </a:r>
          </a:p>
        </p:txBody>
      </p:sp>
      <p:sp>
        <p:nvSpPr>
          <p:cNvPr id="214022" name="Rectangle 3"/>
          <p:cNvSpPr>
            <a:spLocks noGrp="1"/>
          </p:cNvSpPr>
          <p:nvPr>
            <p:ph idx="1"/>
            <p:custDataLst>
              <p:tags r:id="rId5"/>
            </p:custDataLst>
          </p:nvPr>
        </p:nvSpPr>
        <p:spPr>
          <a:xfrm>
            <a:off x="5670550" y="649288"/>
            <a:ext cx="5003800" cy="3022600"/>
          </a:xfrm>
          <a:solidFill>
            <a:schemeClr val="bg1"/>
          </a:solidFill>
          <a:ln cap="flat" algn="ctr">
            <a:miter lim="800000"/>
            <a:headEnd type="none" w="med" len="med"/>
            <a:tailEnd type="none" w="med" len="med"/>
          </a:ln>
        </p:spPr>
        <p:txBody>
          <a:bodyPr>
            <a:noAutofit/>
          </a:bodyPr>
          <a:lstStyle/>
          <a:p>
            <a:pPr eaLnBrk="1" hangingPunct="1">
              <a:buFontTx/>
              <a:buNone/>
            </a:pPr>
            <a:r>
              <a:rPr lang="zh-CN" altLang="en-US" b="1">
                <a:solidFill>
                  <a:srgbClr val="FF0000"/>
                </a:solidFill>
                <a:latin typeface="微软雅黑" panose="020B0503020204020204" pitchFamily="34" charset="-122"/>
              </a:rPr>
              <a:t>①</a:t>
            </a:r>
            <a:r>
              <a:rPr lang="zh-CN" altLang="en-US" b="1">
                <a:latin typeface="微软雅黑" panose="020B0503020204020204" pitchFamily="34" charset="-122"/>
              </a:rPr>
              <a:t>资源丰富；</a:t>
            </a:r>
            <a:endParaRPr lang="en-US" altLang="zh-CN" b="1">
              <a:latin typeface="微软雅黑" panose="020B0503020204020204" pitchFamily="34" charset="-122"/>
            </a:endParaRPr>
          </a:p>
          <a:p>
            <a:pPr eaLnBrk="1" hangingPunct="1">
              <a:buFontTx/>
              <a:buNone/>
            </a:pPr>
            <a:r>
              <a:rPr lang="zh-CN" altLang="en-US" b="1">
                <a:solidFill>
                  <a:srgbClr val="FF0000"/>
                </a:solidFill>
                <a:latin typeface="微软雅黑" panose="020B0503020204020204" pitchFamily="34" charset="-122"/>
              </a:rPr>
              <a:t>②</a:t>
            </a:r>
            <a:r>
              <a:rPr lang="zh-CN" altLang="en-US" b="1">
                <a:latin typeface="微软雅黑" panose="020B0503020204020204" pitchFamily="34" charset="-122"/>
              </a:rPr>
              <a:t>海陆交通便利，利于发展外向型经济；</a:t>
            </a:r>
            <a:endParaRPr lang="en-US" altLang="zh-CN" b="1">
              <a:latin typeface="微软雅黑" panose="020B0503020204020204" pitchFamily="34" charset="-122"/>
            </a:endParaRPr>
          </a:p>
          <a:p>
            <a:pPr eaLnBrk="1" hangingPunct="1">
              <a:buFontTx/>
              <a:buNone/>
            </a:pPr>
            <a:r>
              <a:rPr lang="zh-CN" altLang="en-US" b="1">
                <a:solidFill>
                  <a:srgbClr val="FF0000"/>
                </a:solidFill>
                <a:latin typeface="微软雅黑" panose="020B0503020204020204" pitchFamily="34" charset="-122"/>
              </a:rPr>
              <a:t>③</a:t>
            </a:r>
            <a:r>
              <a:rPr lang="zh-CN" altLang="en-US" b="1">
                <a:latin typeface="微软雅黑" panose="020B0503020204020204" pitchFamily="34" charset="-122"/>
              </a:rPr>
              <a:t>工农业基础较好；</a:t>
            </a:r>
            <a:endParaRPr lang="en-US" altLang="zh-CN" b="1">
              <a:latin typeface="微软雅黑" panose="020B0503020204020204" pitchFamily="34" charset="-122"/>
            </a:endParaRPr>
          </a:p>
          <a:p>
            <a:pPr eaLnBrk="1" hangingPunct="1">
              <a:buFontTx/>
              <a:buNone/>
            </a:pPr>
            <a:r>
              <a:rPr lang="zh-CN" altLang="en-US" b="1">
                <a:solidFill>
                  <a:srgbClr val="FF0000"/>
                </a:solidFill>
                <a:latin typeface="微软雅黑" panose="020B0503020204020204" pitchFamily="34" charset="-122"/>
              </a:rPr>
              <a:t>④</a:t>
            </a:r>
            <a:r>
              <a:rPr lang="zh-CN" altLang="en-US" b="1">
                <a:latin typeface="微软雅黑" panose="020B0503020204020204" pitchFamily="34" charset="-122"/>
              </a:rPr>
              <a:t>人口较密集，市场广阔。</a:t>
            </a:r>
          </a:p>
        </p:txBody>
      </p:sp>
      <p:sp>
        <p:nvSpPr>
          <p:cNvPr id="214023" name="Rectangle 2"/>
          <p:cNvSpPr/>
          <p:nvPr>
            <p:custDataLst>
              <p:tags r:id="rId6"/>
            </p:custDataLst>
          </p:nvPr>
        </p:nvSpPr>
        <p:spPr>
          <a:xfrm>
            <a:off x="6456364" y="0"/>
            <a:ext cx="3455987" cy="641350"/>
          </a:xfrm>
          <a:prstGeom prst="rect">
            <a:avLst/>
          </a:prstGeom>
          <a:noFill/>
          <a:ln>
            <a:noFill/>
            <a:miter lim="800000"/>
          </a:ln>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500" b="1">
                <a:solidFill>
                  <a:srgbClr val="0000FF"/>
                </a:solidFill>
                <a:latin typeface="微软雅黑" panose="020B0503020204020204" pitchFamily="34" charset="-122"/>
                <a:ea typeface="微软雅黑" panose="020B0503020204020204" pitchFamily="34" charset="-122"/>
              </a:rPr>
              <a:t>发展条件：</a:t>
            </a:r>
          </a:p>
        </p:txBody>
      </p:sp>
      <p:sp>
        <p:nvSpPr>
          <p:cNvPr id="214024" name="Rectangle 9"/>
          <p:cNvSpPr/>
          <p:nvPr>
            <p:custDataLst>
              <p:tags r:id="rId7"/>
            </p:custDataLst>
          </p:nvPr>
        </p:nvSpPr>
        <p:spPr>
          <a:xfrm>
            <a:off x="3024188" y="4918075"/>
            <a:ext cx="4464050" cy="522288"/>
          </a:xfrm>
          <a:prstGeom prst="rect">
            <a:avLst/>
          </a:prstGeom>
          <a:noFill/>
          <a:ln>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能源枯竭、</a:t>
            </a:r>
            <a:r>
              <a:rPr lang="zh-CN" altLang="en-US" sz="2800" b="1">
                <a:solidFill>
                  <a:srgbClr val="FF0000"/>
                </a:solidFill>
                <a:latin typeface="微软雅黑" panose="020B0503020204020204" pitchFamily="34" charset="-122"/>
                <a:ea typeface="微软雅黑" panose="020B0503020204020204" pitchFamily="34" charset="-122"/>
              </a:rPr>
              <a:t>水源不足</a:t>
            </a:r>
          </a:p>
        </p:txBody>
      </p:sp>
      <p:sp>
        <p:nvSpPr>
          <p:cNvPr id="214025" name="Text Box 12"/>
          <p:cNvSpPr/>
          <p:nvPr>
            <p:custDataLst>
              <p:tags r:id="rId8"/>
            </p:custDataLst>
          </p:nvPr>
        </p:nvSpPr>
        <p:spPr>
          <a:xfrm>
            <a:off x="1738313" y="5592764"/>
            <a:ext cx="2571750" cy="523875"/>
          </a:xfrm>
          <a:prstGeom prst="rect">
            <a:avLst/>
          </a:prstGeom>
          <a:noFill/>
          <a:ln>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发展方向：</a:t>
            </a:r>
          </a:p>
        </p:txBody>
      </p:sp>
    </p:spTree>
    <p:extLst>
      <p:ext uri="{BB962C8B-B14F-4D97-AF65-F5344CB8AC3E}">
        <p14:creationId xmlns:p14="http://schemas.microsoft.com/office/powerpoint/2010/main" val="1235883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4022">
                                            <p:bg/>
                                          </p:spTgt>
                                        </p:tgtEl>
                                        <p:attrNameLst>
                                          <p:attrName>style.visibility</p:attrName>
                                        </p:attrNameLst>
                                      </p:cBhvr>
                                      <p:to>
                                        <p:strVal val="visible"/>
                                      </p:to>
                                    </p:set>
                                    <p:animEffect transition="in" filter="wipe(down)">
                                      <p:cBhvr>
                                        <p:cTn id="7" dur="500"/>
                                        <p:tgtEl>
                                          <p:spTgt spid="214022">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4022">
                                            <p:txEl>
                                              <p:pRg st="0" end="0"/>
                                            </p:txEl>
                                          </p:spTgt>
                                        </p:tgtEl>
                                        <p:attrNameLst>
                                          <p:attrName>style.visibility</p:attrName>
                                        </p:attrNameLst>
                                      </p:cBhvr>
                                      <p:to>
                                        <p:strVal val="visible"/>
                                      </p:to>
                                    </p:set>
                                    <p:animEffect transition="in" filter="wipe(down)">
                                      <p:cBhvr>
                                        <p:cTn id="12" dur="500"/>
                                        <p:tgtEl>
                                          <p:spTgt spid="21402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4022">
                                            <p:txEl>
                                              <p:pRg st="1" end="1"/>
                                            </p:txEl>
                                          </p:spTgt>
                                        </p:tgtEl>
                                        <p:attrNameLst>
                                          <p:attrName>style.visibility</p:attrName>
                                        </p:attrNameLst>
                                      </p:cBhvr>
                                      <p:to>
                                        <p:strVal val="visible"/>
                                      </p:to>
                                    </p:set>
                                    <p:animEffect transition="in" filter="wipe(down)">
                                      <p:cBhvr>
                                        <p:cTn id="17" dur="500"/>
                                        <p:tgtEl>
                                          <p:spTgt spid="21402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4022">
                                            <p:txEl>
                                              <p:pRg st="2" end="2"/>
                                            </p:txEl>
                                          </p:spTgt>
                                        </p:tgtEl>
                                        <p:attrNameLst>
                                          <p:attrName>style.visibility</p:attrName>
                                        </p:attrNameLst>
                                      </p:cBhvr>
                                      <p:to>
                                        <p:strVal val="visible"/>
                                      </p:to>
                                    </p:set>
                                    <p:animEffect transition="in" filter="wipe(down)">
                                      <p:cBhvr>
                                        <p:cTn id="22" dur="500"/>
                                        <p:tgtEl>
                                          <p:spTgt spid="214022">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4022">
                                            <p:txEl>
                                              <p:pRg st="3" end="3"/>
                                            </p:txEl>
                                          </p:spTgt>
                                        </p:tgtEl>
                                        <p:attrNameLst>
                                          <p:attrName>style.visibility</p:attrName>
                                        </p:attrNameLst>
                                      </p:cBhvr>
                                      <p:to>
                                        <p:strVal val="visible"/>
                                      </p:to>
                                    </p:set>
                                    <p:animEffect transition="in" filter="wipe(down)">
                                      <p:cBhvr>
                                        <p:cTn id="27" dur="500"/>
                                        <p:tgtEl>
                                          <p:spTgt spid="2140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2" grpId="0" build="p"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3" descr="jin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1524000" y="676275"/>
            <a:ext cx="67818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6067" name="Rectangle 5"/>
          <p:cNvSpPr>
            <a:spLocks noRot="1"/>
          </p:cNvSpPr>
          <p:nvPr>
            <p:custDataLst>
              <p:tags r:id="rId2"/>
            </p:custDataLst>
          </p:nvPr>
        </p:nvSpPr>
        <p:spPr>
          <a:xfrm>
            <a:off x="6096000" y="881064"/>
            <a:ext cx="4649788" cy="3995737"/>
          </a:xfrm>
          <a:prstGeom prst="rect">
            <a:avLst/>
          </a:prstGeom>
          <a:solidFill>
            <a:schemeClr val="bg1"/>
          </a:solidFill>
          <a:ln>
            <a:no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FF0000"/>
                </a:solidFill>
                <a:latin typeface="微软雅黑" panose="020B0503020204020204" pitchFamily="34" charset="-122"/>
                <a:ea typeface="微软雅黑" panose="020B0503020204020204" pitchFamily="34" charset="-122"/>
              </a:rPr>
              <a:t>①</a:t>
            </a:r>
            <a:r>
              <a:rPr lang="zh-CN" altLang="en-US" sz="2800" b="1">
                <a:latin typeface="微软雅黑" panose="020B0503020204020204" pitchFamily="34" charset="-122"/>
                <a:ea typeface="微软雅黑" panose="020B0503020204020204" pitchFamily="34" charset="-122"/>
              </a:rPr>
              <a:t>矿产丰富，农业基础好</a:t>
            </a:r>
            <a:endParaRPr lang="en-US" altLang="zh-CN" sz="2800" b="1">
              <a:latin typeface="微软雅黑" panose="020B0503020204020204" pitchFamily="34" charset="-122"/>
              <a:ea typeface="微软雅黑" panose="020B0503020204020204" pitchFamily="34" charset="-122"/>
            </a:endParaRPr>
          </a:p>
          <a:p>
            <a:pPr eaLnBrk="1" hangingPunct="1">
              <a:spcBef>
                <a:spcPct val="20000"/>
              </a:spcBef>
            </a:pPr>
            <a:r>
              <a:rPr lang="zh-CN" altLang="en-US" sz="2800" b="1">
                <a:solidFill>
                  <a:srgbClr val="FF0000"/>
                </a:solidFill>
                <a:latin typeface="微软雅黑" panose="020B0503020204020204" pitchFamily="34" charset="-122"/>
                <a:ea typeface="微软雅黑" panose="020B0503020204020204" pitchFamily="34" charset="-122"/>
              </a:rPr>
              <a:t>②</a:t>
            </a:r>
            <a:r>
              <a:rPr lang="zh-CN" altLang="en-US" sz="2800" b="1">
                <a:latin typeface="微软雅黑" panose="020B0503020204020204" pitchFamily="34" charset="-122"/>
                <a:ea typeface="微软雅黑" panose="020B0503020204020204" pitchFamily="34" charset="-122"/>
              </a:rPr>
              <a:t>交通便利；</a:t>
            </a:r>
            <a:endParaRPr lang="en-US" altLang="zh-CN" sz="2800" b="1">
              <a:latin typeface="微软雅黑" panose="020B0503020204020204" pitchFamily="34" charset="-122"/>
              <a:ea typeface="微软雅黑" panose="020B0503020204020204" pitchFamily="34" charset="-122"/>
            </a:endParaRPr>
          </a:p>
          <a:p>
            <a:pPr eaLnBrk="1" hangingPunct="1">
              <a:spcBef>
                <a:spcPct val="20000"/>
              </a:spcBef>
            </a:pPr>
            <a:r>
              <a:rPr lang="zh-CN" altLang="en-US" sz="2800" b="1">
                <a:solidFill>
                  <a:srgbClr val="FF0000"/>
                </a:solidFill>
                <a:latin typeface="微软雅黑" panose="020B0503020204020204" pitchFamily="34" charset="-122"/>
                <a:ea typeface="微软雅黑" panose="020B0503020204020204" pitchFamily="34" charset="-122"/>
              </a:rPr>
              <a:t>③</a:t>
            </a:r>
            <a:r>
              <a:rPr lang="zh-CN" altLang="en-US" sz="2800" b="1">
                <a:latin typeface="微软雅黑" panose="020B0503020204020204" pitchFamily="34" charset="-122"/>
                <a:ea typeface="微软雅黑" panose="020B0503020204020204" pitchFamily="34" charset="-122"/>
              </a:rPr>
              <a:t>近山西煤炭能源基地，联结东北、华北油田的管道；</a:t>
            </a:r>
            <a:endParaRPr lang="en-US" altLang="zh-CN" sz="2800" b="1">
              <a:latin typeface="微软雅黑" panose="020B0503020204020204" pitchFamily="34" charset="-122"/>
              <a:ea typeface="微软雅黑" panose="020B0503020204020204" pitchFamily="34" charset="-122"/>
            </a:endParaRPr>
          </a:p>
          <a:p>
            <a:pPr eaLnBrk="1" hangingPunct="1">
              <a:spcBef>
                <a:spcPct val="20000"/>
              </a:spcBef>
            </a:pPr>
            <a:r>
              <a:rPr lang="zh-CN" altLang="en-US" sz="2800" b="1">
                <a:solidFill>
                  <a:srgbClr val="FF0000"/>
                </a:solidFill>
                <a:latin typeface="微软雅黑" panose="020B0503020204020204" pitchFamily="34" charset="-122"/>
                <a:ea typeface="微软雅黑" panose="020B0503020204020204" pitchFamily="34" charset="-122"/>
              </a:rPr>
              <a:t>④</a:t>
            </a:r>
            <a:r>
              <a:rPr lang="zh-CN" altLang="en-US" sz="2800" b="1">
                <a:latin typeface="微软雅黑" panose="020B0503020204020204" pitchFamily="34" charset="-122"/>
                <a:ea typeface="微软雅黑" panose="020B0503020204020204" pitchFamily="34" charset="-122"/>
              </a:rPr>
              <a:t>人口密集；高等院校集中，人口素质高，人才资源丰富</a:t>
            </a:r>
            <a:r>
              <a:rPr lang="en-US" altLang="zh-CN" sz="2800" b="1">
                <a:latin typeface="微软雅黑" panose="020B0503020204020204" pitchFamily="34" charset="-122"/>
                <a:ea typeface="微软雅黑" panose="020B0503020204020204" pitchFamily="34" charset="-122"/>
              </a:rPr>
              <a:t>;</a:t>
            </a:r>
            <a:r>
              <a:rPr lang="en-US" altLang="zh-CN" sz="2800" b="1">
                <a:solidFill>
                  <a:srgbClr val="FF0000"/>
                </a:solidFill>
                <a:latin typeface="微软雅黑" panose="020B0503020204020204" pitchFamily="34" charset="-122"/>
                <a:ea typeface="微软雅黑" panose="020B0503020204020204" pitchFamily="34" charset="-122"/>
              </a:rPr>
              <a:t>⑤</a:t>
            </a:r>
            <a:r>
              <a:rPr lang="zh-CN" altLang="en-US" sz="2800" b="1">
                <a:latin typeface="微软雅黑" panose="020B0503020204020204" pitchFamily="34" charset="-122"/>
                <a:ea typeface="微软雅黑" panose="020B0503020204020204" pitchFamily="34" charset="-122"/>
              </a:rPr>
              <a:t>市场广阔；</a:t>
            </a:r>
          </a:p>
        </p:txBody>
      </p:sp>
      <p:sp>
        <p:nvSpPr>
          <p:cNvPr id="216068" name="Rectangle 2"/>
          <p:cNvSpPr/>
          <p:nvPr>
            <p:custDataLst>
              <p:tags r:id="rId3"/>
            </p:custDataLst>
          </p:nvPr>
        </p:nvSpPr>
        <p:spPr>
          <a:xfrm>
            <a:off x="6932613" y="0"/>
            <a:ext cx="2735262" cy="641350"/>
          </a:xfrm>
          <a:prstGeom prst="rect">
            <a:avLst/>
          </a:prstGeom>
          <a:noFill/>
          <a:ln>
            <a:noFill/>
            <a:miter lim="800000"/>
          </a:ln>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rgbClr val="0000FF"/>
                </a:solidFill>
                <a:latin typeface="微软雅黑" panose="020B0503020204020204" pitchFamily="34" charset="-122"/>
                <a:ea typeface="微软雅黑" panose="020B0503020204020204" pitchFamily="34" charset="-122"/>
              </a:rPr>
              <a:t>发展条件：</a:t>
            </a:r>
          </a:p>
        </p:txBody>
      </p:sp>
      <p:sp>
        <p:nvSpPr>
          <p:cNvPr id="216069" name="Text Box 9"/>
          <p:cNvSpPr txBox="1">
            <a:spLocks noChangeArrowheads="1"/>
          </p:cNvSpPr>
          <p:nvPr>
            <p:custDataLst>
              <p:tags r:id="rId4"/>
            </p:custDataLst>
          </p:nvPr>
        </p:nvSpPr>
        <p:spPr bwMode="auto">
          <a:xfrm>
            <a:off x="1595438" y="4797426"/>
            <a:ext cx="2571750" cy="1800225"/>
          </a:xfrm>
          <a:prstGeom prst="rect">
            <a:avLst/>
          </a:prstGeom>
          <a:solidFill>
            <a:srgbClr val="FFFFFF"/>
          </a:solidFill>
          <a:ln w="25400" cap="flat" cmpd="sng" algn="ctr">
            <a:solidFill>
              <a:srgbClr val="000000"/>
            </a:solidFill>
            <a:prstDash val="solid"/>
            <a:round/>
            <a:headEnd type="none" w="med" len="med"/>
            <a:tailEnd type="none" w="med" len="med"/>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存在问题：</a:t>
            </a:r>
            <a:endParaRPr lang="en-US" altLang="zh-CN" sz="2800" b="1">
              <a:solidFill>
                <a:srgbClr val="0000FF"/>
              </a:solidFill>
              <a:latin typeface="微软雅黑" panose="020B0503020204020204" pitchFamily="34" charset="-122"/>
              <a:ea typeface="微软雅黑" panose="020B0503020204020204" pitchFamily="34" charset="-122"/>
            </a:endParaRPr>
          </a:p>
          <a:p>
            <a:pPr>
              <a:spcBef>
                <a:spcPct val="50000"/>
              </a:spcBef>
            </a:pPr>
            <a:endParaRPr lang="en-US" altLang="zh-CN" sz="2800" b="1">
              <a:solidFill>
                <a:srgbClr val="0000FF"/>
              </a:solidFill>
              <a:latin typeface="微软雅黑" panose="020B0503020204020204" pitchFamily="34" charset="-122"/>
              <a:ea typeface="微软雅黑" panose="020B0503020204020204" pitchFamily="34" charset="-122"/>
            </a:endParaRPr>
          </a:p>
          <a:p>
            <a:pPr>
              <a:spcBef>
                <a:spcPct val="50000"/>
              </a:spcBef>
            </a:pPr>
            <a:endParaRPr lang="zh-CN" altLang="en-US" sz="2800" b="1">
              <a:solidFill>
                <a:srgbClr val="0000FF"/>
              </a:solidFill>
              <a:latin typeface="微软雅黑" panose="020B0503020204020204" pitchFamily="34" charset="-122"/>
              <a:ea typeface="微软雅黑" panose="020B0503020204020204" pitchFamily="34" charset="-122"/>
            </a:endParaRPr>
          </a:p>
        </p:txBody>
      </p:sp>
      <p:sp>
        <p:nvSpPr>
          <p:cNvPr id="219142" name="AutoShape 10"/>
          <p:cNvSpPr>
            <a:spLocks noChangeArrowheads="1"/>
          </p:cNvSpPr>
          <p:nvPr>
            <p:custDataLst>
              <p:tags r:id="rId5"/>
            </p:custDataLst>
          </p:nvPr>
        </p:nvSpPr>
        <p:spPr bwMode="auto">
          <a:xfrm>
            <a:off x="4184651" y="5562600"/>
            <a:ext cx="974725" cy="439738"/>
          </a:xfrm>
          <a:prstGeom prst="rightArrow">
            <a:avLst>
              <a:gd name="adj1" fmla="val 50000"/>
              <a:gd name="adj2" fmla="val 70829"/>
            </a:avLst>
          </a:prstGeom>
          <a:gradFill rotWithShape="1">
            <a:gsLst>
              <a:gs pos="0">
                <a:srgbClr val="BCBCBC"/>
              </a:gs>
              <a:gs pos="35001">
                <a:srgbClr val="D0D0D0"/>
              </a:gs>
              <a:gs pos="100000">
                <a:srgbClr val="EDEDED"/>
              </a:gs>
            </a:gsLst>
            <a:lin ang="16200000" scaled="1"/>
          </a:gradFill>
          <a:ln w="9525" algn="ctr">
            <a:solidFill>
              <a:srgbClr val="000000"/>
            </a:solidFill>
            <a:miter lim="800000"/>
            <a:headEnd/>
            <a:tailEnd/>
          </a:ln>
          <a:effectLst>
            <a:outerShdw blurRad="40000" dist="20000" dir="5400000" rotWithShape="0">
              <a:srgbClr val="000000">
                <a:alpha val="37999"/>
              </a:srgbClr>
            </a:outerShdw>
          </a:effec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16071" name="Text Box 11"/>
          <p:cNvSpPr txBox="1">
            <a:spLocks noChangeArrowheads="1"/>
          </p:cNvSpPr>
          <p:nvPr>
            <p:custDataLst>
              <p:tags r:id="rId6"/>
            </p:custDataLst>
          </p:nvPr>
        </p:nvSpPr>
        <p:spPr bwMode="auto">
          <a:xfrm>
            <a:off x="5267326" y="5862639"/>
            <a:ext cx="5400675" cy="523875"/>
          </a:xfrm>
          <a:prstGeom prst="rect">
            <a:avLst/>
          </a:prstGeom>
          <a:solidFill>
            <a:srgbClr val="FFFFFF"/>
          </a:solidFill>
          <a:ln w="25400" cap="flat" cmpd="sng" algn="ctr">
            <a:solidFill>
              <a:srgbClr val="000000"/>
            </a:solidFill>
            <a:prstDash val="solid"/>
            <a:round/>
            <a:headEnd type="none" w="med" len="med"/>
            <a:tailEnd type="none" w="med" len="med"/>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发展资源型产业和高新技术产业</a:t>
            </a:r>
          </a:p>
        </p:txBody>
      </p:sp>
      <p:sp>
        <p:nvSpPr>
          <p:cNvPr id="216072" name="矩形 9"/>
          <p:cNvSpPr/>
          <p:nvPr>
            <p:custDataLst>
              <p:tags r:id="rId7"/>
            </p:custDataLst>
          </p:nvPr>
        </p:nvSpPr>
        <p:spPr>
          <a:xfrm>
            <a:off x="1712914" y="5230814"/>
            <a:ext cx="2454275" cy="1169987"/>
          </a:xfrm>
          <a:prstGeom prst="rect">
            <a:avLst/>
          </a:prstGeom>
          <a:noFill/>
          <a:ln>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水源不足、</a:t>
            </a:r>
          </a:p>
          <a:p>
            <a:pP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环境污染严重</a:t>
            </a:r>
          </a:p>
        </p:txBody>
      </p:sp>
      <p:sp>
        <p:nvSpPr>
          <p:cNvPr id="216073" name="Text Box 12"/>
          <p:cNvSpPr txBox="1">
            <a:spLocks noChangeArrowheads="1"/>
          </p:cNvSpPr>
          <p:nvPr>
            <p:custDataLst>
              <p:tags r:id="rId8"/>
            </p:custDataLst>
          </p:nvPr>
        </p:nvSpPr>
        <p:spPr bwMode="auto">
          <a:xfrm>
            <a:off x="5178426" y="5157789"/>
            <a:ext cx="1997075" cy="522287"/>
          </a:xfrm>
          <a:prstGeom prst="rect">
            <a:avLst/>
          </a:prstGeom>
          <a:solidFill>
            <a:srgbClr val="FFFFFF"/>
          </a:solidFill>
          <a:ln w="25400" cap="flat" cmpd="sng" algn="ctr">
            <a:solidFill>
              <a:srgbClr val="000000"/>
            </a:solidFill>
            <a:prstDash val="solid"/>
            <a:round/>
            <a:headEnd type="none" w="med" len="med"/>
            <a:tailEnd type="none" w="med" len="med"/>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发展方向：</a:t>
            </a:r>
          </a:p>
        </p:txBody>
      </p:sp>
      <p:sp>
        <p:nvSpPr>
          <p:cNvPr id="219146" name="Rectangle 2"/>
          <p:cNvSpPr>
            <a:spLocks noChangeArrowheads="1"/>
          </p:cNvSpPr>
          <p:nvPr>
            <p:custDataLst>
              <p:tags r:id="rId9"/>
            </p:custDataLst>
          </p:nvPr>
        </p:nvSpPr>
        <p:spPr bwMode="auto">
          <a:xfrm>
            <a:off x="1524001" y="0"/>
            <a:ext cx="3851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defTabSz="685800"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defTabSz="685800"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defTabSz="68580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defTabSz="68580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defTabSz="68580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defTabSz="68580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defTabSz="68580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defTabSz="68580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defTabSz="68580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zh-CN" altLang="en-US" sz="3200" b="1">
                <a:latin typeface="微软雅黑" panose="020B0503020204020204" pitchFamily="34" charset="-122"/>
                <a:ea typeface="微软雅黑" panose="020B0503020204020204" pitchFamily="34" charset="-122"/>
              </a:rPr>
              <a:t>（</a:t>
            </a:r>
            <a:r>
              <a:rPr lang="en-US" altLang="zh-CN" sz="3200" b="1">
                <a:latin typeface="微软雅黑" panose="020B0503020204020204" pitchFamily="34" charset="-122"/>
                <a:ea typeface="微软雅黑" panose="020B0503020204020204" pitchFamily="34" charset="-122"/>
              </a:rPr>
              <a:t>2</a:t>
            </a:r>
            <a:r>
              <a:rPr lang="zh-CN" altLang="en-US" sz="3200" b="1">
                <a:latin typeface="微软雅黑" panose="020B0503020204020204" pitchFamily="34" charset="-122"/>
                <a:ea typeface="微软雅黑" panose="020B0503020204020204" pitchFamily="34" charset="-122"/>
              </a:rPr>
              <a:t>）京津唐工业区</a:t>
            </a:r>
          </a:p>
        </p:txBody>
      </p:sp>
    </p:spTree>
    <p:extLst>
      <p:ext uri="{BB962C8B-B14F-4D97-AF65-F5344CB8AC3E}">
        <p14:creationId xmlns:p14="http://schemas.microsoft.com/office/powerpoint/2010/main" val="367329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6067">
                                            <p:bg/>
                                          </p:spTgt>
                                        </p:tgtEl>
                                        <p:attrNameLst>
                                          <p:attrName>style.visibility</p:attrName>
                                        </p:attrNameLst>
                                      </p:cBhvr>
                                      <p:to>
                                        <p:strVal val="visible"/>
                                      </p:to>
                                    </p:set>
                                    <p:animEffect transition="in" filter="wipe(up)">
                                      <p:cBhvr>
                                        <p:cTn id="7" dur="500"/>
                                        <p:tgtEl>
                                          <p:spTgt spid="216067">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6067">
                                            <p:txEl>
                                              <p:pRg st="0" end="0"/>
                                            </p:txEl>
                                          </p:spTgt>
                                        </p:tgtEl>
                                        <p:attrNameLst>
                                          <p:attrName>style.visibility</p:attrName>
                                        </p:attrNameLst>
                                      </p:cBhvr>
                                      <p:to>
                                        <p:strVal val="visible"/>
                                      </p:to>
                                    </p:set>
                                    <p:animEffect transition="in" filter="wipe(up)">
                                      <p:cBhvr>
                                        <p:cTn id="12" dur="500"/>
                                        <p:tgtEl>
                                          <p:spTgt spid="21606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6067">
                                            <p:txEl>
                                              <p:pRg st="1" end="1"/>
                                            </p:txEl>
                                          </p:spTgt>
                                        </p:tgtEl>
                                        <p:attrNameLst>
                                          <p:attrName>style.visibility</p:attrName>
                                        </p:attrNameLst>
                                      </p:cBhvr>
                                      <p:to>
                                        <p:strVal val="visible"/>
                                      </p:to>
                                    </p:set>
                                    <p:animEffect transition="in" filter="wipe(up)">
                                      <p:cBhvr>
                                        <p:cTn id="17" dur="500"/>
                                        <p:tgtEl>
                                          <p:spTgt spid="21606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6067">
                                            <p:txEl>
                                              <p:pRg st="2" end="2"/>
                                            </p:txEl>
                                          </p:spTgt>
                                        </p:tgtEl>
                                        <p:attrNameLst>
                                          <p:attrName>style.visibility</p:attrName>
                                        </p:attrNameLst>
                                      </p:cBhvr>
                                      <p:to>
                                        <p:strVal val="visible"/>
                                      </p:to>
                                    </p:set>
                                    <p:animEffect transition="in" filter="wipe(up)">
                                      <p:cBhvr>
                                        <p:cTn id="22" dur="500"/>
                                        <p:tgtEl>
                                          <p:spTgt spid="21606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16067">
                                            <p:txEl>
                                              <p:pRg st="3" end="3"/>
                                            </p:txEl>
                                          </p:spTgt>
                                        </p:tgtEl>
                                        <p:attrNameLst>
                                          <p:attrName>style.visibility</p:attrName>
                                        </p:attrNameLst>
                                      </p:cBhvr>
                                      <p:to>
                                        <p:strVal val="visible"/>
                                      </p:to>
                                    </p:set>
                                    <p:animEffect transition="in" filter="wipe(up)">
                                      <p:cBhvr>
                                        <p:cTn id="27" dur="500"/>
                                        <p:tgtEl>
                                          <p:spTgt spid="2160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build="p"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idx="4294967295"/>
            <p:custDataLst>
              <p:tags r:id="rId1"/>
            </p:custDataLst>
          </p:nvPr>
        </p:nvSpPr>
        <p:spPr>
          <a:xfrm>
            <a:off x="1600200" y="836614"/>
            <a:ext cx="4279900" cy="504825"/>
          </a:xfrm>
          <a:solidFill>
            <a:srgbClr val="FFFF00"/>
          </a:solidFill>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a:lstStyle/>
          <a:p>
            <a:pPr eaLnBrk="1" hangingPunct="1"/>
            <a:r>
              <a:rPr lang="zh-CN" altLang="en-US" sz="2900" b="1">
                <a:latin typeface="微软雅黑" panose="020B0503020204020204" pitchFamily="34" charset="-122"/>
              </a:rPr>
              <a:t>本区工业发展中的问题</a:t>
            </a:r>
          </a:p>
        </p:txBody>
      </p:sp>
      <p:sp>
        <p:nvSpPr>
          <p:cNvPr id="218115" name="Text Box 3"/>
          <p:cNvSpPr/>
          <p:nvPr>
            <p:custDataLst>
              <p:tags r:id="rId2"/>
            </p:custDataLst>
          </p:nvPr>
        </p:nvSpPr>
        <p:spPr>
          <a:xfrm>
            <a:off x="1905001" y="1981201"/>
            <a:ext cx="3686175" cy="538163"/>
          </a:xfrm>
          <a:prstGeom prst="rect">
            <a:avLst/>
          </a:prstGeom>
          <a:solidFill>
            <a:schemeClr val="bg1"/>
          </a:solidFill>
          <a:ln w="19050">
            <a:solidFill>
              <a:srgbClr val="FF3300"/>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高科技产业发展不足</a:t>
            </a:r>
          </a:p>
        </p:txBody>
      </p:sp>
      <p:sp>
        <p:nvSpPr>
          <p:cNvPr id="218116" name="Text Box 4"/>
          <p:cNvSpPr/>
          <p:nvPr>
            <p:custDataLst>
              <p:tags r:id="rId3"/>
            </p:custDataLst>
          </p:nvPr>
        </p:nvSpPr>
        <p:spPr>
          <a:xfrm>
            <a:off x="1905001" y="2870201"/>
            <a:ext cx="3332163" cy="538163"/>
          </a:xfrm>
          <a:prstGeom prst="rect">
            <a:avLst/>
          </a:prstGeom>
          <a:solidFill>
            <a:schemeClr val="bg1"/>
          </a:solidFill>
          <a:ln w="19050">
            <a:solidFill>
              <a:srgbClr val="FF3300"/>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工业产品类型单一</a:t>
            </a:r>
          </a:p>
        </p:txBody>
      </p:sp>
      <p:sp>
        <p:nvSpPr>
          <p:cNvPr id="218117" name="Text Box 5"/>
          <p:cNvSpPr/>
          <p:nvPr>
            <p:custDataLst>
              <p:tags r:id="rId4"/>
            </p:custDataLst>
          </p:nvPr>
        </p:nvSpPr>
        <p:spPr>
          <a:xfrm>
            <a:off x="2133600" y="3759201"/>
            <a:ext cx="2590800" cy="538163"/>
          </a:xfrm>
          <a:prstGeom prst="rect">
            <a:avLst/>
          </a:prstGeom>
          <a:solidFill>
            <a:schemeClr val="bg1"/>
          </a:solidFill>
          <a:ln w="19050">
            <a:solidFill>
              <a:srgbClr val="FF3300"/>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生产技术落后</a:t>
            </a:r>
          </a:p>
        </p:txBody>
      </p:sp>
      <p:sp>
        <p:nvSpPr>
          <p:cNvPr id="218118" name="Text Box 6"/>
          <p:cNvSpPr/>
          <p:nvPr>
            <p:custDataLst>
              <p:tags r:id="rId5"/>
            </p:custDataLst>
          </p:nvPr>
        </p:nvSpPr>
        <p:spPr>
          <a:xfrm>
            <a:off x="2133600" y="4648201"/>
            <a:ext cx="2590800" cy="538163"/>
          </a:xfrm>
          <a:prstGeom prst="rect">
            <a:avLst/>
          </a:prstGeom>
          <a:solidFill>
            <a:schemeClr val="bg1"/>
          </a:solidFill>
          <a:ln w="19050">
            <a:solidFill>
              <a:srgbClr val="FF3300"/>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环境污染严重</a:t>
            </a:r>
          </a:p>
        </p:txBody>
      </p:sp>
      <p:sp>
        <p:nvSpPr>
          <p:cNvPr id="218119" name="Text Box 7"/>
          <p:cNvSpPr/>
          <p:nvPr>
            <p:custDataLst>
              <p:tags r:id="rId6"/>
            </p:custDataLst>
          </p:nvPr>
        </p:nvSpPr>
        <p:spPr>
          <a:xfrm>
            <a:off x="2133600" y="5486401"/>
            <a:ext cx="2590800" cy="538163"/>
          </a:xfrm>
          <a:prstGeom prst="rect">
            <a:avLst/>
          </a:prstGeom>
          <a:solidFill>
            <a:schemeClr val="bg1"/>
          </a:solidFill>
          <a:ln w="19050">
            <a:solidFill>
              <a:srgbClr val="FF3300"/>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rPr>
              <a:t>淡水资源不足</a:t>
            </a:r>
          </a:p>
        </p:txBody>
      </p:sp>
      <p:sp>
        <p:nvSpPr>
          <p:cNvPr id="218120" name="Text Box 8"/>
          <p:cNvSpPr/>
          <p:nvPr>
            <p:custDataLst>
              <p:tags r:id="rId7"/>
            </p:custDataLst>
          </p:nvPr>
        </p:nvSpPr>
        <p:spPr>
          <a:xfrm>
            <a:off x="6400800" y="685801"/>
            <a:ext cx="4191000" cy="841375"/>
          </a:xfrm>
          <a:prstGeom prst="rect">
            <a:avLst/>
          </a:prstGeom>
          <a:solidFill>
            <a:srgbClr val="FFFF00"/>
          </a:solidFill>
          <a:ln w="19050">
            <a:solidFill>
              <a:schemeClr val="tx1"/>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latin typeface="微软雅黑" panose="020B0503020204020204" pitchFamily="34" charset="-122"/>
                <a:ea typeface="微软雅黑" panose="020B0503020204020204" pitchFamily="34" charset="-122"/>
              </a:rPr>
              <a:t>本地区应采取何种措施来尽快适应市场经济发展的需要？</a:t>
            </a:r>
          </a:p>
        </p:txBody>
      </p:sp>
      <p:sp>
        <p:nvSpPr>
          <p:cNvPr id="218121" name="Text Box 9"/>
          <p:cNvSpPr/>
          <p:nvPr>
            <p:custDataLst>
              <p:tags r:id="rId8"/>
            </p:custDataLst>
          </p:nvPr>
        </p:nvSpPr>
        <p:spPr>
          <a:xfrm>
            <a:off x="6170613" y="2060576"/>
            <a:ext cx="3840162" cy="538163"/>
          </a:xfrm>
          <a:prstGeom prst="rect">
            <a:avLst/>
          </a:prstGeom>
          <a:noFill/>
          <a:ln w="19050">
            <a:solidFill>
              <a:schemeClr val="tx1"/>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积极发展高科技产业 </a:t>
            </a:r>
          </a:p>
        </p:txBody>
      </p:sp>
      <p:sp>
        <p:nvSpPr>
          <p:cNvPr id="218122" name="Text Box 10"/>
          <p:cNvSpPr/>
          <p:nvPr>
            <p:custDataLst>
              <p:tags r:id="rId9"/>
            </p:custDataLst>
          </p:nvPr>
        </p:nvSpPr>
        <p:spPr>
          <a:xfrm>
            <a:off x="6172200" y="2971801"/>
            <a:ext cx="2903538" cy="538163"/>
          </a:xfrm>
          <a:prstGeom prst="rect">
            <a:avLst/>
          </a:prstGeom>
          <a:noFill/>
          <a:ln w="19050">
            <a:solidFill>
              <a:schemeClr val="tx1"/>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增加产品类型 </a:t>
            </a:r>
          </a:p>
        </p:txBody>
      </p:sp>
      <p:sp>
        <p:nvSpPr>
          <p:cNvPr id="218123" name="Text Box 11"/>
          <p:cNvSpPr/>
          <p:nvPr>
            <p:custDataLst>
              <p:tags r:id="rId10"/>
            </p:custDataLst>
          </p:nvPr>
        </p:nvSpPr>
        <p:spPr>
          <a:xfrm>
            <a:off x="6172200" y="3810001"/>
            <a:ext cx="2903538" cy="538163"/>
          </a:xfrm>
          <a:prstGeom prst="rect">
            <a:avLst/>
          </a:prstGeom>
          <a:noFill/>
          <a:ln w="19050">
            <a:solidFill>
              <a:schemeClr val="tx1"/>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加强技术改造 </a:t>
            </a:r>
          </a:p>
        </p:txBody>
      </p:sp>
      <p:sp>
        <p:nvSpPr>
          <p:cNvPr id="218124" name="Text Box 12"/>
          <p:cNvSpPr/>
          <p:nvPr>
            <p:custDataLst>
              <p:tags r:id="rId11"/>
            </p:custDataLst>
          </p:nvPr>
        </p:nvSpPr>
        <p:spPr>
          <a:xfrm>
            <a:off x="6096000" y="4648201"/>
            <a:ext cx="4495800" cy="538163"/>
          </a:xfrm>
          <a:prstGeom prst="rect">
            <a:avLst/>
          </a:prstGeom>
          <a:noFill/>
          <a:ln w="19050">
            <a:solidFill>
              <a:schemeClr val="tx1"/>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防治污染，保护生态环境 </a:t>
            </a:r>
          </a:p>
        </p:txBody>
      </p:sp>
      <p:sp>
        <p:nvSpPr>
          <p:cNvPr id="218125" name="Text Box 13"/>
          <p:cNvSpPr/>
          <p:nvPr>
            <p:custDataLst>
              <p:tags r:id="rId12"/>
            </p:custDataLst>
          </p:nvPr>
        </p:nvSpPr>
        <p:spPr>
          <a:xfrm>
            <a:off x="6096000" y="5486401"/>
            <a:ext cx="4495800" cy="538163"/>
          </a:xfrm>
          <a:prstGeom prst="rect">
            <a:avLst/>
          </a:prstGeom>
          <a:noFill/>
          <a:ln w="19050">
            <a:solidFill>
              <a:schemeClr val="tx1"/>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FF"/>
                </a:solidFill>
                <a:latin typeface="微软雅黑" panose="020B0503020204020204" pitchFamily="34" charset="-122"/>
                <a:ea typeface="微软雅黑" panose="020B0503020204020204" pitchFamily="34" charset="-122"/>
              </a:rPr>
              <a:t>节约用水，保护水资源 </a:t>
            </a:r>
          </a:p>
        </p:txBody>
      </p:sp>
    </p:spTree>
    <p:extLst>
      <p:ext uri="{BB962C8B-B14F-4D97-AF65-F5344CB8AC3E}">
        <p14:creationId xmlns:p14="http://schemas.microsoft.com/office/powerpoint/2010/main" val="3020495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8115"/>
                                        </p:tgtEl>
                                        <p:attrNameLst>
                                          <p:attrName>style.visibility</p:attrName>
                                        </p:attrNameLst>
                                      </p:cBhvr>
                                      <p:to>
                                        <p:strVal val="visible"/>
                                      </p:to>
                                    </p:set>
                                    <p:animEffect transition="in" filter="blinds(horizontal)">
                                      <p:cBhvr>
                                        <p:cTn id="7" dur="500" fill="hold"/>
                                        <p:tgtEl>
                                          <p:spTgt spid="2181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8116"/>
                                        </p:tgtEl>
                                        <p:attrNameLst>
                                          <p:attrName>style.visibility</p:attrName>
                                        </p:attrNameLst>
                                      </p:cBhvr>
                                      <p:to>
                                        <p:strVal val="visible"/>
                                      </p:to>
                                    </p:set>
                                    <p:animEffect transition="in" filter="blinds(horizontal)">
                                      <p:cBhvr>
                                        <p:cTn id="12" dur="500" fill="hold"/>
                                        <p:tgtEl>
                                          <p:spTgt spid="218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8117"/>
                                        </p:tgtEl>
                                        <p:attrNameLst>
                                          <p:attrName>style.visibility</p:attrName>
                                        </p:attrNameLst>
                                      </p:cBhvr>
                                      <p:to>
                                        <p:strVal val="visible"/>
                                      </p:to>
                                    </p:set>
                                    <p:animEffect transition="in" filter="blinds(horizontal)">
                                      <p:cBhvr>
                                        <p:cTn id="17" dur="500" fill="hold"/>
                                        <p:tgtEl>
                                          <p:spTgt spid="2181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8118"/>
                                        </p:tgtEl>
                                        <p:attrNameLst>
                                          <p:attrName>style.visibility</p:attrName>
                                        </p:attrNameLst>
                                      </p:cBhvr>
                                      <p:to>
                                        <p:strVal val="visible"/>
                                      </p:to>
                                    </p:set>
                                    <p:animEffect transition="in" filter="blinds(horizontal)">
                                      <p:cBhvr>
                                        <p:cTn id="22" dur="500" fill="hold"/>
                                        <p:tgtEl>
                                          <p:spTgt spid="2181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8119"/>
                                        </p:tgtEl>
                                        <p:attrNameLst>
                                          <p:attrName>style.visibility</p:attrName>
                                        </p:attrNameLst>
                                      </p:cBhvr>
                                      <p:to>
                                        <p:strVal val="visible"/>
                                      </p:to>
                                    </p:set>
                                    <p:animEffect transition="in" filter="blinds(horizontal)">
                                      <p:cBhvr>
                                        <p:cTn id="27" dur="500" fill="hold"/>
                                        <p:tgtEl>
                                          <p:spTgt spid="2181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8120"/>
                                        </p:tgtEl>
                                        <p:attrNameLst>
                                          <p:attrName>style.visibility</p:attrName>
                                        </p:attrNameLst>
                                      </p:cBhvr>
                                      <p:to>
                                        <p:strVal val="visible"/>
                                      </p:to>
                                    </p:set>
                                    <p:animEffect transition="in" filter="blinds(horizontal)">
                                      <p:cBhvr>
                                        <p:cTn id="32" dur="500" fill="hold"/>
                                        <p:tgtEl>
                                          <p:spTgt spid="2181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8121"/>
                                        </p:tgtEl>
                                        <p:attrNameLst>
                                          <p:attrName>style.visibility</p:attrName>
                                        </p:attrNameLst>
                                      </p:cBhvr>
                                      <p:to>
                                        <p:strVal val="visible"/>
                                      </p:to>
                                    </p:set>
                                    <p:animEffect transition="in" filter="blinds(horizontal)">
                                      <p:cBhvr>
                                        <p:cTn id="37" dur="500" fill="hold"/>
                                        <p:tgtEl>
                                          <p:spTgt spid="2181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18122"/>
                                        </p:tgtEl>
                                        <p:attrNameLst>
                                          <p:attrName>style.visibility</p:attrName>
                                        </p:attrNameLst>
                                      </p:cBhvr>
                                      <p:to>
                                        <p:strVal val="visible"/>
                                      </p:to>
                                    </p:set>
                                    <p:animEffect transition="in" filter="blinds(horizontal)">
                                      <p:cBhvr>
                                        <p:cTn id="42" dur="500" fill="hold"/>
                                        <p:tgtEl>
                                          <p:spTgt spid="2181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8123"/>
                                        </p:tgtEl>
                                        <p:attrNameLst>
                                          <p:attrName>style.visibility</p:attrName>
                                        </p:attrNameLst>
                                      </p:cBhvr>
                                      <p:to>
                                        <p:strVal val="visible"/>
                                      </p:to>
                                    </p:set>
                                    <p:animEffect transition="in" filter="blinds(horizontal)">
                                      <p:cBhvr>
                                        <p:cTn id="47" dur="500" fill="hold"/>
                                        <p:tgtEl>
                                          <p:spTgt spid="2181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8124"/>
                                        </p:tgtEl>
                                        <p:attrNameLst>
                                          <p:attrName>style.visibility</p:attrName>
                                        </p:attrNameLst>
                                      </p:cBhvr>
                                      <p:to>
                                        <p:strVal val="visible"/>
                                      </p:to>
                                    </p:set>
                                    <p:animEffect transition="in" filter="blinds(horizontal)">
                                      <p:cBhvr>
                                        <p:cTn id="52" dur="500" fill="hold"/>
                                        <p:tgtEl>
                                          <p:spTgt spid="21812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18125"/>
                                        </p:tgtEl>
                                        <p:attrNameLst>
                                          <p:attrName>style.visibility</p:attrName>
                                        </p:attrNameLst>
                                      </p:cBhvr>
                                      <p:to>
                                        <p:strVal val="visible"/>
                                      </p:to>
                                    </p:set>
                                    <p:animEffect transition="in" filter="blinds(horizontal)">
                                      <p:cBhvr>
                                        <p:cTn id="57" dur="500" fill="hold"/>
                                        <p:tgtEl>
                                          <p:spTgt spid="218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animBg="1"/>
      <p:bldP spid="218116" grpId="0" animBg="1"/>
      <p:bldP spid="218117" grpId="0" animBg="1"/>
      <p:bldP spid="218118" grpId="0" animBg="1"/>
      <p:bldP spid="218119" grpId="0" animBg="1"/>
      <p:bldP spid="218120" grpId="0" animBg="1"/>
      <p:bldP spid="218121" grpId="0" animBg="1"/>
      <p:bldP spid="218122" grpId="0" animBg="1"/>
      <p:bldP spid="218123" grpId="0" animBg="1"/>
      <p:bldP spid="218124" grpId="0" animBg="1"/>
      <p:bldP spid="21812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中国铁路图"/>
          <p:cNvPicPr>
            <a:picLocks noChangeAspect="1" noChangeArrowheads="1"/>
          </p:cNvPicPr>
          <p:nvPr/>
        </p:nvPicPr>
        <p:blipFill>
          <a:blip r:embed="rId2">
            <a:extLst>
              <a:ext uri="{28A0092B-C50C-407E-A947-70E740481C1C}">
                <a14:useLocalDpi xmlns:a14="http://schemas.microsoft.com/office/drawing/2010/main" val="0"/>
              </a:ext>
            </a:extLst>
          </a:blip>
          <a:srcRect l="50790" t="32007" r="15236" b="34332"/>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95587" name="Group 3"/>
          <p:cNvGrpSpPr>
            <a:grpSpLocks/>
          </p:cNvGrpSpPr>
          <p:nvPr/>
        </p:nvGrpSpPr>
        <p:grpSpPr bwMode="auto">
          <a:xfrm>
            <a:off x="6024564" y="1042988"/>
            <a:ext cx="2706687" cy="514350"/>
            <a:chOff x="2835" y="657"/>
            <a:chExt cx="1705" cy="324"/>
          </a:xfrm>
        </p:grpSpPr>
        <p:sp>
          <p:nvSpPr>
            <p:cNvPr id="195588" name="Freeform 4"/>
            <p:cNvSpPr>
              <a:spLocks/>
            </p:cNvSpPr>
            <p:nvPr/>
          </p:nvSpPr>
          <p:spPr bwMode="auto">
            <a:xfrm>
              <a:off x="2925" y="657"/>
              <a:ext cx="1564" cy="247"/>
            </a:xfrm>
            <a:custGeom>
              <a:avLst/>
              <a:gdLst>
                <a:gd name="T0" fmla="*/ 0 w 1564"/>
                <a:gd name="T1" fmla="*/ 150 h 247"/>
                <a:gd name="T2" fmla="*/ 91 w 1564"/>
                <a:gd name="T3" fmla="*/ 196 h 247"/>
                <a:gd name="T4" fmla="*/ 227 w 1564"/>
                <a:gd name="T5" fmla="*/ 150 h 247"/>
                <a:gd name="T6" fmla="*/ 363 w 1564"/>
                <a:gd name="T7" fmla="*/ 105 h 247"/>
                <a:gd name="T8" fmla="*/ 586 w 1564"/>
                <a:gd name="T9" fmla="*/ 20 h 247"/>
                <a:gd name="T10" fmla="*/ 833 w 1564"/>
                <a:gd name="T11" fmla="*/ 9 h 247"/>
                <a:gd name="T12" fmla="*/ 979 w 1564"/>
                <a:gd name="T13" fmla="*/ 73 h 247"/>
                <a:gd name="T14" fmla="*/ 1171 w 1564"/>
                <a:gd name="T15" fmla="*/ 64 h 247"/>
                <a:gd name="T16" fmla="*/ 1308 w 1564"/>
                <a:gd name="T17" fmla="*/ 46 h 247"/>
                <a:gd name="T18" fmla="*/ 1418 w 1564"/>
                <a:gd name="T19" fmla="*/ 92 h 247"/>
                <a:gd name="T20" fmla="*/ 1564 w 1564"/>
                <a:gd name="T2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4" h="247">
                  <a:moveTo>
                    <a:pt x="0" y="150"/>
                  </a:moveTo>
                  <a:cubicBezTo>
                    <a:pt x="26" y="173"/>
                    <a:pt x="53" y="196"/>
                    <a:pt x="91" y="196"/>
                  </a:cubicBezTo>
                  <a:cubicBezTo>
                    <a:pt x="129" y="196"/>
                    <a:pt x="182" y="165"/>
                    <a:pt x="227" y="150"/>
                  </a:cubicBezTo>
                  <a:cubicBezTo>
                    <a:pt x="272" y="135"/>
                    <a:pt x="303" y="127"/>
                    <a:pt x="363" y="105"/>
                  </a:cubicBezTo>
                  <a:cubicBezTo>
                    <a:pt x="423" y="83"/>
                    <a:pt x="508" y="36"/>
                    <a:pt x="586" y="20"/>
                  </a:cubicBezTo>
                  <a:cubicBezTo>
                    <a:pt x="664" y="4"/>
                    <a:pt x="768" y="0"/>
                    <a:pt x="833" y="9"/>
                  </a:cubicBezTo>
                  <a:cubicBezTo>
                    <a:pt x="898" y="18"/>
                    <a:pt x="923" y="64"/>
                    <a:pt x="979" y="73"/>
                  </a:cubicBezTo>
                  <a:cubicBezTo>
                    <a:pt x="1035" y="82"/>
                    <a:pt x="1116" y="68"/>
                    <a:pt x="1171" y="64"/>
                  </a:cubicBezTo>
                  <a:cubicBezTo>
                    <a:pt x="1226" y="60"/>
                    <a:pt x="1267" y="41"/>
                    <a:pt x="1308" y="46"/>
                  </a:cubicBezTo>
                  <a:cubicBezTo>
                    <a:pt x="1349" y="51"/>
                    <a:pt x="1375" y="59"/>
                    <a:pt x="1418" y="92"/>
                  </a:cubicBezTo>
                  <a:cubicBezTo>
                    <a:pt x="1461" y="125"/>
                    <a:pt x="1534" y="215"/>
                    <a:pt x="1564" y="247"/>
                  </a:cubicBezTo>
                </a:path>
              </a:pathLst>
            </a:custGeom>
            <a:noFill/>
            <a:ln w="76200" cap="flat"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89" name="Oval 5"/>
            <p:cNvSpPr>
              <a:spLocks noChangeArrowheads="1"/>
            </p:cNvSpPr>
            <p:nvPr/>
          </p:nvSpPr>
          <p:spPr bwMode="auto">
            <a:xfrm>
              <a:off x="4404" y="845"/>
              <a:ext cx="136" cy="136"/>
            </a:xfrm>
            <a:prstGeom prst="ellipse">
              <a:avLst/>
            </a:prstGeom>
            <a:solidFill>
              <a:srgbClr val="FF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0" name="Oval 6"/>
            <p:cNvSpPr>
              <a:spLocks noChangeArrowheads="1"/>
            </p:cNvSpPr>
            <p:nvPr/>
          </p:nvSpPr>
          <p:spPr bwMode="auto">
            <a:xfrm>
              <a:off x="2835" y="709"/>
              <a:ext cx="136" cy="136"/>
            </a:xfrm>
            <a:prstGeom prst="ellipse">
              <a:avLst/>
            </a:prstGeom>
            <a:solidFill>
              <a:srgbClr val="FF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591" name="Group 7"/>
          <p:cNvGrpSpPr>
            <a:grpSpLocks/>
          </p:cNvGrpSpPr>
          <p:nvPr/>
        </p:nvGrpSpPr>
        <p:grpSpPr bwMode="auto">
          <a:xfrm>
            <a:off x="4583114" y="1816101"/>
            <a:ext cx="3457575" cy="561975"/>
            <a:chOff x="1927" y="1144"/>
            <a:chExt cx="2178" cy="354"/>
          </a:xfrm>
        </p:grpSpPr>
        <p:sp>
          <p:nvSpPr>
            <p:cNvPr id="195592" name="Freeform 8"/>
            <p:cNvSpPr>
              <a:spLocks/>
            </p:cNvSpPr>
            <p:nvPr/>
          </p:nvSpPr>
          <p:spPr bwMode="auto">
            <a:xfrm>
              <a:off x="1973" y="1207"/>
              <a:ext cx="2086" cy="234"/>
            </a:xfrm>
            <a:custGeom>
              <a:avLst/>
              <a:gdLst>
                <a:gd name="T0" fmla="*/ 0 w 2086"/>
                <a:gd name="T1" fmla="*/ 0 h 234"/>
                <a:gd name="T2" fmla="*/ 317 w 2086"/>
                <a:gd name="T3" fmla="*/ 46 h 234"/>
                <a:gd name="T4" fmla="*/ 544 w 2086"/>
                <a:gd name="T5" fmla="*/ 137 h 234"/>
                <a:gd name="T6" fmla="*/ 635 w 2086"/>
                <a:gd name="T7" fmla="*/ 182 h 234"/>
                <a:gd name="T8" fmla="*/ 816 w 2086"/>
                <a:gd name="T9" fmla="*/ 227 h 234"/>
                <a:gd name="T10" fmla="*/ 1134 w 2086"/>
                <a:gd name="T11" fmla="*/ 227 h 234"/>
                <a:gd name="T12" fmla="*/ 1542 w 2086"/>
                <a:gd name="T13" fmla="*/ 227 h 234"/>
                <a:gd name="T14" fmla="*/ 2086 w 2086"/>
                <a:gd name="T15" fmla="*/ 22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6" h="234">
                  <a:moveTo>
                    <a:pt x="0" y="0"/>
                  </a:moveTo>
                  <a:cubicBezTo>
                    <a:pt x="113" y="11"/>
                    <a:pt x="226" y="23"/>
                    <a:pt x="317" y="46"/>
                  </a:cubicBezTo>
                  <a:cubicBezTo>
                    <a:pt x="408" y="69"/>
                    <a:pt x="491" y="114"/>
                    <a:pt x="544" y="137"/>
                  </a:cubicBezTo>
                  <a:cubicBezTo>
                    <a:pt x="597" y="160"/>
                    <a:pt x="590" y="167"/>
                    <a:pt x="635" y="182"/>
                  </a:cubicBezTo>
                  <a:cubicBezTo>
                    <a:pt x="680" y="197"/>
                    <a:pt x="733" y="220"/>
                    <a:pt x="816" y="227"/>
                  </a:cubicBezTo>
                  <a:cubicBezTo>
                    <a:pt x="899" y="234"/>
                    <a:pt x="1013" y="227"/>
                    <a:pt x="1134" y="227"/>
                  </a:cubicBezTo>
                  <a:cubicBezTo>
                    <a:pt x="1255" y="227"/>
                    <a:pt x="1383" y="227"/>
                    <a:pt x="1542" y="227"/>
                  </a:cubicBezTo>
                  <a:cubicBezTo>
                    <a:pt x="1701" y="227"/>
                    <a:pt x="1893" y="227"/>
                    <a:pt x="2086" y="227"/>
                  </a:cubicBezTo>
                </a:path>
              </a:pathLst>
            </a:custGeom>
            <a:noFill/>
            <a:ln w="76200" cap="flat"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3" name="Oval 9"/>
            <p:cNvSpPr>
              <a:spLocks noChangeArrowheads="1"/>
            </p:cNvSpPr>
            <p:nvPr/>
          </p:nvSpPr>
          <p:spPr bwMode="auto">
            <a:xfrm>
              <a:off x="1927" y="1144"/>
              <a:ext cx="136" cy="136"/>
            </a:xfrm>
            <a:prstGeom prst="ellipse">
              <a:avLst/>
            </a:prstGeom>
            <a:solidFill>
              <a:srgbClr val="FF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4" name="Oval 10"/>
            <p:cNvSpPr>
              <a:spLocks noChangeArrowheads="1"/>
            </p:cNvSpPr>
            <p:nvPr/>
          </p:nvSpPr>
          <p:spPr bwMode="auto">
            <a:xfrm>
              <a:off x="3969" y="1362"/>
              <a:ext cx="136" cy="136"/>
            </a:xfrm>
            <a:prstGeom prst="ellipse">
              <a:avLst/>
            </a:prstGeom>
            <a:solidFill>
              <a:srgbClr val="FF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595" name="Group 11"/>
          <p:cNvGrpSpPr>
            <a:grpSpLocks/>
          </p:cNvGrpSpPr>
          <p:nvPr/>
        </p:nvGrpSpPr>
        <p:grpSpPr bwMode="auto">
          <a:xfrm>
            <a:off x="5951538" y="3744913"/>
            <a:ext cx="3168650" cy="404812"/>
            <a:chOff x="2789" y="2359"/>
            <a:chExt cx="1996" cy="255"/>
          </a:xfrm>
        </p:grpSpPr>
        <p:sp>
          <p:nvSpPr>
            <p:cNvPr id="195596" name="Freeform 12"/>
            <p:cNvSpPr>
              <a:spLocks/>
            </p:cNvSpPr>
            <p:nvPr/>
          </p:nvSpPr>
          <p:spPr bwMode="auto">
            <a:xfrm>
              <a:off x="2862" y="2432"/>
              <a:ext cx="1787" cy="151"/>
            </a:xfrm>
            <a:custGeom>
              <a:avLst/>
              <a:gdLst>
                <a:gd name="T0" fmla="*/ 0 w 1787"/>
                <a:gd name="T1" fmla="*/ 101 h 151"/>
                <a:gd name="T2" fmla="*/ 429 w 1787"/>
                <a:gd name="T3" fmla="*/ 110 h 151"/>
                <a:gd name="T4" fmla="*/ 698 w 1787"/>
                <a:gd name="T5" fmla="*/ 136 h 151"/>
                <a:gd name="T6" fmla="*/ 925 w 1787"/>
                <a:gd name="T7" fmla="*/ 136 h 151"/>
                <a:gd name="T8" fmla="*/ 1107 w 1787"/>
                <a:gd name="T9" fmla="*/ 46 h 151"/>
                <a:gd name="T10" fmla="*/ 1288 w 1787"/>
                <a:gd name="T11" fmla="*/ 91 h 151"/>
                <a:gd name="T12" fmla="*/ 1515 w 1787"/>
                <a:gd name="T13" fmla="*/ 91 h 151"/>
                <a:gd name="T14" fmla="*/ 1787 w 1787"/>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7" h="151">
                  <a:moveTo>
                    <a:pt x="0" y="101"/>
                  </a:moveTo>
                  <a:cubicBezTo>
                    <a:pt x="71" y="102"/>
                    <a:pt x="313" y="104"/>
                    <a:pt x="429" y="110"/>
                  </a:cubicBezTo>
                  <a:cubicBezTo>
                    <a:pt x="545" y="116"/>
                    <a:pt x="615" y="132"/>
                    <a:pt x="698" y="136"/>
                  </a:cubicBezTo>
                  <a:cubicBezTo>
                    <a:pt x="781" y="140"/>
                    <a:pt x="857" y="151"/>
                    <a:pt x="925" y="136"/>
                  </a:cubicBezTo>
                  <a:cubicBezTo>
                    <a:pt x="993" y="121"/>
                    <a:pt x="1046" y="54"/>
                    <a:pt x="1107" y="46"/>
                  </a:cubicBezTo>
                  <a:cubicBezTo>
                    <a:pt x="1168" y="38"/>
                    <a:pt x="1220" y="84"/>
                    <a:pt x="1288" y="91"/>
                  </a:cubicBezTo>
                  <a:cubicBezTo>
                    <a:pt x="1356" y="98"/>
                    <a:pt x="1432" y="106"/>
                    <a:pt x="1515" y="91"/>
                  </a:cubicBezTo>
                  <a:cubicBezTo>
                    <a:pt x="1598" y="76"/>
                    <a:pt x="1692" y="38"/>
                    <a:pt x="1787" y="0"/>
                  </a:cubicBezTo>
                </a:path>
              </a:pathLst>
            </a:custGeom>
            <a:noFill/>
            <a:ln w="76200" cap="flat" cmpd="sng">
              <a:solidFill>
                <a:srgbClr val="0000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7" name="Oval 13"/>
            <p:cNvSpPr>
              <a:spLocks noChangeArrowheads="1"/>
            </p:cNvSpPr>
            <p:nvPr/>
          </p:nvSpPr>
          <p:spPr bwMode="auto">
            <a:xfrm>
              <a:off x="2789" y="2478"/>
              <a:ext cx="136" cy="136"/>
            </a:xfrm>
            <a:prstGeom prst="ellipse">
              <a:avLst/>
            </a:prstGeom>
            <a:solidFill>
              <a:srgbClr val="FF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8" name="Oval 14"/>
            <p:cNvSpPr>
              <a:spLocks noChangeArrowheads="1"/>
            </p:cNvSpPr>
            <p:nvPr/>
          </p:nvSpPr>
          <p:spPr bwMode="auto">
            <a:xfrm>
              <a:off x="3923" y="2432"/>
              <a:ext cx="136" cy="136"/>
            </a:xfrm>
            <a:prstGeom prst="ellipse">
              <a:avLst/>
            </a:prstGeom>
            <a:solidFill>
              <a:srgbClr val="FF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9" name="Oval 15"/>
            <p:cNvSpPr>
              <a:spLocks noChangeArrowheads="1"/>
            </p:cNvSpPr>
            <p:nvPr/>
          </p:nvSpPr>
          <p:spPr bwMode="auto">
            <a:xfrm>
              <a:off x="4649" y="2359"/>
              <a:ext cx="136" cy="136"/>
            </a:xfrm>
            <a:prstGeom prst="ellipse">
              <a:avLst/>
            </a:prstGeom>
            <a:solidFill>
              <a:srgbClr val="FF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5600" name="Text Box 16"/>
          <p:cNvSpPr txBox="1">
            <a:spLocks noChangeArrowheads="1"/>
          </p:cNvSpPr>
          <p:nvPr/>
        </p:nvSpPr>
        <p:spPr bwMode="auto">
          <a:xfrm>
            <a:off x="1524000" y="4797426"/>
            <a:ext cx="9144000" cy="1198563"/>
          </a:xfrm>
          <a:prstGeom prst="rect">
            <a:avLst/>
          </a:prstGeom>
          <a:gradFill rotWithShape="1">
            <a:gsLst>
              <a:gs pos="0">
                <a:schemeClr val="bg1"/>
              </a:gs>
              <a:gs pos="100000">
                <a:schemeClr val="accent1">
                  <a:alpha val="85001"/>
                </a:schemeClr>
              </a:gs>
            </a:gsLst>
            <a:lin ang="5400000" scaled="1"/>
          </a:gradFill>
          <a:ln w="38100">
            <a:solidFill>
              <a:srgbClr val="808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zh-CN" altLang="en-US" sz="2800" b="1">
                <a:latin typeface="黑体" panose="02010609060101010101" pitchFamily="49" charset="-122"/>
                <a:ea typeface="黑体" panose="02010609060101010101" pitchFamily="49" charset="-122"/>
              </a:rPr>
              <a:t>运煤专线</a:t>
            </a:r>
          </a:p>
          <a:p>
            <a:pPr algn="ctr" eaLnBrk="0" hangingPunct="0">
              <a:spcBef>
                <a:spcPct val="50000"/>
              </a:spcBef>
            </a:pPr>
            <a:r>
              <a:rPr kumimoji="1" lang="zh-CN" altLang="en-US" sz="2800" b="1">
                <a:solidFill>
                  <a:srgbClr val="CC0066"/>
                </a:solidFill>
                <a:latin typeface="黑体" panose="02010609060101010101" pitchFamily="49" charset="-122"/>
                <a:ea typeface="黑体" panose="02010609060101010101" pitchFamily="49" charset="-122"/>
              </a:rPr>
              <a:t>大秦</a:t>
            </a:r>
            <a:r>
              <a:rPr kumimoji="1" lang="zh-CN" altLang="en-US" sz="2800" b="1">
                <a:latin typeface="黑体" panose="02010609060101010101" pitchFamily="49" charset="-122"/>
                <a:ea typeface="黑体" panose="02010609060101010101" pitchFamily="49" charset="-122"/>
              </a:rPr>
              <a:t>线   </a:t>
            </a:r>
            <a:r>
              <a:rPr kumimoji="1" lang="zh-CN" altLang="en-US" sz="2800" b="1">
                <a:solidFill>
                  <a:srgbClr val="CC0066"/>
                </a:solidFill>
                <a:latin typeface="黑体" panose="02010609060101010101" pitchFamily="49" charset="-122"/>
                <a:ea typeface="黑体" panose="02010609060101010101" pitchFamily="49" charset="-122"/>
              </a:rPr>
              <a:t>神</a:t>
            </a:r>
            <a:r>
              <a:rPr kumimoji="1" lang="zh-CN" altLang="en-US" sz="2800" b="1">
                <a:latin typeface="黑体" panose="02010609060101010101" pitchFamily="49" charset="-122"/>
                <a:ea typeface="黑体" panose="02010609060101010101" pitchFamily="49" charset="-122"/>
              </a:rPr>
              <a:t>木</a:t>
            </a:r>
            <a:r>
              <a:rPr kumimoji="1" lang="en-US" altLang="zh-CN" sz="2800" b="1">
                <a:latin typeface="Times New Roman" panose="02020603050405020304" pitchFamily="18" charset="0"/>
                <a:ea typeface="黑体" panose="02010609060101010101" pitchFamily="49" charset="-122"/>
              </a:rPr>
              <a:t>——</a:t>
            </a:r>
            <a:r>
              <a:rPr kumimoji="1" lang="zh-CN" altLang="en-US" sz="2800" b="1">
                <a:solidFill>
                  <a:srgbClr val="CC0066"/>
                </a:solidFill>
                <a:latin typeface="黑体" panose="02010609060101010101" pitchFamily="49" charset="-122"/>
                <a:ea typeface="黑体" panose="02010609060101010101" pitchFamily="49" charset="-122"/>
              </a:rPr>
              <a:t>黄</a:t>
            </a:r>
            <a:r>
              <a:rPr kumimoji="1" lang="zh-CN" altLang="en-US" sz="2800" b="1">
                <a:latin typeface="黑体" panose="02010609060101010101" pitchFamily="49" charset="-122"/>
                <a:ea typeface="黑体" panose="02010609060101010101" pitchFamily="49" charset="-122"/>
              </a:rPr>
              <a:t>骅港   </a:t>
            </a:r>
            <a:r>
              <a:rPr kumimoji="1" lang="zh-CN" altLang="en-US" sz="2800" b="1">
                <a:solidFill>
                  <a:srgbClr val="CC0066"/>
                </a:solidFill>
                <a:latin typeface="黑体" panose="02010609060101010101" pitchFamily="49" charset="-122"/>
                <a:ea typeface="黑体" panose="02010609060101010101" pitchFamily="49" charset="-122"/>
              </a:rPr>
              <a:t>焦</a:t>
            </a:r>
            <a:r>
              <a:rPr kumimoji="1" lang="zh-CN" altLang="en-US" sz="2800" b="1">
                <a:latin typeface="黑体" panose="02010609060101010101" pitchFamily="49" charset="-122"/>
                <a:ea typeface="黑体" panose="02010609060101010101" pitchFamily="49" charset="-122"/>
              </a:rPr>
              <a:t>作</a:t>
            </a:r>
            <a:r>
              <a:rPr kumimoji="1" lang="en-US" altLang="zh-CN" sz="2800" b="1">
                <a:latin typeface="Times New Roman" panose="02020603050405020304" pitchFamily="18" charset="0"/>
                <a:ea typeface="黑体" panose="02010609060101010101" pitchFamily="49" charset="-122"/>
              </a:rPr>
              <a:t>——</a:t>
            </a:r>
            <a:r>
              <a:rPr kumimoji="1" lang="zh-CN" altLang="en-US" sz="2800" b="1">
                <a:solidFill>
                  <a:srgbClr val="CC0066"/>
                </a:solidFill>
                <a:latin typeface="黑体" panose="02010609060101010101" pitchFamily="49" charset="-122"/>
                <a:ea typeface="黑体" panose="02010609060101010101" pitchFamily="49" charset="-122"/>
              </a:rPr>
              <a:t>兖</a:t>
            </a:r>
            <a:r>
              <a:rPr kumimoji="1" lang="zh-CN" altLang="en-US" sz="2800" b="1">
                <a:latin typeface="黑体" panose="02010609060101010101" pitchFamily="49" charset="-122"/>
                <a:ea typeface="黑体" panose="02010609060101010101" pitchFamily="49" charset="-122"/>
              </a:rPr>
              <a:t>州</a:t>
            </a:r>
            <a:r>
              <a:rPr kumimoji="1" lang="en-US" altLang="zh-CN" sz="2800" b="1">
                <a:latin typeface="Times New Roman" panose="02020603050405020304" pitchFamily="18" charset="0"/>
                <a:ea typeface="黑体" panose="02010609060101010101" pitchFamily="49" charset="-122"/>
              </a:rPr>
              <a:t>——</a:t>
            </a:r>
            <a:r>
              <a:rPr kumimoji="1" lang="zh-CN" altLang="en-US" sz="2800" b="1">
                <a:solidFill>
                  <a:srgbClr val="CC0066"/>
                </a:solidFill>
                <a:latin typeface="黑体" panose="02010609060101010101" pitchFamily="49" charset="-122"/>
                <a:ea typeface="黑体" panose="02010609060101010101" pitchFamily="49" charset="-122"/>
              </a:rPr>
              <a:t>日</a:t>
            </a:r>
            <a:r>
              <a:rPr kumimoji="1" lang="zh-CN" altLang="en-US" sz="2800" b="1">
                <a:latin typeface="黑体" panose="02010609060101010101" pitchFamily="49" charset="-122"/>
                <a:ea typeface="黑体" panose="02010609060101010101" pitchFamily="49" charset="-122"/>
              </a:rPr>
              <a:t>照</a:t>
            </a:r>
          </a:p>
        </p:txBody>
      </p:sp>
    </p:spTree>
    <p:extLst>
      <p:ext uri="{BB962C8B-B14F-4D97-AF65-F5344CB8AC3E}">
        <p14:creationId xmlns:p14="http://schemas.microsoft.com/office/powerpoint/2010/main" val="7493369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5600"/>
                                        </p:tgtEl>
                                        <p:attrNameLst>
                                          <p:attrName>style.visibility</p:attrName>
                                        </p:attrNameLst>
                                      </p:cBhvr>
                                      <p:to>
                                        <p:strVal val="visible"/>
                                      </p:to>
                                    </p:set>
                                    <p:animEffect transition="in" filter="checkerboard(across)">
                                      <p:cBhvr>
                                        <p:cTn id="7" dur="500"/>
                                        <p:tgtEl>
                                          <p:spTgt spid="1956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5587"/>
                                        </p:tgtEl>
                                        <p:attrNameLst>
                                          <p:attrName>style.visibility</p:attrName>
                                        </p:attrNameLst>
                                      </p:cBhvr>
                                      <p:to>
                                        <p:strVal val="visible"/>
                                      </p:to>
                                    </p:set>
                                    <p:animEffect transition="in" filter="wipe(left)">
                                      <p:cBhvr>
                                        <p:cTn id="12" dur="1000"/>
                                        <p:tgtEl>
                                          <p:spTgt spid="1955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5591"/>
                                        </p:tgtEl>
                                        <p:attrNameLst>
                                          <p:attrName>style.visibility</p:attrName>
                                        </p:attrNameLst>
                                      </p:cBhvr>
                                      <p:to>
                                        <p:strVal val="visible"/>
                                      </p:to>
                                    </p:set>
                                    <p:animEffect transition="in" filter="wipe(left)">
                                      <p:cBhvr>
                                        <p:cTn id="17" dur="1000"/>
                                        <p:tgtEl>
                                          <p:spTgt spid="1955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5595"/>
                                        </p:tgtEl>
                                        <p:attrNameLst>
                                          <p:attrName>style.visibility</p:attrName>
                                        </p:attrNameLst>
                                      </p:cBhvr>
                                      <p:to>
                                        <p:strVal val="visible"/>
                                      </p:to>
                                    </p:set>
                                    <p:animEffect transition="in" filter="wipe(left)">
                                      <p:cBhvr>
                                        <p:cTn id="22" dur="1000"/>
                                        <p:tgtEl>
                                          <p:spTgt spid="195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0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611448" y="58336"/>
            <a:ext cx="10515600"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r>
              <a:rPr lang="zh-CN" altLang="en-US" sz="3400" dirty="0">
                <a:solidFill>
                  <a:srgbClr val="FF0000"/>
                </a:solidFill>
                <a:latin typeface="微软雅黑" panose="020B0503020204020204" pitchFamily="34" charset="-122"/>
                <a:ea typeface="微软雅黑" panose="020B0503020204020204" pitchFamily="34" charset="-122"/>
              </a:rPr>
              <a:t>晋 煤 外 运</a:t>
            </a:r>
          </a:p>
        </p:txBody>
      </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sp>
        <p:nvSpPr>
          <p:cNvPr id="10" name="矩形 9">
            <a:extLst>
              <a:ext uri="{FF2B5EF4-FFF2-40B4-BE49-F238E27FC236}">
                <a16:creationId xmlns:a16="http://schemas.microsoft.com/office/drawing/2014/main" xmlns="" id="{89C91A05-CF7D-45A4-AFB8-3D54D1B57152}"/>
              </a:ext>
            </a:extLst>
          </p:cNvPr>
          <p:cNvSpPr/>
          <p:nvPr/>
        </p:nvSpPr>
        <p:spPr>
          <a:xfrm>
            <a:off x="384698" y="670679"/>
            <a:ext cx="10969101" cy="978729"/>
          </a:xfrm>
          <a:prstGeom prst="rect">
            <a:avLst/>
          </a:prstGeom>
        </p:spPr>
        <p:txBody>
          <a:bodyPr wrap="square">
            <a:spAutoFit/>
          </a:bodyPr>
          <a:lstStyle/>
          <a:p>
            <a:pPr indent="720090" fontAlgn="base">
              <a:lnSpc>
                <a:spcPct val="120000"/>
              </a:lnSpc>
              <a:spcBef>
                <a:spcPct val="0"/>
              </a:spcBef>
              <a:spcAft>
                <a:spcPct val="0"/>
              </a:spcAft>
              <a:tabLst>
                <a:tab pos="4229100" algn="l"/>
              </a:tabLst>
            </a:pPr>
            <a:r>
              <a:rPr lang="zh-CN" altLang="en-US" sz="2400" dirty="0">
                <a:latin typeface="微软雅黑" panose="020B0503020204020204" pitchFamily="34" charset="-122"/>
                <a:ea typeface="微软雅黑" panose="020B0503020204020204" pitchFamily="34" charset="-122"/>
                <a:cs typeface="思源黑体 CN Normal" panose="020B0400000000000000" charset="-122"/>
              </a:rPr>
              <a:t>煤炭的运输量大，全国对能源的需求迅速增长，山西生产的煤炭大部分输往外省。逐步形成了以铁路为主、公路运输为辅的煤炭外运路网体系。</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0404" y="1821092"/>
            <a:ext cx="9438095" cy="5036908"/>
          </a:xfrm>
          <a:prstGeom prst="rect">
            <a:avLst/>
          </a:prstGeom>
        </p:spPr>
      </p:pic>
    </p:spTree>
    <p:extLst>
      <p:ext uri="{BB962C8B-B14F-4D97-AF65-F5344CB8AC3E}">
        <p14:creationId xmlns:p14="http://schemas.microsoft.com/office/powerpoint/2010/main" val="704654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838200" y="234183"/>
            <a:ext cx="10515600"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r>
              <a:rPr lang="zh-CN" altLang="en-US" sz="3400" dirty="0">
                <a:solidFill>
                  <a:srgbClr val="FF0000"/>
                </a:solidFill>
                <a:latin typeface="微软雅黑" panose="020B0503020204020204" pitchFamily="34" charset="-122"/>
                <a:ea typeface="微软雅黑" panose="020B0503020204020204" pitchFamily="34" charset="-122"/>
              </a:rPr>
              <a:t>能源基地建设</a:t>
            </a:r>
          </a:p>
        </p:txBody>
      </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sp>
        <p:nvSpPr>
          <p:cNvPr id="2" name="矩形 1">
            <a:extLst>
              <a:ext uri="{FF2B5EF4-FFF2-40B4-BE49-F238E27FC236}">
                <a16:creationId xmlns:a16="http://schemas.microsoft.com/office/drawing/2014/main" xmlns="" id="{E23584A1-D8BD-484C-ADBE-1536EDB746F2}"/>
              </a:ext>
            </a:extLst>
          </p:cNvPr>
          <p:cNvSpPr/>
          <p:nvPr/>
        </p:nvSpPr>
        <p:spPr>
          <a:xfrm>
            <a:off x="4113320" y="2612760"/>
            <a:ext cx="7654383" cy="3351046"/>
          </a:xfrm>
          <a:prstGeom prst="rect">
            <a:avLst/>
          </a:prstGeom>
        </p:spPr>
        <p:txBody>
          <a:bodyPr wrap="square">
            <a:spAutoFit/>
          </a:bodyPr>
          <a:lstStyle/>
          <a:p>
            <a:pPr marR="133350" algn="just">
              <a:lnSpc>
                <a:spcPct val="150000"/>
              </a:lnSpc>
              <a:spcAft>
                <a:spcPts val="0"/>
              </a:spcAft>
            </a:pPr>
            <a:r>
              <a:rPr lang="zh-CN" altLang="zh-CN" sz="24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建设坑口电站对山西省的影响</a:t>
            </a:r>
            <a:endParaRPr lang="zh-CN" altLang="zh-CN" sz="2400" kern="100" dirty="0">
              <a:solidFill>
                <a:srgbClr val="C00000"/>
              </a:solidFill>
              <a:latin typeface="微软雅黑" panose="020B0503020204020204" pitchFamily="34" charset="-122"/>
              <a:ea typeface="微软雅黑" panose="020B0503020204020204" pitchFamily="34" charset="-122"/>
              <a:cs typeface="Courier New" panose="02070309020205020404" pitchFamily="49" charset="0"/>
            </a:endParaRPr>
          </a:p>
          <a:p>
            <a:pPr marR="13335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Courier New" panose="02070309020205020404" pitchFamily="49" charset="0"/>
              </a:rPr>
              <a:t>(1)</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有利影响：</a:t>
            </a:r>
            <a:endParaRPr lang="zh-CN" altLang="zh-CN" sz="2400" kern="100" dirty="0">
              <a:latin typeface="微软雅黑" panose="020B0503020204020204" pitchFamily="34" charset="-122"/>
              <a:ea typeface="微软雅黑" panose="020B0503020204020204" pitchFamily="34" charset="-122"/>
              <a:cs typeface="Courier New" panose="02070309020205020404" pitchFamily="49" charset="0"/>
            </a:endParaRPr>
          </a:p>
          <a:p>
            <a:pPr marR="13335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①</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延长生产链</a:t>
            </a:r>
            <a:r>
              <a:rPr lang="zh-CN" altLang="zh-CN" sz="2400" kern="100" dirty="0">
                <a:latin typeface="微软雅黑" panose="020B0503020204020204" pitchFamily="34" charset="-122"/>
                <a:ea typeface="微软雅黑" panose="020B0503020204020204" pitchFamily="34" charset="-122"/>
                <a:cs typeface="MingLiU_HKSCS" panose="02020500000000000000" pitchFamily="18" charset="-12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增加产品附加值；②带动相关产业发展；</a:t>
            </a:r>
            <a:endParaRPr lang="zh-CN" altLang="zh-CN" sz="2400" kern="100" dirty="0">
              <a:latin typeface="微软雅黑" panose="020B0503020204020204" pitchFamily="34" charset="-122"/>
              <a:ea typeface="微软雅黑" panose="020B0503020204020204" pitchFamily="34" charset="-122"/>
              <a:cs typeface="Courier New" panose="02070309020205020404" pitchFamily="49" charset="0"/>
            </a:endParaRPr>
          </a:p>
          <a:p>
            <a:pPr marR="13335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③</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增加就业机会；④减轻铁路、公路运输压力等。</a:t>
            </a:r>
            <a:endParaRPr lang="zh-CN" altLang="zh-CN" sz="2400" kern="100" dirty="0">
              <a:latin typeface="微软雅黑" panose="020B0503020204020204" pitchFamily="34" charset="-122"/>
              <a:ea typeface="微软雅黑" panose="020B0503020204020204" pitchFamily="34" charset="-122"/>
              <a:cs typeface="Courier New" panose="02070309020205020404" pitchFamily="49" charset="0"/>
            </a:endParaRPr>
          </a:p>
          <a:p>
            <a:pPr marR="13335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Courier New" panose="02070309020205020404" pitchFamily="49" charset="0"/>
              </a:rPr>
              <a:t>(2)</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不利影响：</a:t>
            </a:r>
            <a:endParaRPr lang="zh-CN" altLang="zh-CN" sz="2400" kern="100" dirty="0">
              <a:latin typeface="微软雅黑" panose="020B0503020204020204" pitchFamily="34" charset="-122"/>
              <a:ea typeface="微软雅黑" panose="020B0503020204020204" pitchFamily="34" charset="-122"/>
              <a:cs typeface="Courier New" panose="02070309020205020404" pitchFamily="49" charset="0"/>
            </a:endParaRPr>
          </a:p>
          <a:p>
            <a:pPr marR="13335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①</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加重环境污染；</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②</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加剧淡水供应紧张状况等。</a:t>
            </a:r>
            <a:endParaRPr lang="zh-CN" altLang="en-US" sz="2400" dirty="0">
              <a:latin typeface="微软雅黑" panose="020B0503020204020204" pitchFamily="34" charset="-122"/>
              <a:ea typeface="微软雅黑" panose="020B0503020204020204" pitchFamily="34" charset="-122"/>
            </a:endParaRPr>
          </a:p>
        </p:txBody>
      </p:sp>
      <p:sp>
        <p:nvSpPr>
          <p:cNvPr id="9" name="文本框 4">
            <a:extLst>
              <a:ext uri="{FF2B5EF4-FFF2-40B4-BE49-F238E27FC236}">
                <a16:creationId xmlns:a16="http://schemas.microsoft.com/office/drawing/2014/main" xmlns="" id="{F3E61ED7-13FB-482A-9E8E-07E5FB20085B}"/>
              </a:ext>
            </a:extLst>
          </p:cNvPr>
          <p:cNvSpPr txBox="1">
            <a:spLocks noChangeArrowheads="1"/>
          </p:cNvSpPr>
          <p:nvPr/>
        </p:nvSpPr>
        <p:spPr bwMode="auto">
          <a:xfrm>
            <a:off x="1031495" y="1523871"/>
            <a:ext cx="102710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b="0" dirty="0">
                <a:latin typeface="微软雅黑" panose="020B0503020204020204" pitchFamily="34" charset="-122"/>
                <a:ea typeface="微软雅黑" panose="020B0503020204020204" pitchFamily="34" charset="-122"/>
              </a:rPr>
              <a:t>坑口电站就是在煤的产地建设大型电站，就地发电，变运送煤炭为输出电力。</a:t>
            </a:r>
          </a:p>
        </p:txBody>
      </p:sp>
      <p:pic>
        <p:nvPicPr>
          <p:cNvPr id="10" name="Picture 3" descr="1161923923136">
            <a:extLst>
              <a:ext uri="{FF2B5EF4-FFF2-40B4-BE49-F238E27FC236}">
                <a16:creationId xmlns:a16="http://schemas.microsoft.com/office/drawing/2014/main" xmlns="" id="{DB2DADBA-B64C-4889-A608-0092F3EF1D0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15523" b="24411"/>
          <a:stretch>
            <a:fillRect/>
          </a:stretch>
        </p:blipFill>
        <p:spPr bwMode="auto">
          <a:xfrm>
            <a:off x="637586" y="2106818"/>
            <a:ext cx="3440112" cy="436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03814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1554" name="Object 2"/>
          <p:cNvGraphicFramePr>
            <a:graphicFrameLocks noChangeAspect="1"/>
          </p:cNvGraphicFramePr>
          <p:nvPr>
            <p:custDataLst>
              <p:tags r:id="rId2"/>
            </p:custDataLst>
          </p:nvPr>
        </p:nvGraphicFramePr>
        <p:xfrm>
          <a:off x="5340351" y="341630"/>
          <a:ext cx="6511925" cy="6235700"/>
        </p:xfrm>
        <a:graphic>
          <a:graphicData uri="http://schemas.openxmlformats.org/presentationml/2006/ole">
            <mc:AlternateContent xmlns:mc="http://schemas.openxmlformats.org/markup-compatibility/2006">
              <mc:Choice xmlns:v="urn:schemas-microsoft-com:vml" Requires="v">
                <p:oleObj spid="_x0000_s15385" name="位图图像" r:id="rId21" imgW="4896533" imgH="4944165" progId="PBrush">
                  <p:embed/>
                </p:oleObj>
              </mc:Choice>
              <mc:Fallback>
                <p:oleObj name="位图图像" r:id="rId21" imgW="4896533" imgH="4944165" progId="PBrush">
                  <p:embed/>
                  <p:pic>
                    <p:nvPicPr>
                      <p:cNvPr id="0" name="Picture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40351" y="341630"/>
                        <a:ext cx="6511925" cy="6235700"/>
                      </a:xfrm>
                      <a:prstGeom prst="rect">
                        <a:avLst/>
                      </a:prstGeom>
                      <a:noFill/>
                      <a:ln w="76200">
                        <a:solidFill>
                          <a:srgbClr val="FFFF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71" name="Text Box 5"/>
          <p:cNvSpPr/>
          <p:nvPr>
            <p:custDataLst>
              <p:tags r:id="rId3"/>
            </p:custDataLst>
          </p:nvPr>
        </p:nvSpPr>
        <p:spPr>
          <a:xfrm>
            <a:off x="10047288" y="1456056"/>
            <a:ext cx="622300" cy="461963"/>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黑</a:t>
            </a:r>
          </a:p>
        </p:txBody>
      </p:sp>
      <p:sp>
        <p:nvSpPr>
          <p:cNvPr id="135172" name="Text Box 6"/>
          <p:cNvSpPr/>
          <p:nvPr>
            <p:custDataLst>
              <p:tags r:id="rId4"/>
            </p:custDataLst>
          </p:nvPr>
        </p:nvSpPr>
        <p:spPr>
          <a:xfrm>
            <a:off x="10099715" y="2602230"/>
            <a:ext cx="553998" cy="465138"/>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吉</a:t>
            </a:r>
          </a:p>
        </p:txBody>
      </p:sp>
      <p:sp>
        <p:nvSpPr>
          <p:cNvPr id="135173" name="Text Box 7"/>
          <p:cNvSpPr/>
          <p:nvPr>
            <p:custDataLst>
              <p:tags r:id="rId5"/>
            </p:custDataLst>
          </p:nvPr>
        </p:nvSpPr>
        <p:spPr>
          <a:xfrm>
            <a:off x="9490115" y="3205480"/>
            <a:ext cx="553998" cy="387350"/>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辽</a:t>
            </a:r>
          </a:p>
        </p:txBody>
      </p:sp>
      <p:sp>
        <p:nvSpPr>
          <p:cNvPr id="135174" name="Text Box 8"/>
          <p:cNvSpPr/>
          <p:nvPr>
            <p:custDataLst>
              <p:tags r:id="rId6"/>
            </p:custDataLst>
          </p:nvPr>
        </p:nvSpPr>
        <p:spPr>
          <a:xfrm>
            <a:off x="9031327" y="1114744"/>
            <a:ext cx="553998" cy="1781175"/>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内  蒙   古</a:t>
            </a:r>
          </a:p>
        </p:txBody>
      </p:sp>
      <p:sp>
        <p:nvSpPr>
          <p:cNvPr id="135175" name="Text Box 9"/>
          <p:cNvSpPr/>
          <p:nvPr>
            <p:custDataLst>
              <p:tags r:id="rId7"/>
            </p:custDataLst>
          </p:nvPr>
        </p:nvSpPr>
        <p:spPr>
          <a:xfrm>
            <a:off x="8194715" y="3586480"/>
            <a:ext cx="553998" cy="388938"/>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京</a:t>
            </a:r>
          </a:p>
        </p:txBody>
      </p:sp>
      <p:sp>
        <p:nvSpPr>
          <p:cNvPr id="135176" name="Text Box 10"/>
          <p:cNvSpPr/>
          <p:nvPr>
            <p:custDataLst>
              <p:tags r:id="rId8"/>
            </p:custDataLst>
          </p:nvPr>
        </p:nvSpPr>
        <p:spPr>
          <a:xfrm>
            <a:off x="8497927" y="3815080"/>
            <a:ext cx="553998" cy="388938"/>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津</a:t>
            </a:r>
          </a:p>
        </p:txBody>
      </p:sp>
      <p:sp>
        <p:nvSpPr>
          <p:cNvPr id="135177" name="Text Box 11"/>
          <p:cNvSpPr/>
          <p:nvPr>
            <p:custDataLst>
              <p:tags r:id="rId9"/>
            </p:custDataLst>
          </p:nvPr>
        </p:nvSpPr>
        <p:spPr>
          <a:xfrm>
            <a:off x="8042315" y="4196080"/>
            <a:ext cx="553998" cy="387350"/>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冀</a:t>
            </a:r>
          </a:p>
        </p:txBody>
      </p:sp>
      <p:sp>
        <p:nvSpPr>
          <p:cNvPr id="135178" name="Text Box 12"/>
          <p:cNvSpPr/>
          <p:nvPr>
            <p:custDataLst>
              <p:tags r:id="rId10"/>
            </p:custDataLst>
          </p:nvPr>
        </p:nvSpPr>
        <p:spPr>
          <a:xfrm>
            <a:off x="8651915" y="4577080"/>
            <a:ext cx="553998" cy="388938"/>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鲁</a:t>
            </a:r>
          </a:p>
        </p:txBody>
      </p:sp>
      <p:sp>
        <p:nvSpPr>
          <p:cNvPr id="135179" name="Text Box 13"/>
          <p:cNvSpPr/>
          <p:nvPr>
            <p:custDataLst>
              <p:tags r:id="rId11"/>
            </p:custDataLst>
          </p:nvPr>
        </p:nvSpPr>
        <p:spPr>
          <a:xfrm>
            <a:off x="8955127" y="5186680"/>
            <a:ext cx="553998" cy="387350"/>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苏</a:t>
            </a:r>
          </a:p>
        </p:txBody>
      </p:sp>
      <p:sp>
        <p:nvSpPr>
          <p:cNvPr id="135180" name="Text Box 14"/>
          <p:cNvSpPr/>
          <p:nvPr>
            <p:custDataLst>
              <p:tags r:id="rId12"/>
            </p:custDataLst>
          </p:nvPr>
        </p:nvSpPr>
        <p:spPr>
          <a:xfrm>
            <a:off x="8499515" y="5491480"/>
            <a:ext cx="553998" cy="387350"/>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皖</a:t>
            </a:r>
          </a:p>
        </p:txBody>
      </p:sp>
      <p:sp>
        <p:nvSpPr>
          <p:cNvPr id="135181" name="Text Box 15"/>
          <p:cNvSpPr/>
          <p:nvPr>
            <p:custDataLst>
              <p:tags r:id="rId13"/>
            </p:custDataLst>
          </p:nvPr>
        </p:nvSpPr>
        <p:spPr>
          <a:xfrm>
            <a:off x="7837488" y="5189856"/>
            <a:ext cx="622300" cy="461963"/>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豫</a:t>
            </a:r>
          </a:p>
        </p:txBody>
      </p:sp>
      <p:sp>
        <p:nvSpPr>
          <p:cNvPr id="135182" name="Text Box 16"/>
          <p:cNvSpPr/>
          <p:nvPr>
            <p:custDataLst>
              <p:tags r:id="rId14"/>
            </p:custDataLst>
          </p:nvPr>
        </p:nvSpPr>
        <p:spPr>
          <a:xfrm>
            <a:off x="7456488" y="4351656"/>
            <a:ext cx="533400" cy="461963"/>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晋</a:t>
            </a:r>
          </a:p>
        </p:txBody>
      </p:sp>
      <p:sp>
        <p:nvSpPr>
          <p:cNvPr id="135183" name="Text Box 17"/>
          <p:cNvSpPr/>
          <p:nvPr>
            <p:custDataLst>
              <p:tags r:id="rId15"/>
            </p:custDataLst>
          </p:nvPr>
        </p:nvSpPr>
        <p:spPr>
          <a:xfrm>
            <a:off x="6821527" y="4665981"/>
            <a:ext cx="553998" cy="542925"/>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陕</a:t>
            </a:r>
          </a:p>
        </p:txBody>
      </p:sp>
      <p:sp>
        <p:nvSpPr>
          <p:cNvPr id="135184" name="Text Box 18"/>
          <p:cNvSpPr/>
          <p:nvPr>
            <p:custDataLst>
              <p:tags r:id="rId16"/>
            </p:custDataLst>
          </p:nvPr>
        </p:nvSpPr>
        <p:spPr>
          <a:xfrm>
            <a:off x="6135727" y="4653280"/>
            <a:ext cx="553998" cy="388938"/>
          </a:xfrm>
          <a:prstGeom prst="rect">
            <a:avLst/>
          </a:prstGeom>
          <a:noFill/>
          <a:ln>
            <a:noFill/>
            <a:miter lim="800000"/>
          </a:ln>
        </p:spPr>
        <p:txBody>
          <a:bodyPr vert="eaVert">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宁</a:t>
            </a:r>
          </a:p>
        </p:txBody>
      </p:sp>
      <p:sp>
        <p:nvSpPr>
          <p:cNvPr id="135185" name="Text Box 19"/>
          <p:cNvSpPr/>
          <p:nvPr>
            <p:custDataLst>
              <p:tags r:id="rId17"/>
            </p:custDataLst>
          </p:nvPr>
        </p:nvSpPr>
        <p:spPr>
          <a:xfrm>
            <a:off x="5856288" y="5037456"/>
            <a:ext cx="622300" cy="461963"/>
          </a:xfrm>
          <a:prstGeom prst="rect">
            <a:avLst/>
          </a:prstGeom>
          <a:noFill/>
          <a:ln>
            <a:noFill/>
            <a:miter lim="800000"/>
          </a:ln>
        </p:spPr>
        <p:txBody>
          <a:bodyPr>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50000"/>
              </a:spcBef>
              <a:buFont typeface="Arial" panose="020B0604020202020204" pitchFamily="34" charset="0"/>
              <a:buNone/>
            </a:pPr>
            <a:r>
              <a:rPr kumimoji="1" lang="zh-CN" altLang="en-US" b="1">
                <a:latin typeface="Times New Roman" panose="02020603050405020304" pitchFamily="18" charset="0"/>
                <a:ea typeface="黑体" panose="02010609060101010101" pitchFamily="49" charset="-122"/>
              </a:rPr>
              <a:t>甘</a:t>
            </a:r>
          </a:p>
        </p:txBody>
      </p:sp>
      <p:sp>
        <p:nvSpPr>
          <p:cNvPr id="151570" name="矩形 19"/>
          <p:cNvSpPr>
            <a:spLocks noChangeArrowheads="1"/>
          </p:cNvSpPr>
          <p:nvPr>
            <p:custDataLst>
              <p:tags r:id="rId18"/>
            </p:custDataLst>
          </p:nvPr>
        </p:nvSpPr>
        <p:spPr bwMode="auto">
          <a:xfrm>
            <a:off x="355284" y="402274"/>
            <a:ext cx="20208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10000"/>
              </a:spcBef>
              <a:spcAft>
                <a:spcPct val="15000"/>
              </a:spcAft>
              <a:buFont typeface="Arial" panose="020B0604020202020204" pitchFamily="34" charset="0"/>
              <a:buNone/>
            </a:pPr>
            <a:r>
              <a:rPr lang="en-US" altLang="zh-CN" sz="2800" b="1" dirty="0" smtClean="0">
                <a:solidFill>
                  <a:srgbClr val="FF0000"/>
                </a:solidFill>
                <a:latin typeface="微软雅黑" panose="020B0503020204020204" pitchFamily="34" charset="-122"/>
                <a:ea typeface="微软雅黑" panose="020B0503020204020204" pitchFamily="34" charset="-122"/>
              </a:rPr>
              <a:t>5.</a:t>
            </a:r>
            <a:r>
              <a:rPr lang="zh-CN" altLang="en-US" sz="2800" b="1" dirty="0">
                <a:solidFill>
                  <a:srgbClr val="FF0000"/>
                </a:solidFill>
                <a:latin typeface="微软雅黑" panose="020B0503020204020204" pitchFamily="34" charset="-122"/>
                <a:ea typeface="微软雅黑" panose="020B0503020204020204" pitchFamily="34" charset="-122"/>
              </a:rPr>
              <a:t>政区：</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365760" y="1246555"/>
            <a:ext cx="4648200" cy="1815882"/>
          </a:xfrm>
          <a:prstGeom prst="rect">
            <a:avLst/>
          </a:prstGeom>
        </p:spPr>
        <p:txBody>
          <a:bodyPr wrap="square">
            <a:spAutoFit/>
          </a:bodyPr>
          <a:lstStyle/>
          <a:p>
            <a:r>
              <a:rPr lang="zh-CN" altLang="en-US" sz="2800" dirty="0" smtClean="0">
                <a:solidFill>
                  <a:srgbClr val="000000"/>
                </a:solidFill>
                <a:latin typeface="微软雅黑" panose="020B0503020204020204" pitchFamily="34" charset="-122"/>
                <a:ea typeface="微软雅黑" panose="020B0503020204020204" pitchFamily="34" charset="-122"/>
              </a:rPr>
              <a:t>东北三省、</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r>
              <a:rPr lang="zh-CN" altLang="en-US" sz="2800" dirty="0" smtClean="0">
                <a:solidFill>
                  <a:srgbClr val="000000"/>
                </a:solidFill>
                <a:latin typeface="微软雅黑" panose="020B0503020204020204" pitchFamily="34" charset="-122"/>
                <a:ea typeface="微软雅黑" panose="020B0503020204020204" pitchFamily="34" charset="-122"/>
              </a:rPr>
              <a:t>黄河中下游各省全部或部分、甘肃与宁夏的东南部、</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r>
              <a:rPr lang="zh-CN" altLang="en-US" sz="2800" dirty="0" smtClean="0">
                <a:solidFill>
                  <a:srgbClr val="000000"/>
                </a:solidFill>
                <a:latin typeface="微软雅黑" panose="020B0503020204020204" pitchFamily="34" charset="-122"/>
                <a:ea typeface="微软雅黑" panose="020B0503020204020204" pitchFamily="34" charset="-122"/>
              </a:rPr>
              <a:t>江苏安徽两省的北部。</a:t>
            </a:r>
            <a:endParaRPr lang="en-US" altLang="zh-CN" sz="2800" dirty="0">
              <a:solidFill>
                <a:srgbClr val="000000"/>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xmlns="" id="{EFF99D32-6414-4B90-8898-CFC3F6F23AA5}"/>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97088" y="3078480"/>
            <a:ext cx="4601632" cy="3492231"/>
          </a:xfrm>
          <a:prstGeom prst="rect">
            <a:avLst/>
          </a:prstGeom>
        </p:spPr>
      </p:pic>
    </p:spTree>
    <p:extLst>
      <p:ext uri="{BB962C8B-B14F-4D97-AF65-F5344CB8AC3E}">
        <p14:creationId xmlns:p14="http://schemas.microsoft.com/office/powerpoint/2010/main" val="281187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1"/>
                                        </p:tgtEl>
                                        <p:attrNameLst>
                                          <p:attrName>style.visibility</p:attrName>
                                        </p:attrNameLst>
                                      </p:cBhvr>
                                      <p:to>
                                        <p:strVal val="visible"/>
                                      </p:to>
                                    </p:set>
                                    <p:animEffect transition="in" filter="blinds(horizontal)">
                                      <p:cBhvr>
                                        <p:cTn id="7" dur="1000"/>
                                        <p:tgtEl>
                                          <p:spTgt spid="135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5172"/>
                                        </p:tgtEl>
                                        <p:attrNameLst>
                                          <p:attrName>style.visibility</p:attrName>
                                        </p:attrNameLst>
                                      </p:cBhvr>
                                      <p:to>
                                        <p:strVal val="visible"/>
                                      </p:to>
                                    </p:set>
                                    <p:animEffect transition="in" filter="blinds(horizontal)">
                                      <p:cBhvr>
                                        <p:cTn id="12" dur="1000"/>
                                        <p:tgtEl>
                                          <p:spTgt spid="1351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5173"/>
                                        </p:tgtEl>
                                        <p:attrNameLst>
                                          <p:attrName>style.visibility</p:attrName>
                                        </p:attrNameLst>
                                      </p:cBhvr>
                                      <p:to>
                                        <p:strVal val="visible"/>
                                      </p:to>
                                    </p:set>
                                    <p:animEffect transition="in" filter="blinds(horizontal)">
                                      <p:cBhvr>
                                        <p:cTn id="17" dur="1000"/>
                                        <p:tgtEl>
                                          <p:spTgt spid="1351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5174"/>
                                        </p:tgtEl>
                                        <p:attrNameLst>
                                          <p:attrName>style.visibility</p:attrName>
                                        </p:attrNameLst>
                                      </p:cBhvr>
                                      <p:to>
                                        <p:strVal val="visible"/>
                                      </p:to>
                                    </p:set>
                                    <p:animEffect transition="in" filter="blinds(horizontal)">
                                      <p:cBhvr>
                                        <p:cTn id="22" dur="1000"/>
                                        <p:tgtEl>
                                          <p:spTgt spid="1351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5175"/>
                                        </p:tgtEl>
                                        <p:attrNameLst>
                                          <p:attrName>style.visibility</p:attrName>
                                        </p:attrNameLst>
                                      </p:cBhvr>
                                      <p:to>
                                        <p:strVal val="visible"/>
                                      </p:to>
                                    </p:set>
                                    <p:animEffect transition="in" filter="blinds(horizontal)">
                                      <p:cBhvr>
                                        <p:cTn id="27" dur="1000"/>
                                        <p:tgtEl>
                                          <p:spTgt spid="1351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5176"/>
                                        </p:tgtEl>
                                        <p:attrNameLst>
                                          <p:attrName>style.visibility</p:attrName>
                                        </p:attrNameLst>
                                      </p:cBhvr>
                                      <p:to>
                                        <p:strVal val="visible"/>
                                      </p:to>
                                    </p:set>
                                    <p:animEffect transition="in" filter="blinds(horizontal)">
                                      <p:cBhvr>
                                        <p:cTn id="32" dur="1000"/>
                                        <p:tgtEl>
                                          <p:spTgt spid="13517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5177"/>
                                        </p:tgtEl>
                                        <p:attrNameLst>
                                          <p:attrName>style.visibility</p:attrName>
                                        </p:attrNameLst>
                                      </p:cBhvr>
                                      <p:to>
                                        <p:strVal val="visible"/>
                                      </p:to>
                                    </p:set>
                                    <p:animEffect transition="in" filter="blinds(horizontal)">
                                      <p:cBhvr>
                                        <p:cTn id="37" dur="1000"/>
                                        <p:tgtEl>
                                          <p:spTgt spid="1351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5178"/>
                                        </p:tgtEl>
                                        <p:attrNameLst>
                                          <p:attrName>style.visibility</p:attrName>
                                        </p:attrNameLst>
                                      </p:cBhvr>
                                      <p:to>
                                        <p:strVal val="visible"/>
                                      </p:to>
                                    </p:set>
                                    <p:animEffect transition="in" filter="blinds(horizontal)">
                                      <p:cBhvr>
                                        <p:cTn id="42" dur="2000"/>
                                        <p:tgtEl>
                                          <p:spTgt spid="1351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5179"/>
                                        </p:tgtEl>
                                        <p:attrNameLst>
                                          <p:attrName>style.visibility</p:attrName>
                                        </p:attrNameLst>
                                      </p:cBhvr>
                                      <p:to>
                                        <p:strVal val="visible"/>
                                      </p:to>
                                    </p:set>
                                    <p:anim calcmode="lin" valueType="num">
                                      <p:cBhvr additive="base">
                                        <p:cTn id="47" dur="1000" fill="hold"/>
                                        <p:tgtEl>
                                          <p:spTgt spid="135179"/>
                                        </p:tgtEl>
                                        <p:attrNameLst>
                                          <p:attrName>ppt_x</p:attrName>
                                        </p:attrNameLst>
                                      </p:cBhvr>
                                      <p:tavLst>
                                        <p:tav tm="0">
                                          <p:val>
                                            <p:strVal val="#ppt_x"/>
                                          </p:val>
                                        </p:tav>
                                        <p:tav tm="100000">
                                          <p:val>
                                            <p:strVal val="#ppt_x"/>
                                          </p:val>
                                        </p:tav>
                                      </p:tavLst>
                                    </p:anim>
                                    <p:anim calcmode="lin" valueType="num">
                                      <p:cBhvr additive="base">
                                        <p:cTn id="48" dur="1000" fill="hold"/>
                                        <p:tgtEl>
                                          <p:spTgt spid="135179"/>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35180"/>
                                        </p:tgtEl>
                                        <p:attrNameLst>
                                          <p:attrName>style.visibility</p:attrName>
                                        </p:attrNameLst>
                                      </p:cBhvr>
                                      <p:to>
                                        <p:strVal val="visible"/>
                                      </p:to>
                                    </p:set>
                                    <p:animEffect transition="in" filter="blinds(horizontal)">
                                      <p:cBhvr>
                                        <p:cTn id="53" dur="1000"/>
                                        <p:tgtEl>
                                          <p:spTgt spid="13518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35181"/>
                                        </p:tgtEl>
                                        <p:attrNameLst>
                                          <p:attrName>style.visibility</p:attrName>
                                        </p:attrNameLst>
                                      </p:cBhvr>
                                      <p:to>
                                        <p:strVal val="visible"/>
                                      </p:to>
                                    </p:set>
                                    <p:animEffect transition="in" filter="blinds(horizontal)">
                                      <p:cBhvr>
                                        <p:cTn id="58" dur="1000"/>
                                        <p:tgtEl>
                                          <p:spTgt spid="13518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5182"/>
                                        </p:tgtEl>
                                        <p:attrNameLst>
                                          <p:attrName>style.visibility</p:attrName>
                                        </p:attrNameLst>
                                      </p:cBhvr>
                                      <p:to>
                                        <p:strVal val="visible"/>
                                      </p:to>
                                    </p:set>
                                    <p:animEffect transition="in" filter="blinds(horizontal)">
                                      <p:cBhvr>
                                        <p:cTn id="63" dur="1000"/>
                                        <p:tgtEl>
                                          <p:spTgt spid="13518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35183"/>
                                        </p:tgtEl>
                                        <p:attrNameLst>
                                          <p:attrName>style.visibility</p:attrName>
                                        </p:attrNameLst>
                                      </p:cBhvr>
                                      <p:to>
                                        <p:strVal val="visible"/>
                                      </p:to>
                                    </p:set>
                                    <p:animEffect transition="in" filter="blinds(horizontal)">
                                      <p:cBhvr>
                                        <p:cTn id="68" dur="1000"/>
                                        <p:tgtEl>
                                          <p:spTgt spid="13518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35185"/>
                                        </p:tgtEl>
                                        <p:attrNameLst>
                                          <p:attrName>style.visibility</p:attrName>
                                        </p:attrNameLst>
                                      </p:cBhvr>
                                      <p:to>
                                        <p:strVal val="visible"/>
                                      </p:to>
                                    </p:set>
                                    <p:animEffect transition="in" filter="blinds(horizontal)">
                                      <p:cBhvr>
                                        <p:cTn id="73" dur="1000"/>
                                        <p:tgtEl>
                                          <p:spTgt spid="13518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35184"/>
                                        </p:tgtEl>
                                        <p:attrNameLst>
                                          <p:attrName>style.visibility</p:attrName>
                                        </p:attrNameLst>
                                      </p:cBhvr>
                                      <p:to>
                                        <p:strVal val="visible"/>
                                      </p:to>
                                    </p:set>
                                    <p:animEffect transition="in" filter="blinds(horizontal)">
                                      <p:cBhvr>
                                        <p:cTn id="78" dur="1000"/>
                                        <p:tgtEl>
                                          <p:spTgt spid="135184"/>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00"/>
                                        <p:tgtEl>
                                          <p:spTgt spid="19"/>
                                        </p:tgtEl>
                                      </p:cBhvr>
                                    </p:animEffect>
                                    <p:anim calcmode="lin" valueType="num">
                                      <p:cBhvr>
                                        <p:cTn id="84" dur="1000" fill="hold"/>
                                        <p:tgtEl>
                                          <p:spTgt spid="19"/>
                                        </p:tgtEl>
                                        <p:attrNameLst>
                                          <p:attrName>ppt_x</p:attrName>
                                        </p:attrNameLst>
                                      </p:cBhvr>
                                      <p:tavLst>
                                        <p:tav tm="0">
                                          <p:val>
                                            <p:strVal val="#ppt_x"/>
                                          </p:val>
                                        </p:tav>
                                        <p:tav tm="100000">
                                          <p:val>
                                            <p:strVal val="#ppt_x"/>
                                          </p:val>
                                        </p:tav>
                                      </p:tavLst>
                                    </p:anim>
                                    <p:anim calcmode="lin" valueType="num">
                                      <p:cBhvr>
                                        <p:cTn id="85" dur="1000" fill="hold"/>
                                        <p:tgtEl>
                                          <p:spTgt spid="19"/>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anim calcmode="lin" valueType="num">
                                      <p:cBhvr>
                                        <p:cTn id="89" dur="1000" fill="hold"/>
                                        <p:tgtEl>
                                          <p:spTgt spid="20"/>
                                        </p:tgtEl>
                                        <p:attrNameLst>
                                          <p:attrName>ppt_x</p:attrName>
                                        </p:attrNameLst>
                                      </p:cBhvr>
                                      <p:tavLst>
                                        <p:tav tm="0">
                                          <p:val>
                                            <p:strVal val="#ppt_x"/>
                                          </p:val>
                                        </p:tav>
                                        <p:tav tm="100000">
                                          <p:val>
                                            <p:strVal val="#ppt_x"/>
                                          </p:val>
                                        </p:tav>
                                      </p:tavLst>
                                    </p:anim>
                                    <p:anim calcmode="lin" valueType="num">
                                      <p:cBhvr>
                                        <p:cTn id="9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animBg="1"/>
      <p:bldP spid="135172" grpId="0" animBg="1"/>
      <p:bldP spid="135173" grpId="0" animBg="1"/>
      <p:bldP spid="135174" grpId="0" animBg="1"/>
      <p:bldP spid="135175" grpId="0" animBg="1"/>
      <p:bldP spid="135176" grpId="0" animBg="1"/>
      <p:bldP spid="135177" grpId="0" animBg="1"/>
      <p:bldP spid="135178" grpId="0" animBg="1"/>
      <p:bldP spid="135179" grpId="0" animBg="1"/>
      <p:bldP spid="135180" grpId="0" animBg="1"/>
      <p:bldP spid="135181" grpId="0" animBg="1"/>
      <p:bldP spid="135182" grpId="0" animBg="1"/>
      <p:bldP spid="135183" grpId="0" animBg="1"/>
      <p:bldP spid="135184" grpId="0" animBg="1"/>
      <p:bldP spid="135185" grpId="0" animBg="1"/>
      <p:bldP spid="1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42BBD40C-FA72-42CA-B865-02E44AB22CAF}"/>
              </a:ext>
            </a:extLst>
          </p:cNvPr>
          <p:cNvSpPr/>
          <p:nvPr/>
        </p:nvSpPr>
        <p:spPr>
          <a:xfrm>
            <a:off x="125186" y="0"/>
            <a:ext cx="8661400" cy="1569660"/>
          </a:xfrm>
          <a:prstGeom prst="rect">
            <a:avLst/>
          </a:prstGeom>
        </p:spPr>
        <p:txBody>
          <a:bodyPr wrap="square">
            <a:spAutoFit/>
          </a:bodyPr>
          <a:lstStyle/>
          <a:p>
            <a:pPr algn="just"/>
            <a:r>
              <a:rPr lang="zh-CN" altLang="en-US" sz="9600" dirty="0"/>
              <a:t>盐</a:t>
            </a:r>
            <a:r>
              <a:rPr lang="zh-CN" altLang="en-US" sz="2400" b="1" dirty="0"/>
              <a:t>按照原料来源可分为</a:t>
            </a:r>
            <a:r>
              <a:rPr lang="en-US" altLang="zh-CN" sz="2400" b="1" dirty="0"/>
              <a:t>4</a:t>
            </a:r>
            <a:r>
              <a:rPr lang="zh-CN" altLang="en-US" sz="2400" b="1" dirty="0"/>
              <a:t>类：海盐、湖盐、井盐和矿盐。</a:t>
            </a:r>
          </a:p>
        </p:txBody>
      </p:sp>
      <p:sp>
        <p:nvSpPr>
          <p:cNvPr id="7" name="矩形 6">
            <a:extLst>
              <a:ext uri="{FF2B5EF4-FFF2-40B4-BE49-F238E27FC236}">
                <a16:creationId xmlns="" xmlns:a16="http://schemas.microsoft.com/office/drawing/2014/main" id="{6695EC6C-0D8C-4ABB-8C44-FB69BD7D87BA}"/>
              </a:ext>
            </a:extLst>
          </p:cNvPr>
          <p:cNvSpPr/>
          <p:nvPr/>
        </p:nvSpPr>
        <p:spPr>
          <a:xfrm>
            <a:off x="685800" y="1490008"/>
            <a:ext cx="9575800" cy="1938992"/>
          </a:xfrm>
          <a:prstGeom prst="rect">
            <a:avLst/>
          </a:prstGeom>
          <a:solidFill>
            <a:schemeClr val="bg1">
              <a:alpha val="52000"/>
            </a:schemeClr>
          </a:solidFill>
        </p:spPr>
        <p:txBody>
          <a:bodyPr wrap="square">
            <a:spAutoFit/>
          </a:bodyPr>
          <a:lstStyle/>
          <a:p>
            <a:pPr marL="342900" indent="-342900">
              <a:buFont typeface="Arial" panose="020B0604020202020204" pitchFamily="34" charset="0"/>
              <a:buChar char="•"/>
            </a:pPr>
            <a:r>
              <a:rPr lang="zh-CN" altLang="en-US" sz="2400" b="1" dirty="0"/>
              <a:t>以海水为原料晒制而得的盐叫作海盐；</a:t>
            </a:r>
            <a:endParaRPr lang="en-US" altLang="zh-CN" sz="2400" b="1" dirty="0"/>
          </a:p>
          <a:p>
            <a:pPr marL="342900" indent="-342900">
              <a:buFont typeface="Arial" panose="020B0604020202020204" pitchFamily="34" charset="0"/>
              <a:buChar char="•"/>
            </a:pPr>
            <a:r>
              <a:rPr lang="zh-CN" altLang="en-US" sz="2400" b="1" dirty="0"/>
              <a:t>从盐湖中直接采出的盐和以盐湖卤水为原料在盐田中晒制而成的盐叫作湖盐；</a:t>
            </a:r>
            <a:endParaRPr lang="en-US" altLang="zh-CN" sz="2400" b="1" dirty="0"/>
          </a:p>
          <a:p>
            <a:pPr marL="342900" indent="-342900">
              <a:buFont typeface="Arial" panose="020B0604020202020204" pitchFamily="34" charset="0"/>
              <a:buChar char="•"/>
            </a:pPr>
            <a:r>
              <a:rPr lang="zh-CN" altLang="en-US" sz="2400" b="1" dirty="0"/>
              <a:t>通过打井的方式抽取地下卤水进而制成的盐叫作井盐；</a:t>
            </a:r>
            <a:endParaRPr lang="en-US" altLang="zh-CN" sz="2400" b="1" dirty="0"/>
          </a:p>
          <a:p>
            <a:pPr marL="342900" indent="-342900">
              <a:buFont typeface="Arial" panose="020B0604020202020204" pitchFamily="34" charset="0"/>
              <a:buChar char="•"/>
            </a:pPr>
            <a:r>
              <a:rPr lang="zh-CN" altLang="en-US" sz="2400" b="1" dirty="0"/>
              <a:t>开采岩盐矿床制得的盐叫作矿盐。</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73" y="3517900"/>
            <a:ext cx="5047073" cy="33401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894" y="3517900"/>
            <a:ext cx="5865384" cy="3299758"/>
          </a:xfrm>
          <a:prstGeom prst="rect">
            <a:avLst/>
          </a:prstGeom>
        </p:spPr>
      </p:pic>
    </p:spTree>
    <p:extLst>
      <p:ext uri="{BB962C8B-B14F-4D97-AF65-F5344CB8AC3E}">
        <p14:creationId xmlns:p14="http://schemas.microsoft.com/office/powerpoint/2010/main" val="405201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42BBD40C-FA72-42CA-B865-02E44AB22CAF}"/>
              </a:ext>
            </a:extLst>
          </p:cNvPr>
          <p:cNvSpPr/>
          <p:nvPr/>
        </p:nvSpPr>
        <p:spPr>
          <a:xfrm>
            <a:off x="125186" y="0"/>
            <a:ext cx="8661400" cy="1569660"/>
          </a:xfrm>
          <a:prstGeom prst="rect">
            <a:avLst/>
          </a:prstGeom>
        </p:spPr>
        <p:txBody>
          <a:bodyPr wrap="square">
            <a:spAutoFit/>
          </a:bodyPr>
          <a:lstStyle/>
          <a:p>
            <a:pPr algn="just"/>
            <a:r>
              <a:rPr lang="zh-CN" altLang="en-US" sz="9600" dirty="0"/>
              <a:t>盐</a:t>
            </a:r>
            <a:r>
              <a:rPr lang="zh-CN" altLang="en-US" sz="2400" b="1" dirty="0"/>
              <a:t>按照原料来源可分为</a:t>
            </a:r>
            <a:r>
              <a:rPr lang="en-US" altLang="zh-CN" sz="2400" b="1" dirty="0"/>
              <a:t>4</a:t>
            </a:r>
            <a:r>
              <a:rPr lang="zh-CN" altLang="en-US" sz="2400" b="1" dirty="0"/>
              <a:t>类：海盐、湖盐、井盐和矿盐。</a:t>
            </a:r>
          </a:p>
        </p:txBody>
      </p:sp>
      <p:sp>
        <p:nvSpPr>
          <p:cNvPr id="7" name="矩形 6">
            <a:extLst>
              <a:ext uri="{FF2B5EF4-FFF2-40B4-BE49-F238E27FC236}">
                <a16:creationId xmlns="" xmlns:a16="http://schemas.microsoft.com/office/drawing/2014/main" id="{6695EC6C-0D8C-4ABB-8C44-FB69BD7D87BA}"/>
              </a:ext>
            </a:extLst>
          </p:cNvPr>
          <p:cNvSpPr/>
          <p:nvPr/>
        </p:nvSpPr>
        <p:spPr>
          <a:xfrm>
            <a:off x="685800" y="1490008"/>
            <a:ext cx="9575800" cy="1938992"/>
          </a:xfrm>
          <a:prstGeom prst="rect">
            <a:avLst/>
          </a:prstGeom>
          <a:solidFill>
            <a:schemeClr val="bg1">
              <a:alpha val="52000"/>
            </a:schemeClr>
          </a:solidFill>
        </p:spPr>
        <p:txBody>
          <a:bodyPr wrap="square">
            <a:spAutoFit/>
          </a:bodyPr>
          <a:lstStyle/>
          <a:p>
            <a:pPr marL="342900" indent="-342900">
              <a:buFont typeface="Arial" panose="020B0604020202020204" pitchFamily="34" charset="0"/>
              <a:buChar char="•"/>
            </a:pPr>
            <a:r>
              <a:rPr lang="zh-CN" altLang="en-US" sz="2400" b="1" dirty="0"/>
              <a:t>以海水为原料晒制而得的盐叫作海盐；</a:t>
            </a:r>
            <a:endParaRPr lang="en-US" altLang="zh-CN" sz="2400" b="1" dirty="0"/>
          </a:p>
          <a:p>
            <a:pPr marL="342900" indent="-342900">
              <a:buFont typeface="Arial" panose="020B0604020202020204" pitchFamily="34" charset="0"/>
              <a:buChar char="•"/>
            </a:pPr>
            <a:r>
              <a:rPr lang="zh-CN" altLang="en-US" sz="2400" b="1" dirty="0"/>
              <a:t>从盐湖中直接采出的盐和以盐湖卤水为原料在盐田中晒制而成的盐叫作湖盐；</a:t>
            </a:r>
            <a:endParaRPr lang="en-US" altLang="zh-CN" sz="2400" b="1" dirty="0"/>
          </a:p>
          <a:p>
            <a:pPr marL="342900" indent="-342900">
              <a:buFont typeface="Arial" panose="020B0604020202020204" pitchFamily="34" charset="0"/>
              <a:buChar char="•"/>
            </a:pPr>
            <a:r>
              <a:rPr lang="zh-CN" altLang="en-US" sz="2400" b="1" dirty="0"/>
              <a:t>通过打井的方式抽取地下卤水进而制成的盐叫作井盐；</a:t>
            </a:r>
            <a:endParaRPr lang="en-US" altLang="zh-CN" sz="2400" b="1" dirty="0"/>
          </a:p>
          <a:p>
            <a:pPr marL="342900" indent="-342900">
              <a:buFont typeface="Arial" panose="020B0604020202020204" pitchFamily="34" charset="0"/>
              <a:buChar char="•"/>
            </a:pPr>
            <a:r>
              <a:rPr lang="zh-CN" altLang="en-US" sz="2400" b="1" dirty="0"/>
              <a:t>开采岩盐矿床制得的盐叫作矿盐。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3429000"/>
            <a:ext cx="5080000" cy="33274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602" y="3460750"/>
            <a:ext cx="5091897" cy="3397250"/>
          </a:xfrm>
          <a:prstGeom prst="rect">
            <a:avLst/>
          </a:prstGeom>
        </p:spPr>
      </p:pic>
    </p:spTree>
    <p:extLst>
      <p:ext uri="{BB962C8B-B14F-4D97-AF65-F5344CB8AC3E}">
        <p14:creationId xmlns:p14="http://schemas.microsoft.com/office/powerpoint/2010/main" val="51722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460" name="Picture 4" descr="https://gimg2.baidu.com/image_search/src=http%3A%2F%2Fp2.itc.cn%2Fq_70%2Fimages03%2F20200624%2F4cd2ba6db75941c19bcb6b4f69cf19d9.jpeg&amp;refer=http%3A%2F%2Fp2.itc.cn&amp;app=2002&amp;size=f9999,10000&amp;q=a80&amp;n=0&amp;g=0n&amp;fmt=jpeg?sec=1617193738&amp;t=3f82eeaae958e75c4f1ac541d27d47d6"/>
          <p:cNvPicPr>
            <a:picLocks noChangeAspect="1" noChangeArrowheads="1"/>
          </p:cNvPicPr>
          <p:nvPr/>
        </p:nvPicPr>
        <p:blipFill>
          <a:blip r:embed="rId2" cstate="print"/>
          <a:srcRect/>
          <a:stretch>
            <a:fillRect/>
          </a:stretch>
        </p:blipFill>
        <p:spPr bwMode="auto">
          <a:xfrm>
            <a:off x="0" y="0"/>
            <a:ext cx="12160347" cy="6858000"/>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5C17C2B0-294A-4341-9C1D-B7E05724811E}"/>
              </a:ext>
            </a:extLst>
          </p:cNvPr>
          <p:cNvSpPr txBox="1"/>
          <p:nvPr/>
        </p:nvSpPr>
        <p:spPr>
          <a:xfrm>
            <a:off x="3352800" y="355450"/>
            <a:ext cx="5254172" cy="584775"/>
          </a:xfrm>
          <a:prstGeom prst="rect">
            <a:avLst/>
          </a:prstGeom>
          <a:noFill/>
        </p:spPr>
        <p:txBody>
          <a:bodyPr wrap="square" rtlCol="0">
            <a:spAutoFit/>
          </a:bodyPr>
          <a:lstStyle/>
          <a:p>
            <a:r>
              <a:rPr lang="en-US" altLang="zh-CN" sz="3200" b="1" dirty="0"/>
              <a:t>【</a:t>
            </a:r>
            <a:r>
              <a:rPr lang="zh-CN" altLang="en-US" sz="3200" b="1" dirty="0"/>
              <a:t>影响盐场分布的区位因素</a:t>
            </a:r>
            <a:r>
              <a:rPr lang="en-US" altLang="zh-CN" sz="3200" b="1" dirty="0"/>
              <a:t>】</a:t>
            </a:r>
            <a:endParaRPr lang="zh-CN" altLang="en-US" sz="3200" b="1" dirty="0"/>
          </a:p>
        </p:txBody>
      </p:sp>
      <p:sp>
        <p:nvSpPr>
          <p:cNvPr id="7" name="文本框 6">
            <a:extLst>
              <a:ext uri="{FF2B5EF4-FFF2-40B4-BE49-F238E27FC236}">
                <a16:creationId xmlns="" xmlns:a16="http://schemas.microsoft.com/office/drawing/2014/main" id="{A1176051-18A7-4363-93BB-D6DD9F6771DE}"/>
              </a:ext>
            </a:extLst>
          </p:cNvPr>
          <p:cNvSpPr txBox="1"/>
          <p:nvPr/>
        </p:nvSpPr>
        <p:spPr>
          <a:xfrm>
            <a:off x="452254" y="1870311"/>
            <a:ext cx="899886" cy="830997"/>
          </a:xfrm>
          <a:prstGeom prst="rect">
            <a:avLst/>
          </a:prstGeom>
          <a:noFill/>
        </p:spPr>
        <p:txBody>
          <a:bodyPr wrap="square" rtlCol="0">
            <a:spAutoFit/>
          </a:bodyPr>
          <a:lstStyle/>
          <a:p>
            <a:r>
              <a:rPr lang="zh-CN" altLang="en-US" sz="2400" b="1" dirty="0"/>
              <a:t>自然区位</a:t>
            </a:r>
          </a:p>
        </p:txBody>
      </p:sp>
      <p:sp>
        <p:nvSpPr>
          <p:cNvPr id="8" name="文本框 7">
            <a:extLst>
              <a:ext uri="{FF2B5EF4-FFF2-40B4-BE49-F238E27FC236}">
                <a16:creationId xmlns="" xmlns:a16="http://schemas.microsoft.com/office/drawing/2014/main" id="{B577772C-2DA6-4DFA-9CA8-157F7CF9F34D}"/>
              </a:ext>
            </a:extLst>
          </p:cNvPr>
          <p:cNvSpPr txBox="1"/>
          <p:nvPr/>
        </p:nvSpPr>
        <p:spPr>
          <a:xfrm>
            <a:off x="452254" y="3870634"/>
            <a:ext cx="1030515" cy="1200329"/>
          </a:xfrm>
          <a:prstGeom prst="rect">
            <a:avLst/>
          </a:prstGeom>
          <a:noFill/>
        </p:spPr>
        <p:txBody>
          <a:bodyPr wrap="square" rtlCol="0">
            <a:spAutoFit/>
          </a:bodyPr>
          <a:lstStyle/>
          <a:p>
            <a:r>
              <a:rPr lang="zh-CN" altLang="en-US" sz="2400" b="1" dirty="0"/>
              <a:t>社会经济区位</a:t>
            </a:r>
          </a:p>
        </p:txBody>
      </p:sp>
      <p:sp>
        <p:nvSpPr>
          <p:cNvPr id="9" name="文本框 8">
            <a:extLst>
              <a:ext uri="{FF2B5EF4-FFF2-40B4-BE49-F238E27FC236}">
                <a16:creationId xmlns="" xmlns:a16="http://schemas.microsoft.com/office/drawing/2014/main" id="{B5144751-FCBB-4FB7-AE41-9F865F60CBD8}"/>
              </a:ext>
            </a:extLst>
          </p:cNvPr>
          <p:cNvSpPr txBox="1"/>
          <p:nvPr/>
        </p:nvSpPr>
        <p:spPr>
          <a:xfrm>
            <a:off x="1472901" y="1524135"/>
            <a:ext cx="8538690" cy="461665"/>
          </a:xfrm>
          <a:prstGeom prst="rect">
            <a:avLst/>
          </a:prstGeom>
          <a:noFill/>
        </p:spPr>
        <p:txBody>
          <a:bodyPr wrap="square" rtlCol="0">
            <a:spAutoFit/>
          </a:bodyPr>
          <a:lstStyle/>
          <a:p>
            <a:r>
              <a:rPr lang="zh-CN" altLang="en-US" sz="2400" b="1" dirty="0"/>
              <a:t>气候：气温、降水、空气湿度、风力</a:t>
            </a:r>
            <a:r>
              <a:rPr lang="zh-CN" altLang="en-US" sz="2400" b="1" dirty="0" smtClean="0"/>
              <a:t>、日照时数</a:t>
            </a:r>
            <a:r>
              <a:rPr lang="zh-CN" altLang="en-US" sz="2400" b="1" dirty="0"/>
              <a:t>、强度（天气）</a:t>
            </a:r>
          </a:p>
        </p:txBody>
      </p:sp>
      <p:sp>
        <p:nvSpPr>
          <p:cNvPr id="10" name="文本框 9">
            <a:extLst>
              <a:ext uri="{FF2B5EF4-FFF2-40B4-BE49-F238E27FC236}">
                <a16:creationId xmlns="" xmlns:a16="http://schemas.microsoft.com/office/drawing/2014/main" id="{ED6ABFDE-FE8D-41B7-BC88-B7427B336210}"/>
              </a:ext>
            </a:extLst>
          </p:cNvPr>
          <p:cNvSpPr txBox="1"/>
          <p:nvPr/>
        </p:nvSpPr>
        <p:spPr>
          <a:xfrm>
            <a:off x="1472901" y="2072788"/>
            <a:ext cx="5602514" cy="461665"/>
          </a:xfrm>
          <a:prstGeom prst="rect">
            <a:avLst/>
          </a:prstGeom>
          <a:noFill/>
        </p:spPr>
        <p:txBody>
          <a:bodyPr wrap="square" rtlCol="0">
            <a:spAutoFit/>
          </a:bodyPr>
          <a:lstStyle/>
          <a:p>
            <a:r>
              <a:rPr lang="zh-CN" altLang="en-US" sz="2400" b="1" dirty="0"/>
              <a:t>地形：地形平坦开阔、淤泥质海滩</a:t>
            </a:r>
          </a:p>
        </p:txBody>
      </p:sp>
      <p:sp>
        <p:nvSpPr>
          <p:cNvPr id="11" name="文本框 10">
            <a:extLst>
              <a:ext uri="{FF2B5EF4-FFF2-40B4-BE49-F238E27FC236}">
                <a16:creationId xmlns="" xmlns:a16="http://schemas.microsoft.com/office/drawing/2014/main" id="{40D772EC-E143-4E52-9B59-AC4A74D5FD47}"/>
              </a:ext>
            </a:extLst>
          </p:cNvPr>
          <p:cNvSpPr txBox="1"/>
          <p:nvPr/>
        </p:nvSpPr>
        <p:spPr>
          <a:xfrm>
            <a:off x="1472901" y="2643188"/>
            <a:ext cx="2031999" cy="461665"/>
          </a:xfrm>
          <a:prstGeom prst="rect">
            <a:avLst/>
          </a:prstGeom>
          <a:noFill/>
        </p:spPr>
        <p:txBody>
          <a:bodyPr wrap="square" rtlCol="0">
            <a:spAutoFit/>
          </a:bodyPr>
          <a:lstStyle/>
          <a:p>
            <a:r>
              <a:rPr lang="zh-CN" altLang="en-US" sz="2400" b="1" dirty="0"/>
              <a:t>海水盐度</a:t>
            </a:r>
          </a:p>
        </p:txBody>
      </p:sp>
      <p:sp>
        <p:nvSpPr>
          <p:cNvPr id="12" name="文本框 11">
            <a:extLst>
              <a:ext uri="{FF2B5EF4-FFF2-40B4-BE49-F238E27FC236}">
                <a16:creationId xmlns="" xmlns:a16="http://schemas.microsoft.com/office/drawing/2014/main" id="{F151C594-9C99-44A3-A2DC-54E0E67F5951}"/>
              </a:ext>
            </a:extLst>
          </p:cNvPr>
          <p:cNvSpPr txBox="1"/>
          <p:nvPr/>
        </p:nvSpPr>
        <p:spPr>
          <a:xfrm>
            <a:off x="1511117" y="3651799"/>
            <a:ext cx="2031999" cy="461665"/>
          </a:xfrm>
          <a:prstGeom prst="rect">
            <a:avLst/>
          </a:prstGeom>
          <a:noFill/>
        </p:spPr>
        <p:txBody>
          <a:bodyPr wrap="square" rtlCol="0">
            <a:spAutoFit/>
          </a:bodyPr>
          <a:lstStyle/>
          <a:p>
            <a:r>
              <a:rPr lang="zh-CN" altLang="en-US" sz="2400" b="1" dirty="0"/>
              <a:t>市场</a:t>
            </a:r>
          </a:p>
        </p:txBody>
      </p:sp>
      <p:sp>
        <p:nvSpPr>
          <p:cNvPr id="13" name="文本框 12">
            <a:extLst>
              <a:ext uri="{FF2B5EF4-FFF2-40B4-BE49-F238E27FC236}">
                <a16:creationId xmlns="" xmlns:a16="http://schemas.microsoft.com/office/drawing/2014/main" id="{9DD67883-72CB-4481-8160-BA410C61BF26}"/>
              </a:ext>
            </a:extLst>
          </p:cNvPr>
          <p:cNvSpPr txBox="1"/>
          <p:nvPr/>
        </p:nvSpPr>
        <p:spPr>
          <a:xfrm>
            <a:off x="1511117" y="4101348"/>
            <a:ext cx="2031999" cy="461665"/>
          </a:xfrm>
          <a:prstGeom prst="rect">
            <a:avLst/>
          </a:prstGeom>
          <a:noFill/>
        </p:spPr>
        <p:txBody>
          <a:bodyPr wrap="square" rtlCol="0">
            <a:spAutoFit/>
          </a:bodyPr>
          <a:lstStyle/>
          <a:p>
            <a:r>
              <a:rPr lang="zh-CN" altLang="en-US" sz="2400" b="1" dirty="0"/>
              <a:t>交通</a:t>
            </a:r>
          </a:p>
        </p:txBody>
      </p:sp>
      <p:sp>
        <p:nvSpPr>
          <p:cNvPr id="14" name="文本框 13">
            <a:extLst>
              <a:ext uri="{FF2B5EF4-FFF2-40B4-BE49-F238E27FC236}">
                <a16:creationId xmlns="" xmlns:a16="http://schemas.microsoft.com/office/drawing/2014/main" id="{219C327F-5D8E-431B-9A19-2B04CDBC7843}"/>
              </a:ext>
            </a:extLst>
          </p:cNvPr>
          <p:cNvSpPr txBox="1"/>
          <p:nvPr/>
        </p:nvSpPr>
        <p:spPr>
          <a:xfrm>
            <a:off x="1511116" y="4983264"/>
            <a:ext cx="2031999" cy="461665"/>
          </a:xfrm>
          <a:prstGeom prst="rect">
            <a:avLst/>
          </a:prstGeom>
          <a:noFill/>
        </p:spPr>
        <p:txBody>
          <a:bodyPr wrap="square" rtlCol="0">
            <a:spAutoFit/>
          </a:bodyPr>
          <a:lstStyle/>
          <a:p>
            <a:r>
              <a:rPr lang="zh-CN" altLang="en-US" sz="2400" b="1" dirty="0"/>
              <a:t>晒盐历史等</a:t>
            </a:r>
          </a:p>
        </p:txBody>
      </p:sp>
      <p:sp>
        <p:nvSpPr>
          <p:cNvPr id="15" name="文本框 14">
            <a:extLst>
              <a:ext uri="{FF2B5EF4-FFF2-40B4-BE49-F238E27FC236}">
                <a16:creationId xmlns="" xmlns:a16="http://schemas.microsoft.com/office/drawing/2014/main" id="{95CFDD9A-2C86-4F44-BF43-D90263D7F56B}"/>
              </a:ext>
            </a:extLst>
          </p:cNvPr>
          <p:cNvSpPr txBox="1"/>
          <p:nvPr/>
        </p:nvSpPr>
        <p:spPr>
          <a:xfrm>
            <a:off x="1511116" y="4521599"/>
            <a:ext cx="2031999" cy="461665"/>
          </a:xfrm>
          <a:prstGeom prst="rect">
            <a:avLst/>
          </a:prstGeom>
          <a:noFill/>
        </p:spPr>
        <p:txBody>
          <a:bodyPr wrap="square" rtlCol="0">
            <a:spAutoFit/>
          </a:bodyPr>
          <a:lstStyle/>
          <a:p>
            <a:r>
              <a:rPr lang="zh-CN" altLang="en-US" sz="2400" b="1" dirty="0"/>
              <a:t>劳动力</a:t>
            </a:r>
          </a:p>
        </p:txBody>
      </p:sp>
      <p:sp>
        <p:nvSpPr>
          <p:cNvPr id="16" name="左大括号 15">
            <a:extLst>
              <a:ext uri="{FF2B5EF4-FFF2-40B4-BE49-F238E27FC236}">
                <a16:creationId xmlns="" xmlns:a16="http://schemas.microsoft.com/office/drawing/2014/main" id="{4AEBF66D-4344-4304-88FA-ECF1EE638299}"/>
              </a:ext>
            </a:extLst>
          </p:cNvPr>
          <p:cNvSpPr/>
          <p:nvPr/>
        </p:nvSpPr>
        <p:spPr>
          <a:xfrm>
            <a:off x="1318642" y="1562160"/>
            <a:ext cx="154259" cy="1373532"/>
          </a:xfrm>
          <a:prstGeom prst="leftBrace">
            <a:avLst>
              <a:gd name="adj1" fmla="val 894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左大括号 16">
            <a:extLst>
              <a:ext uri="{FF2B5EF4-FFF2-40B4-BE49-F238E27FC236}">
                <a16:creationId xmlns="" xmlns:a16="http://schemas.microsoft.com/office/drawing/2014/main" id="{9C8E7172-2A14-4F43-8750-62B1192D8AF7}"/>
              </a:ext>
            </a:extLst>
          </p:cNvPr>
          <p:cNvSpPr/>
          <p:nvPr/>
        </p:nvSpPr>
        <p:spPr>
          <a:xfrm>
            <a:off x="1352140" y="3832956"/>
            <a:ext cx="154259" cy="1385556"/>
          </a:xfrm>
          <a:prstGeom prst="leftBrace">
            <a:avLst>
              <a:gd name="adj1" fmla="val 894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 xmlns:a16="http://schemas.microsoft.com/office/drawing/2014/main" id="{08B7D2A8-4516-4333-984B-EBD926B8B230}"/>
              </a:ext>
            </a:extLst>
          </p:cNvPr>
          <p:cNvSpPr txBox="1"/>
          <p:nvPr/>
        </p:nvSpPr>
        <p:spPr>
          <a:xfrm>
            <a:off x="10419444" y="1551511"/>
            <a:ext cx="1480454" cy="461665"/>
          </a:xfrm>
          <a:prstGeom prst="rect">
            <a:avLst/>
          </a:prstGeom>
          <a:noFill/>
        </p:spPr>
        <p:txBody>
          <a:bodyPr wrap="square" rtlCol="0">
            <a:spAutoFit/>
          </a:bodyPr>
          <a:lstStyle/>
          <a:p>
            <a:r>
              <a:rPr lang="zh-CN" altLang="en-US" sz="2400" b="1" dirty="0"/>
              <a:t>影响蒸发</a:t>
            </a:r>
          </a:p>
        </p:txBody>
      </p:sp>
      <p:cxnSp>
        <p:nvCxnSpPr>
          <p:cNvPr id="3" name="直接箭头连接符 2"/>
          <p:cNvCxnSpPr>
            <a:stCxn id="9" idx="3"/>
          </p:cNvCxnSpPr>
          <p:nvPr/>
        </p:nvCxnSpPr>
        <p:spPr>
          <a:xfrm flipV="1">
            <a:off x="10011591" y="1754967"/>
            <a:ext cx="54210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772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animBg="1"/>
      <p:bldP spid="17" grpId="0" animBg="1"/>
      <p:bldP spid="2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gimg2.baidu.com/image_search/src=http%3A%2F%2Fp2.itc.cn%2Fq_70%2Fimages03%2F20200624%2F4cd2ba6db75941c19bcb6b4f69cf19d9.jpeg&amp;refer=http%3A%2F%2Fp2.itc.cn&amp;app=2002&amp;size=f9999,10000&amp;q=a80&amp;n=0&amp;g=0n&amp;fmt=jpeg?sec=1617193738&amp;t=3f82eeaae958e75c4f1ac541d27d47d6"/>
          <p:cNvPicPr>
            <a:picLocks noChangeAspect="1" noChangeArrowheads="1"/>
          </p:cNvPicPr>
          <p:nvPr/>
        </p:nvPicPr>
        <p:blipFill>
          <a:blip r:embed="rId2" cstate="print"/>
          <a:srcRect/>
          <a:stretch>
            <a:fillRect/>
          </a:stretch>
        </p:blipFill>
        <p:spPr bwMode="auto">
          <a:xfrm>
            <a:off x="1" y="1283246"/>
            <a:ext cx="8585200" cy="5574754"/>
          </a:xfrm>
          <a:prstGeom prst="rect">
            <a:avLst/>
          </a:prstGeom>
          <a:noFill/>
        </p:spPr>
      </p:pic>
      <p:pic>
        <p:nvPicPr>
          <p:cNvPr id="5" name="图片 4">
            <a:extLst>
              <a:ext uri="{FF2B5EF4-FFF2-40B4-BE49-F238E27FC236}">
                <a16:creationId xmlns="" xmlns:a16="http://schemas.microsoft.com/office/drawing/2014/main" id="{A4AB6105-FD0A-42EC-A31E-5AED252D5A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727700" y="1283245"/>
            <a:ext cx="6464300" cy="5574755"/>
          </a:xfrm>
          <a:prstGeom prst="rect">
            <a:avLst/>
          </a:prstGeom>
        </p:spPr>
      </p:pic>
      <p:sp>
        <p:nvSpPr>
          <p:cNvPr id="6" name="矩形 5">
            <a:extLst>
              <a:ext uri="{FF2B5EF4-FFF2-40B4-BE49-F238E27FC236}">
                <a16:creationId xmlns="" xmlns:a16="http://schemas.microsoft.com/office/drawing/2014/main" id="{1BE6B48C-B58B-4A50-B259-DBCBE6015BF5}"/>
              </a:ext>
            </a:extLst>
          </p:cNvPr>
          <p:cNvSpPr/>
          <p:nvPr/>
        </p:nvSpPr>
        <p:spPr>
          <a:xfrm>
            <a:off x="0" y="206028"/>
            <a:ext cx="12191999" cy="1077218"/>
          </a:xfrm>
          <a:prstGeom prst="rect">
            <a:avLst/>
          </a:prstGeom>
          <a:solidFill>
            <a:schemeClr val="tx1">
              <a:alpha val="33000"/>
            </a:schemeClr>
          </a:solidFill>
        </p:spPr>
        <p:txBody>
          <a:bodyPr wrap="square">
            <a:spAutoFit/>
          </a:bodyPr>
          <a:lstStyle/>
          <a:p>
            <a:r>
              <a:rPr lang="zh-CN" altLang="en-US" sz="4000" b="1" dirty="0">
                <a:solidFill>
                  <a:schemeClr val="bg1"/>
                </a:solidFill>
                <a:effectLst>
                  <a:outerShdw blurRad="50800" dist="38100" dir="2700000" algn="tl" rotWithShape="0">
                    <a:prstClr val="black">
                      <a:alpha val="40000"/>
                    </a:prstClr>
                  </a:outerShdw>
                </a:effectLst>
              </a:rPr>
              <a:t>长芦盐场</a:t>
            </a:r>
            <a:r>
              <a:rPr lang="zh-CN" altLang="en-US" sz="2400" b="1" dirty="0">
                <a:solidFill>
                  <a:schemeClr val="bg1"/>
                </a:solidFill>
                <a:effectLst>
                  <a:outerShdw blurRad="50800" dist="38100" dir="2700000" algn="tl" rotWithShape="0">
                    <a:prstClr val="black">
                      <a:alpha val="40000"/>
                    </a:prstClr>
                  </a:outerShdw>
                </a:effectLst>
              </a:rPr>
              <a:t>，是我国海盐产量最大的盐场</a:t>
            </a:r>
            <a:r>
              <a:rPr lang="zh-CN" altLang="en-US" sz="2400" b="1" dirty="0" smtClean="0">
                <a:solidFill>
                  <a:schemeClr val="bg1"/>
                </a:solidFill>
                <a:effectLst>
                  <a:outerShdw blurRad="50800" dist="38100" dir="2700000" algn="tl" rotWithShape="0">
                    <a:prstClr val="black">
                      <a:alpha val="40000"/>
                    </a:prstClr>
                  </a:outerShdw>
                </a:effectLst>
              </a:rPr>
              <a:t>，共有</a:t>
            </a:r>
            <a:r>
              <a:rPr lang="zh-CN" altLang="en-US" sz="2400" b="1" dirty="0">
                <a:solidFill>
                  <a:schemeClr val="bg1"/>
                </a:solidFill>
                <a:effectLst>
                  <a:outerShdw blurRad="50800" dist="38100" dir="2700000" algn="tl" rotWithShape="0">
                    <a:prstClr val="black">
                      <a:alpha val="40000"/>
                    </a:prstClr>
                  </a:outerShdw>
                </a:effectLst>
              </a:rPr>
              <a:t>盐田</a:t>
            </a:r>
            <a:r>
              <a:rPr lang="en-US" altLang="zh-CN" sz="2400" b="1" dirty="0">
                <a:solidFill>
                  <a:schemeClr val="bg1"/>
                </a:solidFill>
                <a:effectLst>
                  <a:outerShdw blurRad="50800" dist="38100" dir="2700000" algn="tl" rotWithShape="0">
                    <a:prstClr val="black">
                      <a:alpha val="40000"/>
                    </a:prstClr>
                  </a:outerShdw>
                </a:effectLst>
              </a:rPr>
              <a:t>230</a:t>
            </a:r>
            <a:r>
              <a:rPr lang="zh-CN" altLang="en-US" sz="2400" b="1" dirty="0">
                <a:solidFill>
                  <a:schemeClr val="bg1"/>
                </a:solidFill>
                <a:effectLst>
                  <a:outerShdw blurRad="50800" dist="38100" dir="2700000" algn="tl" rotWithShape="0">
                    <a:prstClr val="black">
                      <a:alpha val="40000"/>
                    </a:prstClr>
                  </a:outerShdw>
                </a:effectLst>
              </a:rPr>
              <a:t>多万亩，年产海盐</a:t>
            </a:r>
            <a:r>
              <a:rPr lang="en-US" altLang="zh-CN" sz="2400" b="1" dirty="0">
                <a:solidFill>
                  <a:schemeClr val="bg1"/>
                </a:solidFill>
                <a:effectLst>
                  <a:outerShdw blurRad="50800" dist="38100" dir="2700000" algn="tl" rotWithShape="0">
                    <a:prstClr val="black">
                      <a:alpha val="40000"/>
                    </a:prstClr>
                  </a:outerShdw>
                </a:effectLst>
              </a:rPr>
              <a:t>300</a:t>
            </a:r>
            <a:r>
              <a:rPr lang="zh-CN" altLang="en-US" sz="2400" b="1" dirty="0">
                <a:solidFill>
                  <a:schemeClr val="bg1"/>
                </a:solidFill>
                <a:effectLst>
                  <a:outerShdw blurRad="50800" dist="38100" dir="2700000" algn="tl" rotWithShape="0">
                    <a:prstClr val="black">
                      <a:alpha val="40000"/>
                    </a:prstClr>
                  </a:outerShdw>
                </a:effectLst>
              </a:rPr>
              <a:t>多万吨，产量占全国海盐总产量的四分之一</a:t>
            </a:r>
            <a:r>
              <a:rPr lang="zh-CN" altLang="en-US" sz="2400" b="1" dirty="0" smtClean="0">
                <a:solidFill>
                  <a:schemeClr val="bg1"/>
                </a:solidFill>
                <a:effectLst>
                  <a:outerShdw blurRad="50800" dist="38100" dir="2700000" algn="tl" rotWithShape="0">
                    <a:prstClr val="black">
                      <a:alpha val="40000"/>
                    </a:prstClr>
                  </a:outerShdw>
                </a:effectLst>
              </a:rPr>
              <a:t>。</a:t>
            </a:r>
            <a:endParaRPr lang="zh-CN" altLang="en-US" sz="2400" b="1"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866758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srcRect l="8348" r="6572" b="4119"/>
          <a:stretch/>
        </p:blipFill>
        <p:spPr>
          <a:xfrm>
            <a:off x="7536880" y="493565"/>
            <a:ext cx="4152899" cy="2342963"/>
          </a:xfrm>
          <a:prstGeom prst="rect">
            <a:avLst/>
          </a:prstGeom>
        </p:spPr>
      </p:pic>
      <p:sp>
        <p:nvSpPr>
          <p:cNvPr id="7" name="矩形 6"/>
          <p:cNvSpPr/>
          <p:nvPr/>
        </p:nvSpPr>
        <p:spPr>
          <a:xfrm>
            <a:off x="318975" y="1064883"/>
            <a:ext cx="4532425"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dirty="0" smtClean="0">
                <a:solidFill>
                  <a:schemeClr val="tx1"/>
                </a:solidFill>
              </a:rPr>
              <a:t>环</a:t>
            </a:r>
            <a:r>
              <a:rPr lang="zh-CN" altLang="en-US" sz="2400" b="1" dirty="0">
                <a:solidFill>
                  <a:schemeClr val="tx1"/>
                </a:solidFill>
              </a:rPr>
              <a:t>渤海地区有我国最大的盐场，</a:t>
            </a:r>
            <a:endParaRPr lang="en-US" altLang="zh-CN" sz="2400" b="1" dirty="0">
              <a:solidFill>
                <a:schemeClr val="tx1"/>
              </a:solidFill>
            </a:endParaRPr>
          </a:p>
          <a:p>
            <a:r>
              <a:rPr lang="en-US" altLang="zh-CN" sz="2400" b="1" dirty="0">
                <a:solidFill>
                  <a:schemeClr val="tx1"/>
                </a:solidFill>
              </a:rPr>
              <a:t>   </a:t>
            </a:r>
            <a:r>
              <a:rPr lang="zh-CN" altLang="en-US" sz="2400" b="1" dirty="0">
                <a:solidFill>
                  <a:schemeClr val="tx1"/>
                </a:solidFill>
              </a:rPr>
              <a:t>分析其盐场的多在春秋季节晒</a:t>
            </a:r>
            <a:endParaRPr lang="en-US" altLang="zh-CN" sz="2400" b="1" dirty="0">
              <a:solidFill>
                <a:schemeClr val="tx1"/>
              </a:solidFill>
            </a:endParaRPr>
          </a:p>
          <a:p>
            <a:r>
              <a:rPr lang="en-US" altLang="zh-CN" sz="2400" b="1" dirty="0">
                <a:solidFill>
                  <a:schemeClr val="tx1"/>
                </a:solidFill>
              </a:rPr>
              <a:t>   </a:t>
            </a:r>
            <a:r>
              <a:rPr lang="zh-CN" altLang="en-US" sz="2400" b="1" dirty="0">
                <a:solidFill>
                  <a:schemeClr val="tx1"/>
                </a:solidFill>
              </a:rPr>
              <a:t>盐的原因。</a:t>
            </a:r>
          </a:p>
        </p:txBody>
      </p:sp>
      <p:pic>
        <p:nvPicPr>
          <p:cNvPr id="8" name="图片 7" descr="figure">
            <a:extLst>
              <a:ext uri="{FF2B5EF4-FFF2-40B4-BE49-F238E27FC236}">
                <a16:creationId xmlns="" xmlns:a16="http://schemas.microsoft.com/office/drawing/2014/main" id="{08AF8C97-C6AC-438A-A8B0-90171EE7DA97}"/>
              </a:ext>
            </a:extLst>
          </p:cNvPr>
          <p:cNvPicPr/>
          <p:nvPr/>
        </p:nvPicPr>
        <p:blipFill>
          <a:blip r:embed="rId4" cstate="print"/>
          <a:stretch>
            <a:fillRect/>
          </a:stretch>
        </p:blipFill>
        <p:spPr>
          <a:xfrm>
            <a:off x="5270499" y="628992"/>
            <a:ext cx="1847282" cy="2258154"/>
          </a:xfrm>
          <a:prstGeom prst="rect">
            <a:avLst/>
          </a:prstGeom>
        </p:spPr>
      </p:pic>
      <p:sp>
        <p:nvSpPr>
          <p:cNvPr id="3" name="矩形 2">
            <a:extLst>
              <a:ext uri="{FF2B5EF4-FFF2-40B4-BE49-F238E27FC236}">
                <a16:creationId xmlns="" xmlns:a16="http://schemas.microsoft.com/office/drawing/2014/main" id="{10563F88-140E-4A36-A82D-1843F19A5E8A}"/>
              </a:ext>
            </a:extLst>
          </p:cNvPr>
          <p:cNvSpPr/>
          <p:nvPr/>
        </p:nvSpPr>
        <p:spPr>
          <a:xfrm>
            <a:off x="509475" y="3484046"/>
            <a:ext cx="10641125"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buFont typeface="Arial" panose="020B0604020202020204" pitchFamily="34" charset="0"/>
              <a:buChar char="•"/>
            </a:pPr>
            <a:r>
              <a:rPr lang="zh-CN" altLang="en-US" sz="2400" b="1" dirty="0">
                <a:solidFill>
                  <a:srgbClr val="FF0000"/>
                </a:solidFill>
                <a:effectLst>
                  <a:outerShdw blurRad="50800" dist="38100" dir="2700000" algn="tl" rotWithShape="0">
                    <a:prstClr val="black">
                      <a:alpha val="40000"/>
                    </a:prstClr>
                  </a:outerShdw>
                </a:effectLst>
              </a:rPr>
              <a:t>淮河以北地区冬季寒冷气温低，蒸发量小，不宜晒盐；</a:t>
            </a:r>
            <a:endParaRPr lang="en-US" altLang="zh-CN" sz="2400" b="1" dirty="0">
              <a:solidFill>
                <a:srgbClr val="FF0000"/>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zh-CN" altLang="en-US" sz="2400" b="1" dirty="0">
                <a:solidFill>
                  <a:srgbClr val="FF0000"/>
                </a:solidFill>
                <a:effectLst>
                  <a:outerShdw blurRad="50800" dist="38100" dir="2700000" algn="tl" rotWithShape="0">
                    <a:prstClr val="black">
                      <a:alpha val="40000"/>
                    </a:prstClr>
                  </a:outerShdw>
                </a:effectLst>
              </a:rPr>
              <a:t>夏季</a:t>
            </a:r>
            <a:r>
              <a:rPr lang="en-US" altLang="zh-CN" sz="2400" b="1" dirty="0">
                <a:solidFill>
                  <a:srgbClr val="FF0000"/>
                </a:solidFill>
                <a:effectLst>
                  <a:outerShdw blurRad="50800" dist="38100" dir="2700000" algn="tl" rotWithShape="0">
                    <a:prstClr val="black">
                      <a:alpha val="40000"/>
                    </a:prstClr>
                  </a:outerShdw>
                </a:effectLst>
              </a:rPr>
              <a:t>(7-8</a:t>
            </a:r>
            <a:r>
              <a:rPr lang="zh-CN" altLang="en-US" sz="2400" b="1" dirty="0">
                <a:solidFill>
                  <a:srgbClr val="FF0000"/>
                </a:solidFill>
                <a:effectLst>
                  <a:outerShdw blurRad="50800" dist="38100" dir="2700000" algn="tl" rotWithShape="0">
                    <a:prstClr val="black">
                      <a:alpha val="40000"/>
                    </a:prstClr>
                  </a:outerShdw>
                </a:effectLst>
              </a:rPr>
              <a:t>月</a:t>
            </a:r>
            <a:r>
              <a:rPr lang="en-US" altLang="zh-CN" sz="2400" b="1" dirty="0">
                <a:solidFill>
                  <a:srgbClr val="FF0000"/>
                </a:solidFill>
                <a:effectLst>
                  <a:outerShdw blurRad="50800" dist="38100" dir="2700000" algn="tl" rotWithShape="0">
                    <a:prstClr val="black">
                      <a:alpha val="40000"/>
                    </a:prstClr>
                  </a:outerShdw>
                </a:effectLst>
              </a:rPr>
              <a:t>)</a:t>
            </a:r>
            <a:r>
              <a:rPr lang="zh-CN" altLang="en-US" sz="2400" b="1" dirty="0">
                <a:solidFill>
                  <a:srgbClr val="FF0000"/>
                </a:solidFill>
                <a:effectLst>
                  <a:outerShdw blurRad="50800" dist="38100" dir="2700000" algn="tl" rotWithShape="0">
                    <a:prstClr val="black">
                      <a:alpha val="40000"/>
                    </a:prstClr>
                  </a:outerShdw>
                </a:effectLst>
              </a:rPr>
              <a:t>降水集中，云量大，盐产量低；</a:t>
            </a:r>
            <a:endParaRPr lang="en-US" altLang="zh-CN" sz="2400" b="1" dirty="0">
              <a:solidFill>
                <a:srgbClr val="FF0000"/>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zh-CN" altLang="en-US" sz="2400" b="1" dirty="0">
                <a:solidFill>
                  <a:srgbClr val="FF0000"/>
                </a:solidFill>
                <a:effectLst>
                  <a:outerShdw blurRad="50800" dist="38100" dir="2700000" algn="tl" rotWithShape="0">
                    <a:prstClr val="black">
                      <a:alpha val="40000"/>
                    </a:prstClr>
                  </a:outerShdw>
                </a:effectLst>
              </a:rPr>
              <a:t>春秋两季气温较高，多大风天气，蒸发量</a:t>
            </a:r>
            <a:r>
              <a:rPr lang="zh-CN" altLang="en-US" sz="2400" b="1" dirty="0" smtClean="0">
                <a:solidFill>
                  <a:srgbClr val="FF0000"/>
                </a:solidFill>
                <a:effectLst>
                  <a:outerShdw blurRad="50800" dist="38100" dir="2700000" algn="tl" rotWithShape="0">
                    <a:prstClr val="black">
                      <a:alpha val="40000"/>
                    </a:prstClr>
                  </a:outerShdw>
                </a:effectLst>
              </a:rPr>
              <a:t>大；</a:t>
            </a:r>
            <a:endParaRPr lang="en-US" altLang="zh-CN" sz="2400" b="1" dirty="0">
              <a:solidFill>
                <a:srgbClr val="FF0000"/>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zh-CN" altLang="en-US" sz="2400" b="1" dirty="0">
                <a:solidFill>
                  <a:srgbClr val="FF0000"/>
                </a:solidFill>
                <a:effectLst>
                  <a:outerShdw blurRad="50800" dist="38100" dir="2700000" algn="tl" rotWithShape="0">
                    <a:prstClr val="black">
                      <a:alpha val="40000"/>
                    </a:prstClr>
                  </a:outerShdw>
                </a:effectLst>
              </a:rPr>
              <a:t>春秋两季降水少晴天多，云量少，更适合晒盐。</a:t>
            </a:r>
          </a:p>
        </p:txBody>
      </p:sp>
    </p:spTree>
    <p:extLst>
      <p:ext uri="{BB962C8B-B14F-4D97-AF65-F5344CB8AC3E}">
        <p14:creationId xmlns:p14="http://schemas.microsoft.com/office/powerpoint/2010/main" val="5187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76FB4486-2E2B-4FB0-B171-0B5BBB896CA5}"/>
              </a:ext>
            </a:extLst>
          </p:cNvPr>
          <p:cNvPicPr/>
          <p:nvPr/>
        </p:nvPicPr>
        <p:blipFill>
          <a:blip r:embed="rId2" cstate="print"/>
          <a:stretch>
            <a:fillRect/>
          </a:stretch>
        </p:blipFill>
        <p:spPr>
          <a:xfrm>
            <a:off x="7063013" y="2709581"/>
            <a:ext cx="4004130" cy="3322244"/>
          </a:xfrm>
          <a:prstGeom prst="rect">
            <a:avLst/>
          </a:prstGeom>
        </p:spPr>
      </p:pic>
      <p:sp>
        <p:nvSpPr>
          <p:cNvPr id="5" name="矩形 4">
            <a:extLst>
              <a:ext uri="{FF2B5EF4-FFF2-40B4-BE49-F238E27FC236}">
                <a16:creationId xmlns="" xmlns:a16="http://schemas.microsoft.com/office/drawing/2014/main" id="{F814FCAD-80FF-4433-8305-320F8B1A648A}"/>
              </a:ext>
            </a:extLst>
          </p:cNvPr>
          <p:cNvSpPr/>
          <p:nvPr/>
        </p:nvSpPr>
        <p:spPr>
          <a:xfrm>
            <a:off x="520701" y="2719898"/>
            <a:ext cx="5757042"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AutoNum type="arabicPeriod"/>
            </a:pPr>
            <a:r>
              <a:rPr lang="zh-CN" altLang="en-US" sz="2400" b="1" dirty="0">
                <a:solidFill>
                  <a:schemeClr val="tx1"/>
                </a:solidFill>
                <a:effectLst>
                  <a:outerShdw blurRad="50800" dist="38100" dir="2700000" algn="tl" rotWithShape="0">
                    <a:prstClr val="black">
                      <a:alpha val="40000"/>
                    </a:prstClr>
                  </a:outerShdw>
                </a:effectLst>
              </a:rPr>
              <a:t>分析布袋盐场在台湾西南沿海的优势自然区位条件。</a:t>
            </a:r>
          </a:p>
        </p:txBody>
      </p:sp>
      <p:sp>
        <p:nvSpPr>
          <p:cNvPr id="6" name="矩形 5">
            <a:extLst>
              <a:ext uri="{FF2B5EF4-FFF2-40B4-BE49-F238E27FC236}">
                <a16:creationId xmlns="" xmlns:a16="http://schemas.microsoft.com/office/drawing/2014/main" id="{7AD405EE-326A-41BC-B447-C90E9A9E7BAD}"/>
              </a:ext>
            </a:extLst>
          </p:cNvPr>
          <p:cNvSpPr/>
          <p:nvPr/>
        </p:nvSpPr>
        <p:spPr>
          <a:xfrm>
            <a:off x="520700" y="557367"/>
            <a:ext cx="11137900"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sz="2400" b="1" dirty="0">
                <a:solidFill>
                  <a:schemeClr val="tx1"/>
                </a:solidFill>
                <a:latin typeface="楷体" panose="02010609060101010101" pitchFamily="49" charset="-122"/>
                <a:ea typeface="楷体" panose="02010609060101010101" pitchFamily="49" charset="-122"/>
              </a:rPr>
              <a:t>    全国有三大著名的盐场，渤海沿岸长芦盐场，台湾岛西南沿海布袋盐场，海南岛西南部莺歌盐场。台湾有“东南盐库”之称，年产海盐四五十万吨。布袋一带海水含盐度所以很高，海水含盐量高达</a:t>
            </a:r>
            <a:r>
              <a:rPr lang="en-US" altLang="zh-CN" sz="2400" b="1" dirty="0">
                <a:solidFill>
                  <a:schemeClr val="tx1"/>
                </a:solidFill>
                <a:latin typeface="楷体" panose="02010609060101010101" pitchFamily="49" charset="-122"/>
                <a:ea typeface="楷体" panose="02010609060101010101" pitchFamily="49" charset="-122"/>
              </a:rPr>
              <a:t>35‰</a:t>
            </a:r>
            <a:r>
              <a:rPr lang="zh-CN" altLang="en-US" sz="2400" b="1" dirty="0">
                <a:solidFill>
                  <a:schemeClr val="tx1"/>
                </a:solidFill>
                <a:latin typeface="楷体" panose="02010609060101010101" pitchFamily="49" charset="-122"/>
                <a:ea typeface="楷体" panose="02010609060101010101" pitchFamily="49" charset="-122"/>
              </a:rPr>
              <a:t>以上，约等于长江口外的</a:t>
            </a:r>
            <a:r>
              <a:rPr lang="en-US" altLang="zh-CN" sz="2400" b="1" dirty="0">
                <a:solidFill>
                  <a:schemeClr val="tx1"/>
                </a:solidFill>
                <a:latin typeface="楷体" panose="02010609060101010101" pitchFamily="49" charset="-122"/>
                <a:ea typeface="楷体" panose="02010609060101010101" pitchFamily="49" charset="-122"/>
              </a:rPr>
              <a:t>7</a:t>
            </a:r>
            <a:r>
              <a:rPr lang="zh-CN" altLang="en-US" sz="2400" b="1" dirty="0">
                <a:solidFill>
                  <a:schemeClr val="tx1"/>
                </a:solidFill>
                <a:latin typeface="楷体" panose="02010609060101010101" pitchFamily="49" charset="-122"/>
                <a:ea typeface="楷体" panose="02010609060101010101" pitchFamily="49" charset="-122"/>
              </a:rPr>
              <a:t>倍多，是我国含盐度最高的水域之一。</a:t>
            </a:r>
          </a:p>
        </p:txBody>
      </p:sp>
      <p:sp>
        <p:nvSpPr>
          <p:cNvPr id="7" name="矩形 6">
            <a:extLst>
              <a:ext uri="{FF2B5EF4-FFF2-40B4-BE49-F238E27FC236}">
                <a16:creationId xmlns="" xmlns:a16="http://schemas.microsoft.com/office/drawing/2014/main" id="{2998A445-D5AD-4FB6-95E0-6F4E3A7DD48A}"/>
              </a:ext>
            </a:extLst>
          </p:cNvPr>
          <p:cNvSpPr/>
          <p:nvPr/>
        </p:nvSpPr>
        <p:spPr>
          <a:xfrm>
            <a:off x="520701" y="3926701"/>
            <a:ext cx="5757042"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Font typeface="Arial" panose="020B0604020202020204" pitchFamily="34" charset="0"/>
              <a:buChar char="•"/>
            </a:pPr>
            <a:r>
              <a:rPr lang="zh-CN" altLang="en-US" sz="2400" b="1" dirty="0">
                <a:solidFill>
                  <a:srgbClr val="FF0000"/>
                </a:solidFill>
                <a:effectLst>
                  <a:outerShdw blurRad="50800" dist="38100" dir="2700000" algn="tl" rotWithShape="0">
                    <a:prstClr val="black">
                      <a:alpha val="40000"/>
                    </a:prstClr>
                  </a:outerShdw>
                </a:effectLst>
              </a:rPr>
              <a:t>地处夏季东南风的背风坡，降水少，晴天多，阳光充足；</a:t>
            </a:r>
            <a:endParaRPr lang="en-US" altLang="zh-CN" sz="2400" b="1" dirty="0">
              <a:solidFill>
                <a:srgbClr val="FF0000"/>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zh-CN" altLang="en-US" sz="2400" b="1" dirty="0">
                <a:solidFill>
                  <a:srgbClr val="FF0000"/>
                </a:solidFill>
                <a:effectLst>
                  <a:outerShdw blurRad="50800" dist="38100" dir="2700000" algn="tl" rotWithShape="0">
                    <a:prstClr val="black">
                      <a:alpha val="40000"/>
                    </a:prstClr>
                  </a:outerShdw>
                </a:effectLst>
              </a:rPr>
              <a:t>纬度低，温度高，蒸发旺盛；</a:t>
            </a:r>
            <a:endParaRPr lang="en-US" altLang="zh-CN" sz="2400" b="1" dirty="0">
              <a:solidFill>
                <a:srgbClr val="FF0000"/>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zh-CN" altLang="en-US" sz="2400" b="1" dirty="0">
                <a:solidFill>
                  <a:srgbClr val="FF0000"/>
                </a:solidFill>
                <a:effectLst>
                  <a:outerShdw blurRad="50800" dist="38100" dir="2700000" algn="tl" rotWithShape="0">
                    <a:prstClr val="black">
                      <a:alpha val="40000"/>
                    </a:prstClr>
                  </a:outerShdw>
                </a:effectLst>
              </a:rPr>
              <a:t>地势平坦，便于晒盐；</a:t>
            </a:r>
            <a:endParaRPr lang="en-US" altLang="zh-CN" sz="2400" b="1" dirty="0">
              <a:solidFill>
                <a:srgbClr val="FF0000"/>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zh-CN" altLang="en-US" sz="2400" b="1" dirty="0">
                <a:solidFill>
                  <a:srgbClr val="FF0000"/>
                </a:solidFill>
                <a:effectLst>
                  <a:outerShdw blurRad="50800" dist="38100" dir="2700000" algn="tl" rotWithShape="0">
                    <a:prstClr val="black">
                      <a:alpha val="40000"/>
                    </a:prstClr>
                  </a:outerShdw>
                </a:effectLst>
              </a:rPr>
              <a:t>靠近海洋，原料丰富，且海水盐度高。</a:t>
            </a:r>
          </a:p>
        </p:txBody>
      </p:sp>
    </p:spTree>
    <p:extLst>
      <p:ext uri="{BB962C8B-B14F-4D97-AF65-F5344CB8AC3E}">
        <p14:creationId xmlns:p14="http://schemas.microsoft.com/office/powerpoint/2010/main" val="235321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5A1EC4EE-B5D6-4124-95C7-7F19141A9921}"/>
              </a:ext>
            </a:extLst>
          </p:cNvPr>
          <p:cNvPicPr>
            <a:picLocks noChangeAspect="1"/>
          </p:cNvPicPr>
          <p:nvPr/>
        </p:nvPicPr>
        <p:blipFill>
          <a:blip r:embed="rId2" cstate="print"/>
          <a:stretch>
            <a:fillRect/>
          </a:stretch>
        </p:blipFill>
        <p:spPr>
          <a:xfrm>
            <a:off x="7228568" y="2582659"/>
            <a:ext cx="4226832" cy="3990696"/>
          </a:xfrm>
          <a:prstGeom prst="rect">
            <a:avLst/>
          </a:prstGeom>
          <a:solidFill>
            <a:schemeClr val="tx1">
              <a:alpha val="33000"/>
            </a:schemeClr>
          </a:solidFill>
        </p:spPr>
      </p:pic>
      <p:sp>
        <p:nvSpPr>
          <p:cNvPr id="7" name="矩形 6">
            <a:extLst>
              <a:ext uri="{FF2B5EF4-FFF2-40B4-BE49-F238E27FC236}">
                <a16:creationId xmlns="" xmlns:a16="http://schemas.microsoft.com/office/drawing/2014/main" id="{B225EA86-5C21-4299-9086-AC3AFFB10A1E}"/>
              </a:ext>
            </a:extLst>
          </p:cNvPr>
          <p:cNvSpPr/>
          <p:nvPr/>
        </p:nvSpPr>
        <p:spPr>
          <a:xfrm>
            <a:off x="488949" y="1499850"/>
            <a:ext cx="11322051"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2400" b="1" dirty="0">
                <a:solidFill>
                  <a:srgbClr val="0000FF"/>
                </a:solidFill>
                <a:effectLst>
                  <a:outerShdw blurRad="50800" dist="38100" dir="2700000" algn="tl" rotWithShape="0">
                    <a:prstClr val="black">
                      <a:alpha val="40000"/>
                    </a:prstClr>
                  </a:outerShdw>
                </a:effectLst>
              </a:rPr>
              <a:t>(2)</a:t>
            </a:r>
            <a:r>
              <a:rPr lang="zh-CN" altLang="en-US" sz="2400" b="1" dirty="0">
                <a:solidFill>
                  <a:srgbClr val="0000FF"/>
                </a:solidFill>
                <a:effectLst>
                  <a:outerShdw blurRad="50800" dist="38100" dir="2700000" algn="tl" rotWithShape="0">
                    <a:prstClr val="black">
                      <a:alpha val="40000"/>
                    </a:prstClr>
                  </a:outerShdw>
                </a:effectLst>
              </a:rPr>
              <a:t>海南岛盐场应分布在岛屿的</a:t>
            </a:r>
            <a:r>
              <a:rPr lang="en-US" altLang="zh-CN" sz="2400" b="1" dirty="0">
                <a:solidFill>
                  <a:srgbClr val="0000FF"/>
                </a:solidFill>
                <a:effectLst>
                  <a:outerShdw blurRad="50800" dist="38100" dir="2700000" algn="tl" rotWithShape="0">
                    <a:prstClr val="black">
                      <a:alpha val="40000"/>
                    </a:prstClr>
                  </a:outerShdw>
                </a:effectLst>
              </a:rPr>
              <a:t>______ (</a:t>
            </a:r>
            <a:r>
              <a:rPr lang="zh-CN" altLang="en-US" sz="2400" b="1" dirty="0">
                <a:solidFill>
                  <a:srgbClr val="0000FF"/>
                </a:solidFill>
                <a:effectLst>
                  <a:outerShdw blurRad="50800" dist="38100" dir="2700000" algn="tl" rotWithShape="0">
                    <a:prstClr val="black">
                      <a:alpha val="40000"/>
                    </a:prstClr>
                  </a:outerShdw>
                </a:effectLst>
              </a:rPr>
              <a:t>东、西南、西北</a:t>
            </a:r>
            <a:r>
              <a:rPr lang="en-US" altLang="zh-CN" sz="2400" b="1" dirty="0">
                <a:solidFill>
                  <a:srgbClr val="0000FF"/>
                </a:solidFill>
                <a:effectLst>
                  <a:outerShdw blurRad="50800" dist="38100" dir="2700000" algn="tl" rotWithShape="0">
                    <a:prstClr val="black">
                      <a:alpha val="40000"/>
                    </a:prstClr>
                  </a:outerShdw>
                </a:effectLst>
              </a:rPr>
              <a:t>)</a:t>
            </a:r>
            <a:r>
              <a:rPr lang="zh-CN" altLang="en-US" sz="2400" b="1" dirty="0">
                <a:solidFill>
                  <a:srgbClr val="0000FF"/>
                </a:solidFill>
                <a:effectLst>
                  <a:outerShdw blurRad="50800" dist="38100" dir="2700000" algn="tl" rotWithShape="0">
                    <a:prstClr val="black">
                      <a:alpha val="40000"/>
                    </a:prstClr>
                  </a:outerShdw>
                </a:effectLst>
              </a:rPr>
              <a:t>部沿海地区，分析该地区晒盐的有利自然条件。</a:t>
            </a:r>
          </a:p>
        </p:txBody>
      </p:sp>
      <p:sp>
        <p:nvSpPr>
          <p:cNvPr id="8" name="矩形 7">
            <a:extLst>
              <a:ext uri="{FF2B5EF4-FFF2-40B4-BE49-F238E27FC236}">
                <a16:creationId xmlns="" xmlns:a16="http://schemas.microsoft.com/office/drawing/2014/main" id="{0F46B9CF-FE3A-4C30-92BA-8712A53C36D5}"/>
              </a:ext>
            </a:extLst>
          </p:cNvPr>
          <p:cNvSpPr/>
          <p:nvPr/>
        </p:nvSpPr>
        <p:spPr>
          <a:xfrm>
            <a:off x="488949" y="3036963"/>
            <a:ext cx="6572251" cy="18158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800" b="1" dirty="0">
                <a:solidFill>
                  <a:srgbClr val="FF0000"/>
                </a:solidFill>
                <a:effectLst>
                  <a:outerShdw blurRad="50800" dist="38100" dir="2700000" algn="tl" rotWithShape="0">
                    <a:prstClr val="black">
                      <a:alpha val="40000"/>
                    </a:prstClr>
                  </a:outerShdw>
                </a:effectLst>
              </a:rPr>
              <a:t>    西南。</a:t>
            </a:r>
            <a:endParaRPr lang="en-US" altLang="zh-CN" sz="2800" b="1" dirty="0">
              <a:solidFill>
                <a:srgbClr val="FF0000"/>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zh-CN" altLang="en-US" sz="2800" b="1" dirty="0">
                <a:solidFill>
                  <a:srgbClr val="FF0000"/>
                </a:solidFill>
                <a:effectLst>
                  <a:outerShdw blurRad="50800" dist="38100" dir="2700000" algn="tl" rotWithShape="0">
                    <a:prstClr val="black">
                      <a:alpha val="40000"/>
                    </a:prstClr>
                  </a:outerShdw>
                </a:effectLst>
              </a:rPr>
              <a:t>降水量相对较少，光热资源充足，蒸发强；</a:t>
            </a:r>
            <a:endParaRPr lang="en-US" altLang="zh-CN" sz="2800" b="1" dirty="0">
              <a:solidFill>
                <a:srgbClr val="FF0000"/>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zh-CN" altLang="en-US" sz="2800" b="1" dirty="0">
                <a:solidFill>
                  <a:srgbClr val="FF0000"/>
                </a:solidFill>
                <a:effectLst>
                  <a:outerShdw blurRad="50800" dist="38100" dir="2700000" algn="tl" rotWithShape="0">
                    <a:prstClr val="black">
                      <a:alpha val="40000"/>
                    </a:prstClr>
                  </a:outerShdw>
                </a:effectLst>
              </a:rPr>
              <a:t>沿海地区海滩平坦开阔，利于晒盐等。</a:t>
            </a:r>
          </a:p>
        </p:txBody>
      </p:sp>
      <p:sp>
        <p:nvSpPr>
          <p:cNvPr id="9" name="矩形 8">
            <a:extLst>
              <a:ext uri="{FF2B5EF4-FFF2-40B4-BE49-F238E27FC236}">
                <a16:creationId xmlns="" xmlns:a16="http://schemas.microsoft.com/office/drawing/2014/main" id="{3D499FE6-3AF6-4A22-B932-55534E7C0351}"/>
              </a:ext>
            </a:extLst>
          </p:cNvPr>
          <p:cNvSpPr/>
          <p:nvPr/>
        </p:nvSpPr>
        <p:spPr>
          <a:xfrm>
            <a:off x="488949" y="239400"/>
            <a:ext cx="11322051"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sz="2400" b="1" dirty="0">
                <a:latin typeface="楷体" panose="02010609060101010101" pitchFamily="49" charset="-122"/>
                <a:ea typeface="楷体" panose="02010609060101010101" pitchFamily="49" charset="-122"/>
              </a:rPr>
              <a:t>莺歌海盐场阳光强烈，全年日照数</a:t>
            </a:r>
            <a:r>
              <a:rPr lang="en-US" altLang="zh-CN" sz="2400" b="1" dirty="0">
                <a:latin typeface="楷体" panose="02010609060101010101" pitchFamily="49" charset="-122"/>
                <a:ea typeface="楷体" panose="02010609060101010101" pitchFamily="49" charset="-122"/>
              </a:rPr>
              <a:t>2600</a:t>
            </a:r>
            <a:r>
              <a:rPr lang="zh-CN" altLang="en-US" sz="2400" b="1" dirty="0">
                <a:latin typeface="楷体" panose="02010609060101010101" pitchFamily="49" charset="-122"/>
                <a:ea typeface="楷体" panose="02010609060101010101" pitchFamily="49" charset="-122"/>
              </a:rPr>
              <a:t>多小时，一年中经常吹</a:t>
            </a:r>
            <a:r>
              <a:rPr lang="en-US" altLang="zh-CN" sz="2400" b="1" dirty="0">
                <a:latin typeface="楷体" panose="02010609060101010101" pitchFamily="49" charset="-122"/>
                <a:ea typeface="楷体" panose="02010609060101010101" pitchFamily="49" charset="-122"/>
              </a:rPr>
              <a:t>3—4</a:t>
            </a:r>
            <a:r>
              <a:rPr lang="zh-CN" altLang="en-US" sz="2400" b="1" dirty="0">
                <a:latin typeface="楷体" panose="02010609060101010101" pitchFamily="49" charset="-122"/>
                <a:ea typeface="楷体" panose="02010609060101010101" pitchFamily="49" charset="-122"/>
              </a:rPr>
              <a:t>级风。莺歌海盐场晒盐全过程较短，从纳潮至成盐只须</a:t>
            </a:r>
            <a:r>
              <a:rPr lang="en-US" altLang="zh-CN" sz="2400" b="1" dirty="0">
                <a:latin typeface="楷体" panose="02010609060101010101" pitchFamily="49" charset="-122"/>
                <a:ea typeface="楷体" panose="02010609060101010101" pitchFamily="49" charset="-122"/>
              </a:rPr>
              <a:t>31</a:t>
            </a:r>
            <a:r>
              <a:rPr lang="zh-CN" altLang="en-US" sz="2400" b="1" dirty="0">
                <a:latin typeface="楷体" panose="02010609060101010101" pitchFamily="49" charset="-122"/>
                <a:ea typeface="楷体" panose="02010609060101010101" pitchFamily="49" charset="-122"/>
              </a:rPr>
              <a:t>天，是我国南方晒盐条件最好的地区。读“海南岛雨季降水量的分布示意图”，完成下列问题。</a:t>
            </a:r>
          </a:p>
        </p:txBody>
      </p:sp>
    </p:spTree>
    <p:extLst>
      <p:ext uri="{BB962C8B-B14F-4D97-AF65-F5344CB8AC3E}">
        <p14:creationId xmlns:p14="http://schemas.microsoft.com/office/powerpoint/2010/main" val="267018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42" name="Picture 2" descr="105"/>
          <p:cNvPicPr>
            <a:picLocks noChangeAspect="1" noChangeArrowheads="1"/>
          </p:cNvPicPr>
          <p:nvPr>
            <p:custDataLst>
              <p:tags r:id="rId1"/>
            </p:custDataLst>
          </p:nvPr>
        </p:nvPicPr>
        <p:blipFill>
          <a:blip r:embed="rId12">
            <a:lum bright="-24000" contrast="42000"/>
            <a:extLst>
              <a:ext uri="{28A0092B-C50C-407E-A947-70E740481C1C}">
                <a14:useLocalDpi xmlns:a14="http://schemas.microsoft.com/office/drawing/2010/main" val="0"/>
              </a:ext>
            </a:extLst>
          </a:blip>
          <a:srcRect b="3796"/>
          <a:stretch>
            <a:fillRect/>
          </a:stretch>
        </p:blipFill>
        <p:spPr bwMode="auto">
          <a:xfrm>
            <a:off x="1558925" y="0"/>
            <a:ext cx="5113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5043" name="AutoShape 3"/>
          <p:cNvSpPr>
            <a:spLocks noChangeArrowheads="1"/>
          </p:cNvSpPr>
          <p:nvPr>
            <p:custDataLst>
              <p:tags r:id="rId2"/>
            </p:custDataLst>
          </p:nvPr>
        </p:nvSpPr>
        <p:spPr bwMode="auto">
          <a:xfrm>
            <a:off x="2351089" y="5013326"/>
            <a:ext cx="1800225" cy="576263"/>
          </a:xfrm>
          <a:prstGeom prst="wedgeRectCallout">
            <a:avLst>
              <a:gd name="adj1" fmla="val -38889"/>
              <a:gd name="adj2" fmla="val -180028"/>
            </a:avLst>
          </a:prstGeom>
          <a:solidFill>
            <a:schemeClr val="accent1"/>
          </a:solidFill>
          <a:ln w="9525" algn="ctr">
            <a:solidFill>
              <a:schemeClr val="tx1"/>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zh-CN" sz="2400" b="1">
                <a:solidFill>
                  <a:srgbClr val="FF0000"/>
                </a:solidFill>
                <a:latin typeface="Times New Roman" panose="02020603050405020304" pitchFamily="18" charset="0"/>
                <a:ea typeface="黑体" panose="02010609060101010101" pitchFamily="49" charset="-122"/>
              </a:rPr>
              <a:t>莺歌海盐场</a:t>
            </a:r>
          </a:p>
        </p:txBody>
      </p:sp>
      <p:sp>
        <p:nvSpPr>
          <p:cNvPr id="215044" name="AutoShape 4"/>
          <p:cNvSpPr>
            <a:spLocks noChangeArrowheads="1"/>
          </p:cNvSpPr>
          <p:nvPr>
            <p:custDataLst>
              <p:tags r:id="rId3"/>
            </p:custDataLst>
          </p:nvPr>
        </p:nvSpPr>
        <p:spPr bwMode="auto">
          <a:xfrm>
            <a:off x="2524126" y="2565400"/>
            <a:ext cx="1800225" cy="503238"/>
          </a:xfrm>
          <a:prstGeom prst="wedgeRoundRectCallout">
            <a:avLst>
              <a:gd name="adj1" fmla="val 74162"/>
              <a:gd name="adj2" fmla="val 130440"/>
              <a:gd name="adj3" fmla="val 16667"/>
            </a:avLst>
          </a:prstGeom>
          <a:solidFill>
            <a:schemeClr val="accent1"/>
          </a:solidFill>
          <a:ln w="9525" algn="ctr">
            <a:solidFill>
              <a:schemeClr val="tx1"/>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zh-CN" sz="2400" b="1">
                <a:solidFill>
                  <a:srgbClr val="FF0000"/>
                </a:solidFill>
                <a:latin typeface="Times New Roman" panose="02020603050405020304" pitchFamily="18" charset="0"/>
                <a:ea typeface="黑体" panose="02010609060101010101" pitchFamily="49" charset="-122"/>
              </a:rPr>
              <a:t>布袋盐场</a:t>
            </a:r>
          </a:p>
        </p:txBody>
      </p:sp>
      <p:sp>
        <p:nvSpPr>
          <p:cNvPr id="215045" name="Oval 5"/>
          <p:cNvSpPr>
            <a:spLocks noChangeArrowheads="1"/>
          </p:cNvSpPr>
          <p:nvPr>
            <p:custDataLst>
              <p:tags r:id="rId4"/>
            </p:custDataLst>
          </p:nvPr>
        </p:nvSpPr>
        <p:spPr bwMode="auto">
          <a:xfrm>
            <a:off x="4699001" y="3400426"/>
            <a:ext cx="144463" cy="144463"/>
          </a:xfrm>
          <a:prstGeom prst="ellipse">
            <a:avLst/>
          </a:prstGeom>
          <a:solidFill>
            <a:srgbClr val="FF0000"/>
          </a:solidFill>
          <a:ln w="9525" algn="ctr">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215046" name="Oval 6"/>
          <p:cNvSpPr>
            <a:spLocks noChangeArrowheads="1"/>
          </p:cNvSpPr>
          <p:nvPr>
            <p:custDataLst>
              <p:tags r:id="rId5"/>
            </p:custDataLst>
          </p:nvPr>
        </p:nvSpPr>
        <p:spPr bwMode="auto">
          <a:xfrm>
            <a:off x="2495551" y="4148138"/>
            <a:ext cx="144463" cy="144462"/>
          </a:xfrm>
          <a:prstGeom prst="ellipse">
            <a:avLst/>
          </a:prstGeom>
          <a:solidFill>
            <a:srgbClr val="FF0000"/>
          </a:solidFill>
          <a:ln w="9525" algn="ctr">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215047" name="Oval 7"/>
          <p:cNvSpPr>
            <a:spLocks noChangeArrowheads="1"/>
          </p:cNvSpPr>
          <p:nvPr>
            <p:custDataLst>
              <p:tags r:id="rId6"/>
            </p:custDataLst>
          </p:nvPr>
        </p:nvSpPr>
        <p:spPr bwMode="auto">
          <a:xfrm>
            <a:off x="4151314" y="620713"/>
            <a:ext cx="142875" cy="158750"/>
          </a:xfrm>
          <a:prstGeom prst="ellipse">
            <a:avLst/>
          </a:prstGeom>
          <a:solidFill>
            <a:srgbClr val="FF0000"/>
          </a:solidFill>
          <a:ln w="9525" algn="ctr">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215048" name="AutoShape 8"/>
          <p:cNvSpPr>
            <a:spLocks noChangeArrowheads="1"/>
          </p:cNvSpPr>
          <p:nvPr>
            <p:custDataLst>
              <p:tags r:id="rId7"/>
            </p:custDataLst>
          </p:nvPr>
        </p:nvSpPr>
        <p:spPr bwMode="auto">
          <a:xfrm>
            <a:off x="2279651" y="1125539"/>
            <a:ext cx="1655763" cy="574675"/>
          </a:xfrm>
          <a:prstGeom prst="wedgeRoundRectCallout">
            <a:avLst>
              <a:gd name="adj1" fmla="val 65245"/>
              <a:gd name="adj2" fmla="val -115745"/>
              <a:gd name="adj3" fmla="val 16667"/>
            </a:avLst>
          </a:prstGeom>
          <a:solidFill>
            <a:schemeClr val="accent1"/>
          </a:solidFill>
          <a:ln w="9525" algn="ctr">
            <a:solidFill>
              <a:schemeClr val="tx1"/>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zh-CN" sz="2400" b="1">
                <a:solidFill>
                  <a:srgbClr val="FF0000"/>
                </a:solidFill>
                <a:latin typeface="Times New Roman" panose="02020603050405020304" pitchFamily="18" charset="0"/>
                <a:ea typeface="黑体" panose="02010609060101010101" pitchFamily="49" charset="-122"/>
              </a:rPr>
              <a:t>长芦盐场</a:t>
            </a:r>
          </a:p>
        </p:txBody>
      </p:sp>
      <p:sp>
        <p:nvSpPr>
          <p:cNvPr id="210953" name="Rectangle 9"/>
          <p:cNvSpPr/>
          <p:nvPr>
            <p:custDataLst>
              <p:tags r:id="rId8"/>
            </p:custDataLst>
          </p:nvPr>
        </p:nvSpPr>
        <p:spPr>
          <a:xfrm>
            <a:off x="6564312" y="115888"/>
            <a:ext cx="5195887" cy="1815882"/>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800" b="1" dirty="0">
                <a:solidFill>
                  <a:srgbClr val="FF0000"/>
                </a:solidFill>
                <a:latin typeface="黑体" panose="02010609060101010101" pitchFamily="49" charset="-122"/>
                <a:ea typeface="黑体" panose="02010609060101010101" pitchFamily="49" charset="-122"/>
              </a:rPr>
              <a:t>长芦盐场:</a:t>
            </a:r>
            <a:r>
              <a:rPr lang="zh-CN" altLang="zh-CN" sz="2800" b="1" dirty="0">
                <a:solidFill>
                  <a:srgbClr val="000000"/>
                </a:solidFill>
                <a:latin typeface="黑体" panose="02010609060101010101" pitchFamily="49" charset="-122"/>
                <a:ea typeface="黑体" panose="02010609060101010101" pitchFamily="49" charset="-122"/>
              </a:rPr>
              <a:t>天津、河北境内,有平坦的海滩和利于蒸发的天气（春季），是我国最大盐场。附近的化工厂的原料之一。</a:t>
            </a:r>
          </a:p>
        </p:txBody>
      </p:sp>
      <p:sp>
        <p:nvSpPr>
          <p:cNvPr id="210954" name="Text Box 10"/>
          <p:cNvSpPr/>
          <p:nvPr>
            <p:custDataLst>
              <p:tags r:id="rId9"/>
            </p:custDataLst>
          </p:nvPr>
        </p:nvSpPr>
        <p:spPr>
          <a:xfrm>
            <a:off x="6564313" y="2766557"/>
            <a:ext cx="5413374" cy="2246769"/>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800" b="1" dirty="0">
                <a:solidFill>
                  <a:srgbClr val="FF0000"/>
                </a:solidFill>
                <a:latin typeface="黑体" panose="02010609060101010101" pitchFamily="49" charset="-122"/>
                <a:ea typeface="黑体" panose="02010609060101010101" pitchFamily="49" charset="-122"/>
              </a:rPr>
              <a:t>布袋盐场：</a:t>
            </a:r>
            <a:r>
              <a:rPr lang="zh-CN" altLang="zh-CN" sz="2800" b="1" dirty="0">
                <a:solidFill>
                  <a:srgbClr val="000000"/>
                </a:solidFill>
                <a:latin typeface="黑体" panose="02010609060101010101" pitchFamily="49" charset="-122"/>
                <a:ea typeface="黑体" panose="02010609060101010101" pitchFamily="49" charset="-122"/>
              </a:rPr>
              <a:t>北回归线附近，副热带高压控制，气流下沉，加之位于台湾山脉的背风坡，故降水少，多晴天，气温高，有利于蒸发；台西平原地势平坦，有利于晒盐。 </a:t>
            </a:r>
            <a:endParaRPr lang="zh-CN" altLang="zh-CN" sz="2800" dirty="0">
              <a:solidFill>
                <a:srgbClr val="000000"/>
              </a:solidFill>
              <a:latin typeface="黑体" panose="02010609060101010101" pitchFamily="49" charset="-122"/>
              <a:ea typeface="黑体" panose="02010609060101010101" pitchFamily="49" charset="-122"/>
            </a:endParaRPr>
          </a:p>
        </p:txBody>
      </p:sp>
      <p:sp>
        <p:nvSpPr>
          <p:cNvPr id="210955" name="Text Box 11"/>
          <p:cNvSpPr/>
          <p:nvPr>
            <p:custDataLst>
              <p:tags r:id="rId10"/>
            </p:custDataLst>
          </p:nvPr>
        </p:nvSpPr>
        <p:spPr>
          <a:xfrm>
            <a:off x="6672263" y="5805488"/>
            <a:ext cx="3816350" cy="946150"/>
          </a:xfrm>
          <a:prstGeom prst="rect">
            <a:avLst/>
          </a:prstGeom>
          <a:noFill/>
          <a:ln>
            <a:no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800" b="1" dirty="0">
                <a:solidFill>
                  <a:srgbClr val="FF0000"/>
                </a:solidFill>
                <a:ea typeface="黑体" panose="02010609060101010101" pitchFamily="49" charset="-122"/>
              </a:rPr>
              <a:t>莺歌海盐场：</a:t>
            </a:r>
            <a:r>
              <a:rPr lang="zh-CN" altLang="zh-CN" sz="2800" b="1" dirty="0">
                <a:solidFill>
                  <a:srgbClr val="000000"/>
                </a:solidFill>
                <a:ea typeface="黑体" panose="02010609060101010101" pitchFamily="49" charset="-122"/>
              </a:rPr>
              <a:t>热带、地势、背风坡。</a:t>
            </a:r>
            <a:endParaRPr lang="zh-CN" altLang="zh-CN" sz="2800" dirty="0">
              <a:solidFill>
                <a:srgbClr val="000000"/>
              </a:solidFill>
              <a:ea typeface="黑体" panose="02010609060101010101" pitchFamily="49" charset="-122"/>
            </a:endParaRPr>
          </a:p>
        </p:txBody>
      </p:sp>
    </p:spTree>
    <p:extLst>
      <p:ext uri="{BB962C8B-B14F-4D97-AF65-F5344CB8AC3E}">
        <p14:creationId xmlns:p14="http://schemas.microsoft.com/office/powerpoint/2010/main" val="26538623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48"/>
                                        </p:tgtEl>
                                        <p:attrNameLst>
                                          <p:attrName>style.visibility</p:attrName>
                                        </p:attrNameLst>
                                      </p:cBhvr>
                                      <p:to>
                                        <p:strVal val="visible"/>
                                      </p:to>
                                    </p:set>
                                    <p:animEffect transition="in" filter="blinds(horizontal)">
                                      <p:cBhvr>
                                        <p:cTn id="7" dur="500" fill="hold"/>
                                        <p:tgtEl>
                                          <p:spTgt spid="215048"/>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044"/>
                                        </p:tgtEl>
                                        <p:attrNameLst>
                                          <p:attrName>style.visibility</p:attrName>
                                        </p:attrNameLst>
                                      </p:cBhvr>
                                      <p:to>
                                        <p:strVal val="visible"/>
                                      </p:to>
                                    </p:set>
                                    <p:animEffect transition="in" filter="fade">
                                      <p:cBhvr>
                                        <p:cTn id="11" dur="2000" fill="hold"/>
                                        <p:tgtEl>
                                          <p:spTgt spid="215044"/>
                                        </p:tgtEl>
                                      </p:cBhvr>
                                    </p:animEffect>
                                  </p:childTnLst>
                                </p:cTn>
                              </p:par>
                            </p:childTnLst>
                          </p:cTn>
                        </p:par>
                        <p:par>
                          <p:cTn id="12" fill="hold" nodeType="afterGroup">
                            <p:stCondLst>
                              <p:cond delay="2500"/>
                            </p:stCondLst>
                            <p:childTnLst>
                              <p:par>
                                <p:cTn id="13" presetID="2" presetClass="entr" presetSubtype="4" fill="hold" grpId="0" nodeType="afterEffect">
                                  <p:stCondLst>
                                    <p:cond delay="0"/>
                                  </p:stCondLst>
                                  <p:childTnLst>
                                    <p:set>
                                      <p:cBhvr>
                                        <p:cTn id="14" dur="1" fill="hold">
                                          <p:stCondLst>
                                            <p:cond delay="0"/>
                                          </p:stCondLst>
                                        </p:cTn>
                                        <p:tgtEl>
                                          <p:spTgt spid="215043"/>
                                        </p:tgtEl>
                                        <p:attrNameLst>
                                          <p:attrName>style.visibility</p:attrName>
                                        </p:attrNameLst>
                                      </p:cBhvr>
                                      <p:to>
                                        <p:strVal val="visible"/>
                                      </p:to>
                                    </p:set>
                                    <p:anim calcmode="lin" valueType="num">
                                      <p:cBhvr additive="base">
                                        <p:cTn id="15" dur="500" fill="hold"/>
                                        <p:tgtEl>
                                          <p:spTgt spid="215043"/>
                                        </p:tgtEl>
                                        <p:attrNameLst>
                                          <p:attrName>ppt_x</p:attrName>
                                        </p:attrNameLst>
                                      </p:cBhvr>
                                      <p:tavLst>
                                        <p:tav tm="0">
                                          <p:val>
                                            <p:strVal val="#ppt_x"/>
                                          </p:val>
                                        </p:tav>
                                        <p:tav tm="100000">
                                          <p:val>
                                            <p:strVal val="#ppt_x"/>
                                          </p:val>
                                        </p:tav>
                                      </p:tavLst>
                                    </p:anim>
                                    <p:anim calcmode="lin" valueType="num">
                                      <p:cBhvr additive="base">
                                        <p:cTn id="16" dur="500" fill="hold"/>
                                        <p:tgtEl>
                                          <p:spTgt spid="215043"/>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10953"/>
                                        </p:tgtEl>
                                        <p:attrNameLst>
                                          <p:attrName>style.visibility</p:attrName>
                                        </p:attrNameLst>
                                      </p:cBhvr>
                                      <p:to>
                                        <p:strVal val="visible"/>
                                      </p:to>
                                    </p:set>
                                    <p:animEffect transition="in" filter="blinds(horizontal)">
                                      <p:cBhvr>
                                        <p:cTn id="21" dur="500" fill="hold"/>
                                        <p:tgtEl>
                                          <p:spTgt spid="21095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10954"/>
                                        </p:tgtEl>
                                        <p:attrNameLst>
                                          <p:attrName>style.visibility</p:attrName>
                                        </p:attrNameLst>
                                      </p:cBhvr>
                                      <p:to>
                                        <p:strVal val="visible"/>
                                      </p:to>
                                    </p:set>
                                    <p:animEffect transition="in" filter="blinds(horizontal)">
                                      <p:cBhvr>
                                        <p:cTn id="26" dur="500" fill="hold"/>
                                        <p:tgtEl>
                                          <p:spTgt spid="21095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10955"/>
                                        </p:tgtEl>
                                        <p:attrNameLst>
                                          <p:attrName>style.visibility</p:attrName>
                                        </p:attrNameLst>
                                      </p:cBhvr>
                                      <p:to>
                                        <p:strVal val="visible"/>
                                      </p:to>
                                    </p:set>
                                    <p:animEffect transition="in" filter="blinds(horizontal)">
                                      <p:cBhvr>
                                        <p:cTn id="31" dur="500" fill="hold"/>
                                        <p:tgtEl>
                                          <p:spTgt spid="210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animBg="1"/>
      <p:bldP spid="215044" grpId="0" animBg="1"/>
      <p:bldP spid="215048" grpId="0" animBg="1"/>
      <p:bldP spid="210953" grpId="0" animBg="1"/>
      <p:bldP spid="210954" grpId="0" animBg="1"/>
      <p:bldP spid="21095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p:cNvSpPr>
          <p:nvPr>
            <p:ph type="title" idx="4294967295"/>
            <p:custDataLst>
              <p:tags r:id="rId1"/>
            </p:custDataLst>
          </p:nvPr>
        </p:nvSpPr>
        <p:spPr>
          <a:xfrm>
            <a:off x="6200775" y="920751"/>
            <a:ext cx="3606800" cy="701675"/>
          </a:xfrm>
          <a:ln cap="flat" algn="ctr">
            <a:miter lim="800000"/>
            <a:headEnd type="none" w="med" len="med"/>
            <a:tailEnd type="none" w="med" len="med"/>
          </a:ln>
        </p:spPr>
        <p:txBody>
          <a:bodyPr>
            <a:noAutofit/>
          </a:bodyPr>
          <a:lstStyle/>
          <a:p>
            <a:pPr eaLnBrk="1" hangingPunct="1"/>
            <a:r>
              <a:rPr lang="zh-CN" altLang="en-US" sz="4000" b="1" dirty="0">
                <a:latin typeface="微软雅黑" panose="020B0503020204020204" pitchFamily="34" charset="-122"/>
              </a:rPr>
              <a:t>稠密的铁路网</a:t>
            </a:r>
          </a:p>
        </p:txBody>
      </p:sp>
      <p:pic>
        <p:nvPicPr>
          <p:cNvPr id="223235" name="Picture 3" descr="北方地区矿产城市铁路分布图"/>
          <p:cNvPicPr>
            <a:picLocks noChangeAspect="1" noChangeArrowheads="1"/>
          </p:cNvPicPr>
          <p:nvPr>
            <p:custDataLst>
              <p:tags r:id="rId2"/>
            </p:custDataLst>
          </p:nvPr>
        </p:nvPicPr>
        <p:blipFill>
          <a:blip r:embed="rId27">
            <a:extLst>
              <a:ext uri="{28A0092B-C50C-407E-A947-70E740481C1C}">
                <a14:useLocalDpi xmlns:a14="http://schemas.microsoft.com/office/drawing/2010/main" val="0"/>
              </a:ext>
            </a:extLst>
          </a:blip>
          <a:srcRect/>
          <a:stretch>
            <a:fillRect/>
          </a:stretch>
        </p:blipFill>
        <p:spPr bwMode="auto">
          <a:xfrm>
            <a:off x="1524000" y="1412875"/>
            <a:ext cx="499268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21188" name="Text Box 4"/>
          <p:cNvSpPr/>
          <p:nvPr>
            <p:custDataLst>
              <p:tags r:id="rId3"/>
            </p:custDataLst>
          </p:nvPr>
        </p:nvSpPr>
        <p:spPr>
          <a:xfrm>
            <a:off x="7086600" y="2027238"/>
            <a:ext cx="3124200" cy="519112"/>
          </a:xfrm>
          <a:prstGeom prst="rect">
            <a:avLst/>
          </a:prstGeom>
          <a:noFill/>
          <a:ln w="19050">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微软雅黑" panose="020B0503020204020204" pitchFamily="34" charset="-122"/>
                <a:ea typeface="微软雅黑" panose="020B0503020204020204" pitchFamily="34" charset="-122"/>
              </a:rPr>
              <a:t>重要的铁路干线</a:t>
            </a:r>
          </a:p>
        </p:txBody>
      </p:sp>
      <p:sp>
        <p:nvSpPr>
          <p:cNvPr id="221189" name="Text Box 5"/>
          <p:cNvSpPr/>
          <p:nvPr>
            <p:custDataLst>
              <p:tags r:id="rId4"/>
            </p:custDataLst>
          </p:nvPr>
        </p:nvSpPr>
        <p:spPr>
          <a:xfrm>
            <a:off x="7086600" y="2717800"/>
            <a:ext cx="1752600" cy="579438"/>
          </a:xfrm>
          <a:prstGeom prst="rect">
            <a:avLst/>
          </a:prstGeom>
          <a:noFill/>
          <a:ln w="19050">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0000FF"/>
                </a:solidFill>
                <a:latin typeface="微软雅黑" panose="020B0503020204020204" pitchFamily="34" charset="-122"/>
                <a:ea typeface="微软雅黑" panose="020B0503020204020204" pitchFamily="34" charset="-122"/>
              </a:rPr>
              <a:t>京哈线</a:t>
            </a:r>
          </a:p>
        </p:txBody>
      </p:sp>
      <p:sp>
        <p:nvSpPr>
          <p:cNvPr id="221190" name="Text Box 6"/>
          <p:cNvSpPr/>
          <p:nvPr>
            <p:custDataLst>
              <p:tags r:id="rId5"/>
            </p:custDataLst>
          </p:nvPr>
        </p:nvSpPr>
        <p:spPr>
          <a:xfrm>
            <a:off x="7086600" y="3327400"/>
            <a:ext cx="1747838" cy="579438"/>
          </a:xfrm>
          <a:prstGeom prst="rect">
            <a:avLst/>
          </a:prstGeom>
          <a:noFill/>
          <a:ln w="19050">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0000FF"/>
                </a:solidFill>
                <a:latin typeface="微软雅黑" panose="020B0503020204020204" pitchFamily="34" charset="-122"/>
                <a:ea typeface="微软雅黑" panose="020B0503020204020204" pitchFamily="34" charset="-122"/>
              </a:rPr>
              <a:t>京沪线</a:t>
            </a:r>
          </a:p>
        </p:txBody>
      </p:sp>
      <p:sp>
        <p:nvSpPr>
          <p:cNvPr id="221191" name="Text Box 7"/>
          <p:cNvSpPr/>
          <p:nvPr>
            <p:custDataLst>
              <p:tags r:id="rId6"/>
            </p:custDataLst>
          </p:nvPr>
        </p:nvSpPr>
        <p:spPr>
          <a:xfrm>
            <a:off x="7086600" y="4013200"/>
            <a:ext cx="2870200" cy="584775"/>
          </a:xfrm>
          <a:prstGeom prst="rect">
            <a:avLst/>
          </a:prstGeom>
          <a:noFill/>
          <a:ln w="19050">
            <a:noFill/>
            <a:miter lim="800000"/>
          </a:ln>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dirty="0">
                <a:solidFill>
                  <a:srgbClr val="0000FF"/>
                </a:solidFill>
                <a:latin typeface="微软雅黑" panose="020B0503020204020204" pitchFamily="34" charset="-122"/>
                <a:ea typeface="微软雅黑" panose="020B0503020204020204" pitchFamily="34" charset="-122"/>
              </a:rPr>
              <a:t>京</a:t>
            </a:r>
            <a:r>
              <a:rPr lang="zh-CN" altLang="en-US" sz="3200" b="1" dirty="0" smtClean="0">
                <a:solidFill>
                  <a:srgbClr val="0000FF"/>
                </a:solidFill>
                <a:latin typeface="微软雅黑" panose="020B0503020204020204" pitchFamily="34" charset="-122"/>
                <a:ea typeface="微软雅黑" panose="020B0503020204020204" pitchFamily="34" charset="-122"/>
              </a:rPr>
              <a:t>包、包兰线</a:t>
            </a:r>
            <a:endParaRPr lang="zh-CN" altLang="en-US" sz="3200" b="1" dirty="0">
              <a:solidFill>
                <a:srgbClr val="0000FF"/>
              </a:solidFill>
              <a:latin typeface="微软雅黑" panose="020B0503020204020204" pitchFamily="34" charset="-122"/>
              <a:ea typeface="微软雅黑" panose="020B0503020204020204" pitchFamily="34" charset="-122"/>
            </a:endParaRPr>
          </a:p>
        </p:txBody>
      </p:sp>
      <p:sp>
        <p:nvSpPr>
          <p:cNvPr id="221192" name="Text Box 8"/>
          <p:cNvSpPr/>
          <p:nvPr>
            <p:custDataLst>
              <p:tags r:id="rId7"/>
            </p:custDataLst>
          </p:nvPr>
        </p:nvSpPr>
        <p:spPr>
          <a:xfrm>
            <a:off x="7086600" y="4622800"/>
            <a:ext cx="1676400" cy="579438"/>
          </a:xfrm>
          <a:prstGeom prst="rect">
            <a:avLst/>
          </a:prstGeom>
          <a:noFill/>
          <a:ln w="19050">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0000FF"/>
                </a:solidFill>
                <a:latin typeface="微软雅黑" panose="020B0503020204020204" pitchFamily="34" charset="-122"/>
                <a:ea typeface="微软雅黑" panose="020B0503020204020204" pitchFamily="34" charset="-122"/>
              </a:rPr>
              <a:t>陇海线</a:t>
            </a:r>
          </a:p>
        </p:txBody>
      </p:sp>
      <p:sp>
        <p:nvSpPr>
          <p:cNvPr id="221193" name="Text Box 9"/>
          <p:cNvSpPr/>
          <p:nvPr>
            <p:custDataLst>
              <p:tags r:id="rId8"/>
            </p:custDataLst>
          </p:nvPr>
        </p:nvSpPr>
        <p:spPr>
          <a:xfrm>
            <a:off x="7086600" y="5308600"/>
            <a:ext cx="1676400" cy="579438"/>
          </a:xfrm>
          <a:prstGeom prst="rect">
            <a:avLst/>
          </a:prstGeom>
          <a:noFill/>
          <a:ln w="19050">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0000FF"/>
                </a:solidFill>
                <a:latin typeface="微软雅黑" panose="020B0503020204020204" pitchFamily="34" charset="-122"/>
                <a:ea typeface="微软雅黑" panose="020B0503020204020204" pitchFamily="34" charset="-122"/>
              </a:rPr>
              <a:t>大秦线</a:t>
            </a:r>
          </a:p>
        </p:txBody>
      </p:sp>
      <p:sp>
        <p:nvSpPr>
          <p:cNvPr id="223242" name="Oval 10"/>
          <p:cNvSpPr>
            <a:spLocks noChangeArrowheads="1"/>
          </p:cNvSpPr>
          <p:nvPr>
            <p:custDataLst>
              <p:tags r:id="rId9"/>
            </p:custDataLst>
          </p:nvPr>
        </p:nvSpPr>
        <p:spPr bwMode="auto">
          <a:xfrm>
            <a:off x="3906838" y="2420938"/>
            <a:ext cx="139700" cy="139700"/>
          </a:xfrm>
          <a:prstGeom prst="ellipse">
            <a:avLst/>
          </a:prstGeom>
          <a:solidFill>
            <a:srgbClr val="FF0000"/>
          </a:solidFill>
          <a:ln w="9525" algn="ctr">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23243" name="Oval 11"/>
          <p:cNvSpPr>
            <a:spLocks noChangeArrowheads="1"/>
          </p:cNvSpPr>
          <p:nvPr>
            <p:custDataLst>
              <p:tags r:id="rId10"/>
            </p:custDataLst>
          </p:nvPr>
        </p:nvSpPr>
        <p:spPr bwMode="auto">
          <a:xfrm>
            <a:off x="5957888" y="3416301"/>
            <a:ext cx="133350" cy="144463"/>
          </a:xfrm>
          <a:prstGeom prst="ellipse">
            <a:avLst/>
          </a:prstGeom>
          <a:solidFill>
            <a:srgbClr val="FF0000"/>
          </a:solidFill>
          <a:ln w="9525" algn="ctr">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21196" name="Text Box 12"/>
          <p:cNvSpPr/>
          <p:nvPr>
            <p:custDataLst>
              <p:tags r:id="rId11"/>
            </p:custDataLst>
          </p:nvPr>
        </p:nvSpPr>
        <p:spPr>
          <a:xfrm>
            <a:off x="3071813" y="2205039"/>
            <a:ext cx="946150" cy="396875"/>
          </a:xfrm>
          <a:prstGeom prst="rect">
            <a:avLst/>
          </a:prstGeom>
          <a:noFill/>
          <a:ln>
            <a:noFill/>
            <a:miter lim="800000"/>
          </a:ln>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FF0000"/>
                </a:solidFill>
                <a:latin typeface="微软雅黑" panose="020B0503020204020204" pitchFamily="34" charset="-122"/>
                <a:ea typeface="微软雅黑" panose="020B0503020204020204" pitchFamily="34" charset="-122"/>
              </a:rPr>
              <a:t>满洲里</a:t>
            </a:r>
          </a:p>
        </p:txBody>
      </p:sp>
      <p:sp>
        <p:nvSpPr>
          <p:cNvPr id="221197" name="Text Box 13"/>
          <p:cNvSpPr/>
          <p:nvPr>
            <p:custDataLst>
              <p:tags r:id="rId12"/>
            </p:custDataLst>
          </p:nvPr>
        </p:nvSpPr>
        <p:spPr>
          <a:xfrm>
            <a:off x="6035675" y="3230563"/>
            <a:ext cx="1098550" cy="457200"/>
          </a:xfrm>
          <a:prstGeom prst="rect">
            <a:avLst/>
          </a:prstGeom>
          <a:noFill/>
          <a:ln>
            <a:noFill/>
            <a:miter lim="800000"/>
          </a:ln>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latin typeface="微软雅黑" panose="020B0503020204020204" pitchFamily="34" charset="-122"/>
                <a:ea typeface="微软雅黑" panose="020B0503020204020204" pitchFamily="34" charset="-122"/>
              </a:rPr>
              <a:t>绥芬河</a:t>
            </a:r>
          </a:p>
        </p:txBody>
      </p:sp>
      <p:sp>
        <p:nvSpPr>
          <p:cNvPr id="221198" name="Text Box 20"/>
          <p:cNvSpPr/>
          <p:nvPr>
            <p:custDataLst>
              <p:tags r:id="rId13"/>
            </p:custDataLst>
          </p:nvPr>
        </p:nvSpPr>
        <p:spPr>
          <a:xfrm>
            <a:off x="2590800" y="1066801"/>
            <a:ext cx="1143000" cy="461963"/>
          </a:xfrm>
          <a:prstGeom prst="rect">
            <a:avLst/>
          </a:prstGeom>
          <a:noFill/>
          <a:ln>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微软雅黑" panose="020B0503020204020204" pitchFamily="34" charset="-122"/>
                <a:ea typeface="微软雅黑" panose="020B0503020204020204" pitchFamily="34" charset="-122"/>
              </a:rPr>
              <a:t>110°E</a:t>
            </a:r>
          </a:p>
        </p:txBody>
      </p:sp>
      <p:sp>
        <p:nvSpPr>
          <p:cNvPr id="221199" name="Text Box 21"/>
          <p:cNvSpPr/>
          <p:nvPr>
            <p:custDataLst>
              <p:tags r:id="rId14"/>
            </p:custDataLst>
          </p:nvPr>
        </p:nvSpPr>
        <p:spPr>
          <a:xfrm>
            <a:off x="4114800" y="1066801"/>
            <a:ext cx="1066800" cy="461963"/>
          </a:xfrm>
          <a:prstGeom prst="rect">
            <a:avLst/>
          </a:prstGeom>
          <a:noFill/>
          <a:ln>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微软雅黑" panose="020B0503020204020204" pitchFamily="34" charset="-122"/>
                <a:ea typeface="微软雅黑" panose="020B0503020204020204" pitchFamily="34" charset="-122"/>
              </a:rPr>
              <a:t>120°E</a:t>
            </a:r>
          </a:p>
        </p:txBody>
      </p:sp>
      <p:sp>
        <p:nvSpPr>
          <p:cNvPr id="221200" name="Freeform 22"/>
          <p:cNvSpPr/>
          <p:nvPr>
            <p:custDataLst>
              <p:tags r:id="rId15"/>
            </p:custDataLst>
          </p:nvPr>
        </p:nvSpPr>
        <p:spPr bwMode="auto">
          <a:xfrm>
            <a:off x="3836988" y="3284539"/>
            <a:ext cx="1465262" cy="1597025"/>
          </a:xfrm>
          <a:custGeom>
            <a:avLst/>
            <a:gdLst>
              <a:gd name="GT0" fmla="+- l w 0"/>
              <a:gd name="GT1" fmla="+- t h 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l" t="t" r="GT0" b="GT1"/>
            <a:pathLst>
              <a:path w="923" h="1000">
                <a:moveTo>
                  <a:pt x="923" y="0"/>
                </a:moveTo>
                <a:cubicBezTo>
                  <a:pt x="912" y="34"/>
                  <a:pt x="911" y="47"/>
                  <a:pt x="881" y="68"/>
                </a:cubicBezTo>
                <a:cubicBezTo>
                  <a:pt x="860" y="127"/>
                  <a:pt x="878" y="191"/>
                  <a:pt x="822" y="229"/>
                </a:cubicBezTo>
                <a:cubicBezTo>
                  <a:pt x="798" y="295"/>
                  <a:pt x="800" y="355"/>
                  <a:pt x="737" y="398"/>
                </a:cubicBezTo>
                <a:cubicBezTo>
                  <a:pt x="726" y="429"/>
                  <a:pt x="720" y="461"/>
                  <a:pt x="711" y="492"/>
                </a:cubicBezTo>
                <a:cubicBezTo>
                  <a:pt x="708" y="503"/>
                  <a:pt x="710" y="516"/>
                  <a:pt x="703" y="525"/>
                </a:cubicBezTo>
                <a:cubicBezTo>
                  <a:pt x="698" y="532"/>
                  <a:pt x="686" y="531"/>
                  <a:pt x="678" y="534"/>
                </a:cubicBezTo>
                <a:cubicBezTo>
                  <a:pt x="644" y="545"/>
                  <a:pt x="610" y="556"/>
                  <a:pt x="576" y="568"/>
                </a:cubicBezTo>
                <a:cubicBezTo>
                  <a:pt x="573" y="585"/>
                  <a:pt x="577" y="605"/>
                  <a:pt x="567" y="619"/>
                </a:cubicBezTo>
                <a:cubicBezTo>
                  <a:pt x="556" y="636"/>
                  <a:pt x="517" y="653"/>
                  <a:pt x="517" y="653"/>
                </a:cubicBezTo>
                <a:cubicBezTo>
                  <a:pt x="473" y="718"/>
                  <a:pt x="489" y="684"/>
                  <a:pt x="466" y="754"/>
                </a:cubicBezTo>
                <a:cubicBezTo>
                  <a:pt x="464" y="759"/>
                  <a:pt x="398" y="791"/>
                  <a:pt x="390" y="797"/>
                </a:cubicBezTo>
                <a:cubicBezTo>
                  <a:pt x="363" y="837"/>
                  <a:pt x="311" y="846"/>
                  <a:pt x="271" y="873"/>
                </a:cubicBezTo>
                <a:cubicBezTo>
                  <a:pt x="255" y="922"/>
                  <a:pt x="205" y="925"/>
                  <a:pt x="161" y="941"/>
                </a:cubicBezTo>
                <a:cubicBezTo>
                  <a:pt x="141" y="971"/>
                  <a:pt x="127" y="988"/>
                  <a:pt x="93" y="1000"/>
                </a:cubicBezTo>
                <a:cubicBezTo>
                  <a:pt x="47" y="969"/>
                  <a:pt x="36" y="924"/>
                  <a:pt x="8" y="881"/>
                </a:cubicBezTo>
                <a:cubicBezTo>
                  <a:pt x="5" y="873"/>
                  <a:pt x="0" y="856"/>
                  <a:pt x="0" y="856"/>
                </a:cubicBezTo>
              </a:path>
            </a:pathLst>
          </a:custGeom>
          <a:noFill/>
          <a:ln w="60325">
            <a:solidFill>
              <a:srgbClr val="FF0000"/>
            </a:solidFill>
            <a:round/>
          </a:ln>
        </p:spPr>
      </p:sp>
      <p:cxnSp>
        <p:nvCxnSpPr>
          <p:cNvPr id="223249" name="Line 23"/>
          <p:cNvCxnSpPr>
            <a:cxnSpLocks noChangeShapeType="1"/>
          </p:cNvCxnSpPr>
          <p:nvPr>
            <p:custDataLst>
              <p:tags r:id="rId16"/>
            </p:custDataLst>
          </p:nvPr>
        </p:nvCxnSpPr>
        <p:spPr bwMode="auto">
          <a:xfrm flipH="1">
            <a:off x="5257801" y="2997200"/>
            <a:ext cx="1846263" cy="508000"/>
          </a:xfrm>
          <a:prstGeom prst="line">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3250" name="Line 24"/>
          <p:cNvCxnSpPr>
            <a:cxnSpLocks noChangeShapeType="1"/>
          </p:cNvCxnSpPr>
          <p:nvPr>
            <p:custDataLst>
              <p:tags r:id="rId17"/>
            </p:custDataLst>
          </p:nvPr>
        </p:nvCxnSpPr>
        <p:spPr bwMode="auto">
          <a:xfrm flipH="1">
            <a:off x="4008438" y="3644900"/>
            <a:ext cx="3167062" cy="1944688"/>
          </a:xfrm>
          <a:prstGeom prst="line">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203" name="Freeform 25"/>
          <p:cNvSpPr/>
          <p:nvPr>
            <p:custDataLst>
              <p:tags r:id="rId18"/>
            </p:custDataLst>
          </p:nvPr>
        </p:nvSpPr>
        <p:spPr bwMode="auto">
          <a:xfrm>
            <a:off x="3779839" y="4641850"/>
            <a:ext cx="473075" cy="1785938"/>
          </a:xfrm>
          <a:custGeom>
            <a:avLst/>
            <a:gdLst>
              <a:gd name="GT0" fmla="+- l w 0"/>
              <a:gd name="GT1" fmla="+- t h 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l" t="t" r="GT0" b="GT1"/>
            <a:pathLst>
              <a:path w="298" h="1125">
                <a:moveTo>
                  <a:pt x="28" y="0"/>
                </a:moveTo>
                <a:cubicBezTo>
                  <a:pt x="36" y="145"/>
                  <a:pt x="0" y="168"/>
                  <a:pt x="115" y="148"/>
                </a:cubicBezTo>
                <a:cubicBezTo>
                  <a:pt x="132" y="196"/>
                  <a:pt x="134" y="241"/>
                  <a:pt x="89" y="270"/>
                </a:cubicBezTo>
                <a:cubicBezTo>
                  <a:pt x="76" y="307"/>
                  <a:pt x="74" y="346"/>
                  <a:pt x="63" y="384"/>
                </a:cubicBezTo>
                <a:cubicBezTo>
                  <a:pt x="66" y="422"/>
                  <a:pt x="64" y="460"/>
                  <a:pt x="71" y="497"/>
                </a:cubicBezTo>
                <a:cubicBezTo>
                  <a:pt x="73" y="505"/>
                  <a:pt x="84" y="508"/>
                  <a:pt x="89" y="515"/>
                </a:cubicBezTo>
                <a:cubicBezTo>
                  <a:pt x="107" y="538"/>
                  <a:pt x="106" y="541"/>
                  <a:pt x="115" y="567"/>
                </a:cubicBezTo>
                <a:cubicBezTo>
                  <a:pt x="75" y="682"/>
                  <a:pt x="118" y="709"/>
                  <a:pt x="167" y="785"/>
                </a:cubicBezTo>
                <a:cubicBezTo>
                  <a:pt x="162" y="884"/>
                  <a:pt x="150" y="908"/>
                  <a:pt x="167" y="986"/>
                </a:cubicBezTo>
                <a:cubicBezTo>
                  <a:pt x="169" y="995"/>
                  <a:pt x="170" y="1006"/>
                  <a:pt x="176" y="1012"/>
                </a:cubicBezTo>
                <a:cubicBezTo>
                  <a:pt x="178" y="1014"/>
                  <a:pt x="226" y="1028"/>
                  <a:pt x="228" y="1029"/>
                </a:cubicBezTo>
                <a:cubicBezTo>
                  <a:pt x="229" y="1031"/>
                  <a:pt x="242" y="1086"/>
                  <a:pt x="246" y="1091"/>
                </a:cubicBezTo>
                <a:cubicBezTo>
                  <a:pt x="258" y="1106"/>
                  <a:pt x="298" y="1107"/>
                  <a:pt x="298" y="1125"/>
                </a:cubicBezTo>
              </a:path>
            </a:pathLst>
          </a:custGeom>
          <a:noFill/>
          <a:ln w="60325">
            <a:solidFill>
              <a:srgbClr val="FF0000"/>
            </a:solidFill>
            <a:round/>
          </a:ln>
        </p:spPr>
      </p:sp>
      <p:cxnSp>
        <p:nvCxnSpPr>
          <p:cNvPr id="223252" name="Line 26"/>
          <p:cNvCxnSpPr>
            <a:cxnSpLocks noChangeShapeType="1"/>
          </p:cNvCxnSpPr>
          <p:nvPr>
            <p:custDataLst>
              <p:tags r:id="rId19"/>
            </p:custDataLst>
          </p:nvPr>
        </p:nvCxnSpPr>
        <p:spPr bwMode="auto">
          <a:xfrm flipH="1">
            <a:off x="3810001" y="4292600"/>
            <a:ext cx="3438525" cy="203200"/>
          </a:xfrm>
          <a:prstGeom prst="line">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205" name="Freeform 27"/>
          <p:cNvSpPr/>
          <p:nvPr>
            <p:custDataLst>
              <p:tags r:id="rId20"/>
            </p:custDataLst>
          </p:nvPr>
        </p:nvSpPr>
        <p:spPr bwMode="auto">
          <a:xfrm>
            <a:off x="1752601" y="4392613"/>
            <a:ext cx="2105025" cy="1052512"/>
          </a:xfrm>
          <a:custGeom>
            <a:avLst/>
            <a:gdLst>
              <a:gd name="GT0" fmla="+- l w 0"/>
              <a:gd name="GT1" fmla="+- t h 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Lst>
            <a:rect l="l" t="t" r="GT0" b="GT1"/>
            <a:pathLst>
              <a:path w="1326" h="663">
                <a:moveTo>
                  <a:pt x="1326" y="157"/>
                </a:moveTo>
                <a:cubicBezTo>
                  <a:pt x="1297" y="147"/>
                  <a:pt x="1286" y="131"/>
                  <a:pt x="1256" y="122"/>
                </a:cubicBezTo>
                <a:cubicBezTo>
                  <a:pt x="1235" y="100"/>
                  <a:pt x="1216" y="97"/>
                  <a:pt x="1187" y="87"/>
                </a:cubicBezTo>
                <a:cubicBezTo>
                  <a:pt x="1152" y="52"/>
                  <a:pt x="1188" y="78"/>
                  <a:pt x="1117" y="78"/>
                </a:cubicBezTo>
                <a:cubicBezTo>
                  <a:pt x="1104" y="78"/>
                  <a:pt x="997" y="64"/>
                  <a:pt x="977" y="61"/>
                </a:cubicBezTo>
                <a:cubicBezTo>
                  <a:pt x="876" y="26"/>
                  <a:pt x="1011" y="28"/>
                  <a:pt x="820" y="43"/>
                </a:cubicBezTo>
                <a:cubicBezTo>
                  <a:pt x="779" y="51"/>
                  <a:pt x="738" y="57"/>
                  <a:pt x="698" y="69"/>
                </a:cubicBezTo>
                <a:cubicBezTo>
                  <a:pt x="695" y="49"/>
                  <a:pt x="700" y="25"/>
                  <a:pt x="689" y="8"/>
                </a:cubicBezTo>
                <a:cubicBezTo>
                  <a:pt x="684" y="0"/>
                  <a:pt x="672" y="16"/>
                  <a:pt x="663" y="17"/>
                </a:cubicBezTo>
                <a:cubicBezTo>
                  <a:pt x="605" y="22"/>
                  <a:pt x="546" y="23"/>
                  <a:pt x="488" y="26"/>
                </a:cubicBezTo>
                <a:cubicBezTo>
                  <a:pt x="449" y="38"/>
                  <a:pt x="455" y="46"/>
                  <a:pt x="436" y="78"/>
                </a:cubicBezTo>
                <a:cubicBezTo>
                  <a:pt x="433" y="84"/>
                  <a:pt x="406" y="108"/>
                  <a:pt x="401" y="113"/>
                </a:cubicBezTo>
                <a:cubicBezTo>
                  <a:pt x="401" y="113"/>
                  <a:pt x="396" y="142"/>
                  <a:pt x="392" y="157"/>
                </a:cubicBezTo>
                <a:cubicBezTo>
                  <a:pt x="385" y="187"/>
                  <a:pt x="369" y="197"/>
                  <a:pt x="349" y="218"/>
                </a:cubicBezTo>
                <a:cubicBezTo>
                  <a:pt x="328" y="280"/>
                  <a:pt x="358" y="205"/>
                  <a:pt x="314" y="270"/>
                </a:cubicBezTo>
                <a:cubicBezTo>
                  <a:pt x="303" y="286"/>
                  <a:pt x="299" y="306"/>
                  <a:pt x="288" y="322"/>
                </a:cubicBezTo>
                <a:cubicBezTo>
                  <a:pt x="279" y="414"/>
                  <a:pt x="303" y="445"/>
                  <a:pt x="218" y="427"/>
                </a:cubicBezTo>
                <a:cubicBezTo>
                  <a:pt x="156" y="434"/>
                  <a:pt x="134" y="431"/>
                  <a:pt x="87" y="462"/>
                </a:cubicBezTo>
                <a:cubicBezTo>
                  <a:pt x="77" y="491"/>
                  <a:pt x="65" y="502"/>
                  <a:pt x="43" y="523"/>
                </a:cubicBezTo>
                <a:cubicBezTo>
                  <a:pt x="40" y="532"/>
                  <a:pt x="40" y="541"/>
                  <a:pt x="35" y="549"/>
                </a:cubicBezTo>
                <a:cubicBezTo>
                  <a:pt x="31" y="556"/>
                  <a:pt x="20" y="559"/>
                  <a:pt x="17" y="567"/>
                </a:cubicBezTo>
                <a:cubicBezTo>
                  <a:pt x="7" y="589"/>
                  <a:pt x="7" y="614"/>
                  <a:pt x="0" y="637"/>
                </a:cubicBezTo>
                <a:cubicBezTo>
                  <a:pt x="29" y="656"/>
                  <a:pt x="26" y="644"/>
                  <a:pt x="26" y="663"/>
                </a:cubicBezTo>
              </a:path>
            </a:pathLst>
          </a:custGeom>
          <a:noFill/>
          <a:ln w="60325">
            <a:solidFill>
              <a:srgbClr val="FF0000"/>
            </a:solidFill>
            <a:round/>
          </a:ln>
        </p:spPr>
      </p:sp>
      <p:cxnSp>
        <p:nvCxnSpPr>
          <p:cNvPr id="223254" name="Line 28"/>
          <p:cNvCxnSpPr>
            <a:cxnSpLocks noChangeShapeType="1"/>
          </p:cNvCxnSpPr>
          <p:nvPr>
            <p:custDataLst>
              <p:tags r:id="rId21"/>
            </p:custDataLst>
          </p:nvPr>
        </p:nvCxnSpPr>
        <p:spPr bwMode="auto">
          <a:xfrm flipH="1">
            <a:off x="3792538" y="4868863"/>
            <a:ext cx="3382962" cy="1008062"/>
          </a:xfrm>
          <a:prstGeom prst="line">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1207" name="Freeform 29"/>
          <p:cNvSpPr/>
          <p:nvPr>
            <p:custDataLst>
              <p:tags r:id="rId22"/>
            </p:custDataLst>
          </p:nvPr>
        </p:nvSpPr>
        <p:spPr bwMode="auto">
          <a:xfrm>
            <a:off x="1773238" y="5410201"/>
            <a:ext cx="2576512" cy="519113"/>
          </a:xfrm>
          <a:custGeom>
            <a:avLst/>
            <a:gdLst>
              <a:gd name="GT0" fmla="+- l w 0"/>
              <a:gd name="GT1" fmla="+- t h 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l" t="t" r="GT0" b="GT1"/>
            <a:pathLst>
              <a:path w="1623" h="327">
                <a:moveTo>
                  <a:pt x="1623" y="301"/>
                </a:moveTo>
                <a:cubicBezTo>
                  <a:pt x="1566" y="308"/>
                  <a:pt x="1515" y="320"/>
                  <a:pt x="1458" y="327"/>
                </a:cubicBezTo>
                <a:cubicBezTo>
                  <a:pt x="1353" y="324"/>
                  <a:pt x="1248" y="324"/>
                  <a:pt x="1143" y="319"/>
                </a:cubicBezTo>
                <a:cubicBezTo>
                  <a:pt x="1011" y="312"/>
                  <a:pt x="1235" y="308"/>
                  <a:pt x="1091" y="292"/>
                </a:cubicBezTo>
                <a:cubicBezTo>
                  <a:pt x="981" y="279"/>
                  <a:pt x="870" y="283"/>
                  <a:pt x="759" y="275"/>
                </a:cubicBezTo>
                <a:cubicBezTo>
                  <a:pt x="686" y="260"/>
                  <a:pt x="615" y="285"/>
                  <a:pt x="541" y="292"/>
                </a:cubicBezTo>
                <a:cubicBezTo>
                  <a:pt x="486" y="289"/>
                  <a:pt x="430" y="289"/>
                  <a:pt x="375" y="284"/>
                </a:cubicBezTo>
                <a:cubicBezTo>
                  <a:pt x="330" y="280"/>
                  <a:pt x="358" y="243"/>
                  <a:pt x="323" y="231"/>
                </a:cubicBezTo>
                <a:cubicBezTo>
                  <a:pt x="278" y="216"/>
                  <a:pt x="230" y="219"/>
                  <a:pt x="183" y="214"/>
                </a:cubicBezTo>
                <a:cubicBezTo>
                  <a:pt x="121" y="193"/>
                  <a:pt x="146" y="206"/>
                  <a:pt x="105" y="179"/>
                </a:cubicBezTo>
                <a:cubicBezTo>
                  <a:pt x="90" y="134"/>
                  <a:pt x="87" y="133"/>
                  <a:pt x="79" y="92"/>
                </a:cubicBezTo>
                <a:cubicBezTo>
                  <a:pt x="74" y="65"/>
                  <a:pt x="80" y="32"/>
                  <a:pt x="61" y="13"/>
                </a:cubicBezTo>
                <a:cubicBezTo>
                  <a:pt x="48" y="0"/>
                  <a:pt x="13" y="4"/>
                  <a:pt x="0" y="4"/>
                </a:cubicBezTo>
              </a:path>
            </a:pathLst>
          </a:custGeom>
          <a:noFill/>
          <a:ln w="60325">
            <a:solidFill>
              <a:srgbClr val="FF0000"/>
            </a:solidFill>
            <a:round/>
          </a:ln>
        </p:spPr>
      </p:sp>
      <p:cxnSp>
        <p:nvCxnSpPr>
          <p:cNvPr id="223256" name="Line 30"/>
          <p:cNvCxnSpPr>
            <a:cxnSpLocks noChangeShapeType="1"/>
          </p:cNvCxnSpPr>
          <p:nvPr>
            <p:custDataLst>
              <p:tags r:id="rId23"/>
            </p:custDataLst>
          </p:nvPr>
        </p:nvCxnSpPr>
        <p:spPr bwMode="auto">
          <a:xfrm flipH="1" flipV="1">
            <a:off x="4079875" y="4652964"/>
            <a:ext cx="3168650" cy="936625"/>
          </a:xfrm>
          <a:prstGeom prst="line">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3257" name="Text Box 31"/>
          <p:cNvSpPr>
            <a:spLocks noChangeArrowheads="1"/>
          </p:cNvSpPr>
          <p:nvPr>
            <p:custDataLst>
              <p:tags r:id="rId24"/>
            </p:custDataLst>
          </p:nvPr>
        </p:nvSpPr>
        <p:spPr bwMode="auto">
          <a:xfrm>
            <a:off x="1" y="7938"/>
            <a:ext cx="83280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dirty="0" smtClean="0">
                <a:solidFill>
                  <a:srgbClr val="000000"/>
                </a:solidFill>
                <a:latin typeface="微软雅黑" panose="020B0503020204020204" pitchFamily="34" charset="-122"/>
                <a:ea typeface="微软雅黑" panose="020B0503020204020204" pitchFamily="34" charset="-122"/>
              </a:rPr>
              <a:t>（</a:t>
            </a:r>
            <a:r>
              <a:rPr lang="zh-CN" altLang="en-US" sz="3600" b="1" dirty="0">
                <a:solidFill>
                  <a:srgbClr val="000000"/>
                </a:solidFill>
                <a:latin typeface="微软雅黑" panose="020B0503020204020204" pitchFamily="34" charset="-122"/>
                <a:ea typeface="微软雅黑" panose="020B0503020204020204" pitchFamily="34" charset="-122"/>
              </a:rPr>
              <a:t>三</a:t>
            </a:r>
            <a:r>
              <a:rPr lang="zh-CN" altLang="en-US" sz="3600" b="1" dirty="0" smtClean="0">
                <a:solidFill>
                  <a:srgbClr val="000000"/>
                </a:solidFill>
                <a:latin typeface="微软雅黑" panose="020B0503020204020204" pitchFamily="34" charset="-122"/>
                <a:ea typeface="微软雅黑" panose="020B0503020204020204" pitchFamily="34" charset="-122"/>
              </a:rPr>
              <a:t>）</a:t>
            </a:r>
            <a:r>
              <a:rPr lang="en-US" altLang="zh-CN" sz="3600" b="1" dirty="0" smtClean="0">
                <a:solidFill>
                  <a:srgbClr val="000000"/>
                </a:solidFill>
                <a:latin typeface="微软雅黑" panose="020B0503020204020204" pitchFamily="34" charset="-122"/>
                <a:ea typeface="微软雅黑" panose="020B0503020204020204" pitchFamily="34" charset="-122"/>
              </a:rPr>
              <a:t>.</a:t>
            </a:r>
            <a:r>
              <a:rPr lang="zh-CN" altLang="en-US" sz="3600" b="1" dirty="0">
                <a:solidFill>
                  <a:srgbClr val="000000"/>
                </a:solidFill>
                <a:latin typeface="微软雅黑" panose="020B0503020204020204" pitchFamily="34" charset="-122"/>
                <a:ea typeface="微软雅黑" panose="020B0503020204020204" pitchFamily="34" charset="-122"/>
              </a:rPr>
              <a:t>以</a:t>
            </a:r>
            <a:r>
              <a:rPr lang="zh-CN" altLang="en-US" sz="3600" b="1" dirty="0">
                <a:solidFill>
                  <a:srgbClr val="FF0000"/>
                </a:solidFill>
                <a:latin typeface="微软雅黑" panose="020B0503020204020204" pitchFamily="34" charset="-122"/>
                <a:ea typeface="微软雅黑" panose="020B0503020204020204" pitchFamily="34" charset="-122"/>
              </a:rPr>
              <a:t>铁路为主</a:t>
            </a:r>
            <a:r>
              <a:rPr lang="zh-CN" altLang="en-US" sz="3600" b="1" dirty="0">
                <a:solidFill>
                  <a:srgbClr val="000000"/>
                </a:solidFill>
                <a:latin typeface="微软雅黑" panose="020B0503020204020204" pitchFamily="34" charset="-122"/>
                <a:ea typeface="微软雅黑" panose="020B0503020204020204" pitchFamily="34" charset="-122"/>
              </a:rPr>
              <a:t>的交通运输交通</a:t>
            </a:r>
          </a:p>
        </p:txBody>
      </p:sp>
      <p:sp>
        <p:nvSpPr>
          <p:cNvPr id="221210" name="Freeform 25"/>
          <p:cNvSpPr/>
          <p:nvPr>
            <p:custDataLst>
              <p:tags r:id="rId25"/>
            </p:custDataLst>
          </p:nvPr>
        </p:nvSpPr>
        <p:spPr bwMode="auto">
          <a:xfrm rot="18480000">
            <a:off x="4738688" y="1865313"/>
            <a:ext cx="654050" cy="2209800"/>
          </a:xfrm>
          <a:custGeom>
            <a:avLst/>
            <a:gdLst>
              <a:gd name="GT0" fmla="+- l w 0"/>
              <a:gd name="GT1" fmla="+- t h 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l" t="t" r="GT0" b="GT1"/>
            <a:pathLst>
              <a:path w="298" h="1125">
                <a:moveTo>
                  <a:pt x="28" y="0"/>
                </a:moveTo>
                <a:cubicBezTo>
                  <a:pt x="36" y="145"/>
                  <a:pt x="0" y="168"/>
                  <a:pt x="115" y="148"/>
                </a:cubicBezTo>
                <a:cubicBezTo>
                  <a:pt x="132" y="196"/>
                  <a:pt x="134" y="241"/>
                  <a:pt x="89" y="270"/>
                </a:cubicBezTo>
                <a:cubicBezTo>
                  <a:pt x="76" y="307"/>
                  <a:pt x="74" y="346"/>
                  <a:pt x="63" y="384"/>
                </a:cubicBezTo>
                <a:cubicBezTo>
                  <a:pt x="66" y="422"/>
                  <a:pt x="64" y="460"/>
                  <a:pt x="71" y="497"/>
                </a:cubicBezTo>
                <a:cubicBezTo>
                  <a:pt x="73" y="505"/>
                  <a:pt x="84" y="508"/>
                  <a:pt x="89" y="515"/>
                </a:cubicBezTo>
                <a:cubicBezTo>
                  <a:pt x="107" y="538"/>
                  <a:pt x="106" y="541"/>
                  <a:pt x="115" y="567"/>
                </a:cubicBezTo>
                <a:cubicBezTo>
                  <a:pt x="75" y="682"/>
                  <a:pt x="118" y="709"/>
                  <a:pt x="167" y="785"/>
                </a:cubicBezTo>
                <a:cubicBezTo>
                  <a:pt x="162" y="884"/>
                  <a:pt x="150" y="908"/>
                  <a:pt x="167" y="986"/>
                </a:cubicBezTo>
                <a:cubicBezTo>
                  <a:pt x="169" y="995"/>
                  <a:pt x="170" y="1006"/>
                  <a:pt x="176" y="1012"/>
                </a:cubicBezTo>
                <a:cubicBezTo>
                  <a:pt x="178" y="1014"/>
                  <a:pt x="226" y="1028"/>
                  <a:pt x="228" y="1029"/>
                </a:cubicBezTo>
                <a:cubicBezTo>
                  <a:pt x="229" y="1031"/>
                  <a:pt x="242" y="1086"/>
                  <a:pt x="246" y="1091"/>
                </a:cubicBezTo>
                <a:cubicBezTo>
                  <a:pt x="258" y="1106"/>
                  <a:pt x="298" y="1107"/>
                  <a:pt x="298" y="1125"/>
                </a:cubicBezTo>
              </a:path>
            </a:pathLst>
          </a:custGeom>
          <a:noFill/>
          <a:ln w="60325">
            <a:solidFill>
              <a:srgbClr val="FF0000"/>
            </a:solidFill>
            <a:round/>
          </a:ln>
        </p:spPr>
      </p:sp>
    </p:spTree>
    <p:extLst>
      <p:ext uri="{BB962C8B-B14F-4D97-AF65-F5344CB8AC3E}">
        <p14:creationId xmlns:p14="http://schemas.microsoft.com/office/powerpoint/2010/main" val="101702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1186"/>
                                        </p:tgtEl>
                                        <p:attrNameLst>
                                          <p:attrName>style.visibility</p:attrName>
                                        </p:attrNameLst>
                                      </p:cBhvr>
                                      <p:to>
                                        <p:strVal val="visible"/>
                                      </p:to>
                                    </p:set>
                                    <p:animEffect transition="in" filter="dissolve">
                                      <p:cBhvr>
                                        <p:cTn id="7" dur="500" fill="hold"/>
                                        <p:tgtEl>
                                          <p:spTgt spid="221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1188"/>
                                        </p:tgtEl>
                                        <p:attrNameLst>
                                          <p:attrName>style.visibility</p:attrName>
                                        </p:attrNameLst>
                                      </p:cBhvr>
                                      <p:to>
                                        <p:strVal val="visible"/>
                                      </p:to>
                                    </p:set>
                                    <p:animEffect transition="in" filter="box(in)">
                                      <p:cBhvr>
                                        <p:cTn id="12" dur="500" fill="hold"/>
                                        <p:tgtEl>
                                          <p:spTgt spid="2211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nodeType="clickEffect">
                                  <p:stCondLst>
                                    <p:cond delay="0"/>
                                  </p:stCondLst>
                                  <p:childTnLst>
                                    <p:set>
                                      <p:cBhvr>
                                        <p:cTn id="16" dur="1" fill="hold">
                                          <p:stCondLst>
                                            <p:cond delay="0"/>
                                          </p:stCondLst>
                                        </p:cTn>
                                        <p:tgtEl>
                                          <p:spTgt spid="221200"/>
                                        </p:tgtEl>
                                        <p:attrNameLst>
                                          <p:attrName>style.visibility</p:attrName>
                                        </p:attrNameLst>
                                      </p:cBhvr>
                                      <p:to>
                                        <p:strVal val="visible"/>
                                      </p:to>
                                    </p:set>
                                    <p:anim calcmode="lin" valueType="num">
                                      <p:cBhvr>
                                        <p:cTn id="17" dur="1000" fill="hold"/>
                                        <p:tgtEl>
                                          <p:spTgt spid="221200"/>
                                        </p:tgtEl>
                                        <p:attrNameLst>
                                          <p:attrName>ppt_w</p:attrName>
                                        </p:attrNameLst>
                                      </p:cBhvr>
                                      <p:tavLst>
                                        <p:tav tm="0">
                                          <p:val>
                                            <p:strVal val="#ppt_w*0.70"/>
                                          </p:val>
                                        </p:tav>
                                        <p:tav tm="100000">
                                          <p:val>
                                            <p:strVal val="#ppt_w"/>
                                          </p:val>
                                        </p:tav>
                                      </p:tavLst>
                                    </p:anim>
                                    <p:anim calcmode="lin" valueType="num">
                                      <p:cBhvr>
                                        <p:cTn id="18" dur="1000" fill="hold"/>
                                        <p:tgtEl>
                                          <p:spTgt spid="221200"/>
                                        </p:tgtEl>
                                        <p:attrNameLst>
                                          <p:attrName>ppt_h</p:attrName>
                                        </p:attrNameLst>
                                      </p:cBhvr>
                                      <p:tavLst>
                                        <p:tav tm="0">
                                          <p:val>
                                            <p:strVal val="#ppt_h"/>
                                          </p:val>
                                        </p:tav>
                                        <p:tav tm="100000">
                                          <p:val>
                                            <p:strVal val="#ppt_h"/>
                                          </p:val>
                                        </p:tav>
                                      </p:tavLst>
                                    </p:anim>
                                    <p:animEffect transition="in" filter="fade">
                                      <p:cBhvr>
                                        <p:cTn id="19" dur="1000" fill="hold"/>
                                        <p:tgtEl>
                                          <p:spTgt spid="22120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223249"/>
                                        </p:tgtEl>
                                        <p:attrNameLst>
                                          <p:attrName>style.visibility</p:attrName>
                                        </p:attrNameLst>
                                      </p:cBhvr>
                                      <p:to>
                                        <p:strVal val="visible"/>
                                      </p:to>
                                    </p:set>
                                    <p:animEffect transition="in" filter="dissolve">
                                      <p:cBhvr>
                                        <p:cTn id="24" dur="500" fill="hold"/>
                                        <p:tgtEl>
                                          <p:spTgt spid="223249"/>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221189"/>
                                        </p:tgtEl>
                                        <p:attrNameLst>
                                          <p:attrName>style.visibility</p:attrName>
                                        </p:attrNameLst>
                                      </p:cBhvr>
                                      <p:to>
                                        <p:strVal val="visible"/>
                                      </p:to>
                                    </p:set>
                                    <p:animEffect transition="in" filter="box(in)">
                                      <p:cBhvr>
                                        <p:cTn id="27" dur="500" fill="hold"/>
                                        <p:tgtEl>
                                          <p:spTgt spid="2211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5" presetClass="entr" presetSubtype="0" fill="hold" nodeType="clickEffect">
                                  <p:stCondLst>
                                    <p:cond delay="0"/>
                                  </p:stCondLst>
                                  <p:childTnLst>
                                    <p:set>
                                      <p:cBhvr>
                                        <p:cTn id="31" dur="1" fill="hold">
                                          <p:stCondLst>
                                            <p:cond delay="0"/>
                                          </p:stCondLst>
                                        </p:cTn>
                                        <p:tgtEl>
                                          <p:spTgt spid="221203"/>
                                        </p:tgtEl>
                                        <p:attrNameLst>
                                          <p:attrName>style.visibility</p:attrName>
                                        </p:attrNameLst>
                                      </p:cBhvr>
                                      <p:to>
                                        <p:strVal val="visible"/>
                                      </p:to>
                                    </p:set>
                                    <p:anim calcmode="lin" valueType="num">
                                      <p:cBhvr>
                                        <p:cTn id="32" dur="1000" fill="hold"/>
                                        <p:tgtEl>
                                          <p:spTgt spid="221203"/>
                                        </p:tgtEl>
                                        <p:attrNameLst>
                                          <p:attrName>ppt_w</p:attrName>
                                        </p:attrNameLst>
                                      </p:cBhvr>
                                      <p:tavLst>
                                        <p:tav tm="0">
                                          <p:val>
                                            <p:strVal val="#ppt_w*0.70"/>
                                          </p:val>
                                        </p:tav>
                                        <p:tav tm="100000">
                                          <p:val>
                                            <p:strVal val="#ppt_w"/>
                                          </p:val>
                                        </p:tav>
                                      </p:tavLst>
                                    </p:anim>
                                    <p:anim calcmode="lin" valueType="num">
                                      <p:cBhvr>
                                        <p:cTn id="33" dur="1000" fill="hold"/>
                                        <p:tgtEl>
                                          <p:spTgt spid="221203"/>
                                        </p:tgtEl>
                                        <p:attrNameLst>
                                          <p:attrName>ppt_h</p:attrName>
                                        </p:attrNameLst>
                                      </p:cBhvr>
                                      <p:tavLst>
                                        <p:tav tm="0">
                                          <p:val>
                                            <p:strVal val="#ppt_h"/>
                                          </p:val>
                                        </p:tav>
                                        <p:tav tm="100000">
                                          <p:val>
                                            <p:strVal val="#ppt_h"/>
                                          </p:val>
                                        </p:tav>
                                      </p:tavLst>
                                    </p:anim>
                                    <p:animEffect transition="in" filter="fade">
                                      <p:cBhvr>
                                        <p:cTn id="34" dur="1000" fill="hold"/>
                                        <p:tgtEl>
                                          <p:spTgt spid="22120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ntr" presetSubtype="0" fill="hold" nodeType="clickEffect">
                                  <p:stCondLst>
                                    <p:cond delay="0"/>
                                  </p:stCondLst>
                                  <p:childTnLst>
                                    <p:set>
                                      <p:cBhvr>
                                        <p:cTn id="38" dur="1" fill="hold">
                                          <p:stCondLst>
                                            <p:cond delay="0"/>
                                          </p:stCondLst>
                                        </p:cTn>
                                        <p:tgtEl>
                                          <p:spTgt spid="223250"/>
                                        </p:tgtEl>
                                        <p:attrNameLst>
                                          <p:attrName>style.visibility</p:attrName>
                                        </p:attrNameLst>
                                      </p:cBhvr>
                                      <p:to>
                                        <p:strVal val="visible"/>
                                      </p:to>
                                    </p:set>
                                    <p:anim calcmode="lin" valueType="num">
                                      <p:cBhvr>
                                        <p:cTn id="39" dur="1000" fill="hold"/>
                                        <p:tgtEl>
                                          <p:spTgt spid="223250"/>
                                        </p:tgtEl>
                                        <p:attrNameLst>
                                          <p:attrName>ppt_w</p:attrName>
                                        </p:attrNameLst>
                                      </p:cBhvr>
                                      <p:tavLst>
                                        <p:tav tm="0">
                                          <p:val>
                                            <p:strVal val="#ppt_w*0.70"/>
                                          </p:val>
                                        </p:tav>
                                        <p:tav tm="100000">
                                          <p:val>
                                            <p:strVal val="#ppt_w"/>
                                          </p:val>
                                        </p:tav>
                                      </p:tavLst>
                                    </p:anim>
                                    <p:anim calcmode="lin" valueType="num">
                                      <p:cBhvr>
                                        <p:cTn id="40" dur="1000" fill="hold"/>
                                        <p:tgtEl>
                                          <p:spTgt spid="223250"/>
                                        </p:tgtEl>
                                        <p:attrNameLst>
                                          <p:attrName>ppt_h</p:attrName>
                                        </p:attrNameLst>
                                      </p:cBhvr>
                                      <p:tavLst>
                                        <p:tav tm="0">
                                          <p:val>
                                            <p:strVal val="#ppt_h"/>
                                          </p:val>
                                        </p:tav>
                                        <p:tav tm="100000">
                                          <p:val>
                                            <p:strVal val="#ppt_h"/>
                                          </p:val>
                                        </p:tav>
                                      </p:tavLst>
                                    </p:anim>
                                    <p:animEffect transition="in" filter="fade">
                                      <p:cBhvr>
                                        <p:cTn id="41" dur="1000" fill="hold"/>
                                        <p:tgtEl>
                                          <p:spTgt spid="223250"/>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221190"/>
                                        </p:tgtEl>
                                        <p:attrNameLst>
                                          <p:attrName>style.visibility</p:attrName>
                                        </p:attrNameLst>
                                      </p:cBhvr>
                                      <p:to>
                                        <p:strVal val="visible"/>
                                      </p:to>
                                    </p:set>
                                    <p:animEffect transition="in" filter="box(in)">
                                      <p:cBhvr>
                                        <p:cTn id="44" dur="500" fill="hold"/>
                                        <p:tgtEl>
                                          <p:spTgt spid="22119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221205"/>
                                        </p:tgtEl>
                                        <p:attrNameLst>
                                          <p:attrName>style.visibility</p:attrName>
                                        </p:attrNameLst>
                                      </p:cBhvr>
                                      <p:to>
                                        <p:strVal val="visible"/>
                                      </p:to>
                                    </p:set>
                                    <p:anim calcmode="lin" valueType="num">
                                      <p:cBhvr>
                                        <p:cTn id="49" dur="1000" fill="hold"/>
                                        <p:tgtEl>
                                          <p:spTgt spid="221205"/>
                                        </p:tgtEl>
                                        <p:attrNameLst>
                                          <p:attrName>ppt_w</p:attrName>
                                        </p:attrNameLst>
                                      </p:cBhvr>
                                      <p:tavLst>
                                        <p:tav tm="0">
                                          <p:val>
                                            <p:strVal val="#ppt_w*0.70"/>
                                          </p:val>
                                        </p:tav>
                                        <p:tav tm="100000">
                                          <p:val>
                                            <p:strVal val="#ppt_w"/>
                                          </p:val>
                                        </p:tav>
                                      </p:tavLst>
                                    </p:anim>
                                    <p:anim calcmode="lin" valueType="num">
                                      <p:cBhvr>
                                        <p:cTn id="50" dur="1000" fill="hold"/>
                                        <p:tgtEl>
                                          <p:spTgt spid="221205"/>
                                        </p:tgtEl>
                                        <p:attrNameLst>
                                          <p:attrName>ppt_h</p:attrName>
                                        </p:attrNameLst>
                                      </p:cBhvr>
                                      <p:tavLst>
                                        <p:tav tm="0">
                                          <p:val>
                                            <p:strVal val="#ppt_h"/>
                                          </p:val>
                                        </p:tav>
                                        <p:tav tm="100000">
                                          <p:val>
                                            <p:strVal val="#ppt_h"/>
                                          </p:val>
                                        </p:tav>
                                      </p:tavLst>
                                    </p:anim>
                                    <p:animEffect transition="in" filter="fade">
                                      <p:cBhvr>
                                        <p:cTn id="51" dur="1000" fill="hold"/>
                                        <p:tgtEl>
                                          <p:spTgt spid="22120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nodeType="clickEffect">
                                  <p:stCondLst>
                                    <p:cond delay="0"/>
                                  </p:stCondLst>
                                  <p:childTnLst>
                                    <p:set>
                                      <p:cBhvr>
                                        <p:cTn id="55" dur="1" fill="hold">
                                          <p:stCondLst>
                                            <p:cond delay="0"/>
                                          </p:stCondLst>
                                        </p:cTn>
                                        <p:tgtEl>
                                          <p:spTgt spid="223252"/>
                                        </p:tgtEl>
                                        <p:attrNameLst>
                                          <p:attrName>style.visibility</p:attrName>
                                        </p:attrNameLst>
                                      </p:cBhvr>
                                      <p:to>
                                        <p:strVal val="visible"/>
                                      </p:to>
                                    </p:set>
                                    <p:anim calcmode="lin" valueType="num">
                                      <p:cBhvr>
                                        <p:cTn id="56" dur="1000" fill="hold"/>
                                        <p:tgtEl>
                                          <p:spTgt spid="223252"/>
                                        </p:tgtEl>
                                        <p:attrNameLst>
                                          <p:attrName>ppt_w</p:attrName>
                                        </p:attrNameLst>
                                      </p:cBhvr>
                                      <p:tavLst>
                                        <p:tav tm="0">
                                          <p:val>
                                            <p:strVal val="#ppt_w*0.70"/>
                                          </p:val>
                                        </p:tav>
                                        <p:tav tm="100000">
                                          <p:val>
                                            <p:strVal val="#ppt_w"/>
                                          </p:val>
                                        </p:tav>
                                      </p:tavLst>
                                    </p:anim>
                                    <p:anim calcmode="lin" valueType="num">
                                      <p:cBhvr>
                                        <p:cTn id="57" dur="1000" fill="hold"/>
                                        <p:tgtEl>
                                          <p:spTgt spid="223252"/>
                                        </p:tgtEl>
                                        <p:attrNameLst>
                                          <p:attrName>ppt_h</p:attrName>
                                        </p:attrNameLst>
                                      </p:cBhvr>
                                      <p:tavLst>
                                        <p:tav tm="0">
                                          <p:val>
                                            <p:strVal val="#ppt_h"/>
                                          </p:val>
                                        </p:tav>
                                        <p:tav tm="100000">
                                          <p:val>
                                            <p:strVal val="#ppt_h"/>
                                          </p:val>
                                        </p:tav>
                                      </p:tavLst>
                                    </p:anim>
                                    <p:animEffect transition="in" filter="fade">
                                      <p:cBhvr>
                                        <p:cTn id="58" dur="1000" fill="hold"/>
                                        <p:tgtEl>
                                          <p:spTgt spid="223252"/>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221191"/>
                                        </p:tgtEl>
                                        <p:attrNameLst>
                                          <p:attrName>style.visibility</p:attrName>
                                        </p:attrNameLst>
                                      </p:cBhvr>
                                      <p:to>
                                        <p:strVal val="visible"/>
                                      </p:to>
                                    </p:set>
                                    <p:animEffect transition="in" filter="box(in)">
                                      <p:cBhvr>
                                        <p:cTn id="61" dur="500" fill="hold"/>
                                        <p:tgtEl>
                                          <p:spTgt spid="22119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5" presetClass="entr" presetSubtype="0" fill="hold" nodeType="clickEffect">
                                  <p:stCondLst>
                                    <p:cond delay="0"/>
                                  </p:stCondLst>
                                  <p:childTnLst>
                                    <p:set>
                                      <p:cBhvr>
                                        <p:cTn id="65" dur="1" fill="hold">
                                          <p:stCondLst>
                                            <p:cond delay="0"/>
                                          </p:stCondLst>
                                        </p:cTn>
                                        <p:tgtEl>
                                          <p:spTgt spid="221207"/>
                                        </p:tgtEl>
                                        <p:attrNameLst>
                                          <p:attrName>style.visibility</p:attrName>
                                        </p:attrNameLst>
                                      </p:cBhvr>
                                      <p:to>
                                        <p:strVal val="visible"/>
                                      </p:to>
                                    </p:set>
                                    <p:anim calcmode="lin" valueType="num">
                                      <p:cBhvr>
                                        <p:cTn id="66" dur="1000" fill="hold"/>
                                        <p:tgtEl>
                                          <p:spTgt spid="221207"/>
                                        </p:tgtEl>
                                        <p:attrNameLst>
                                          <p:attrName>ppt_w</p:attrName>
                                        </p:attrNameLst>
                                      </p:cBhvr>
                                      <p:tavLst>
                                        <p:tav tm="0">
                                          <p:val>
                                            <p:strVal val="#ppt_w*0.70"/>
                                          </p:val>
                                        </p:tav>
                                        <p:tav tm="100000">
                                          <p:val>
                                            <p:strVal val="#ppt_w"/>
                                          </p:val>
                                        </p:tav>
                                      </p:tavLst>
                                    </p:anim>
                                    <p:anim calcmode="lin" valueType="num">
                                      <p:cBhvr>
                                        <p:cTn id="67" dur="1000" fill="hold"/>
                                        <p:tgtEl>
                                          <p:spTgt spid="221207"/>
                                        </p:tgtEl>
                                        <p:attrNameLst>
                                          <p:attrName>ppt_h</p:attrName>
                                        </p:attrNameLst>
                                      </p:cBhvr>
                                      <p:tavLst>
                                        <p:tav tm="0">
                                          <p:val>
                                            <p:strVal val="#ppt_h"/>
                                          </p:val>
                                        </p:tav>
                                        <p:tav tm="100000">
                                          <p:val>
                                            <p:strVal val="#ppt_h"/>
                                          </p:val>
                                        </p:tav>
                                      </p:tavLst>
                                    </p:anim>
                                    <p:animEffect transition="in" filter="fade">
                                      <p:cBhvr>
                                        <p:cTn id="68" dur="1000" fill="hold"/>
                                        <p:tgtEl>
                                          <p:spTgt spid="22120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5" presetClass="entr" presetSubtype="0" fill="hold" nodeType="clickEffect">
                                  <p:stCondLst>
                                    <p:cond delay="0"/>
                                  </p:stCondLst>
                                  <p:childTnLst>
                                    <p:set>
                                      <p:cBhvr>
                                        <p:cTn id="72" dur="1" fill="hold">
                                          <p:stCondLst>
                                            <p:cond delay="0"/>
                                          </p:stCondLst>
                                        </p:cTn>
                                        <p:tgtEl>
                                          <p:spTgt spid="223254"/>
                                        </p:tgtEl>
                                        <p:attrNameLst>
                                          <p:attrName>style.visibility</p:attrName>
                                        </p:attrNameLst>
                                      </p:cBhvr>
                                      <p:to>
                                        <p:strVal val="visible"/>
                                      </p:to>
                                    </p:set>
                                    <p:anim calcmode="lin" valueType="num">
                                      <p:cBhvr>
                                        <p:cTn id="73" dur="1000" fill="hold"/>
                                        <p:tgtEl>
                                          <p:spTgt spid="223254"/>
                                        </p:tgtEl>
                                        <p:attrNameLst>
                                          <p:attrName>ppt_w</p:attrName>
                                        </p:attrNameLst>
                                      </p:cBhvr>
                                      <p:tavLst>
                                        <p:tav tm="0">
                                          <p:val>
                                            <p:strVal val="#ppt_w*0.70"/>
                                          </p:val>
                                        </p:tav>
                                        <p:tav tm="100000">
                                          <p:val>
                                            <p:strVal val="#ppt_w"/>
                                          </p:val>
                                        </p:tav>
                                      </p:tavLst>
                                    </p:anim>
                                    <p:anim calcmode="lin" valueType="num">
                                      <p:cBhvr>
                                        <p:cTn id="74" dur="1000" fill="hold"/>
                                        <p:tgtEl>
                                          <p:spTgt spid="223254"/>
                                        </p:tgtEl>
                                        <p:attrNameLst>
                                          <p:attrName>ppt_h</p:attrName>
                                        </p:attrNameLst>
                                      </p:cBhvr>
                                      <p:tavLst>
                                        <p:tav tm="0">
                                          <p:val>
                                            <p:strVal val="#ppt_h"/>
                                          </p:val>
                                        </p:tav>
                                        <p:tav tm="100000">
                                          <p:val>
                                            <p:strVal val="#ppt_h"/>
                                          </p:val>
                                        </p:tav>
                                      </p:tavLst>
                                    </p:anim>
                                    <p:animEffect transition="in" filter="fade">
                                      <p:cBhvr>
                                        <p:cTn id="75" dur="1000" fill="hold"/>
                                        <p:tgtEl>
                                          <p:spTgt spid="223254"/>
                                        </p:tgtEl>
                                      </p:cBhvr>
                                    </p:animEffect>
                                  </p:childTnLst>
                                </p:cTn>
                              </p:par>
                              <p:par>
                                <p:cTn id="76" presetID="4" presetClass="entr" presetSubtype="16" fill="hold" grpId="0" nodeType="withEffect">
                                  <p:stCondLst>
                                    <p:cond delay="0"/>
                                  </p:stCondLst>
                                  <p:childTnLst>
                                    <p:set>
                                      <p:cBhvr>
                                        <p:cTn id="77" dur="1" fill="hold">
                                          <p:stCondLst>
                                            <p:cond delay="0"/>
                                          </p:stCondLst>
                                        </p:cTn>
                                        <p:tgtEl>
                                          <p:spTgt spid="221192"/>
                                        </p:tgtEl>
                                        <p:attrNameLst>
                                          <p:attrName>style.visibility</p:attrName>
                                        </p:attrNameLst>
                                      </p:cBhvr>
                                      <p:to>
                                        <p:strVal val="visible"/>
                                      </p:to>
                                    </p:set>
                                    <p:animEffect transition="in" filter="box(in)">
                                      <p:cBhvr>
                                        <p:cTn id="78" dur="500" fill="hold"/>
                                        <p:tgtEl>
                                          <p:spTgt spid="22119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ntr" presetSubtype="16" fill="hold" grpId="0" nodeType="clickEffect">
                                  <p:stCondLst>
                                    <p:cond delay="0"/>
                                  </p:stCondLst>
                                  <p:childTnLst>
                                    <p:set>
                                      <p:cBhvr>
                                        <p:cTn id="82" dur="1" fill="hold">
                                          <p:stCondLst>
                                            <p:cond delay="0"/>
                                          </p:stCondLst>
                                        </p:cTn>
                                        <p:tgtEl>
                                          <p:spTgt spid="221193"/>
                                        </p:tgtEl>
                                        <p:attrNameLst>
                                          <p:attrName>style.visibility</p:attrName>
                                        </p:attrNameLst>
                                      </p:cBhvr>
                                      <p:to>
                                        <p:strVal val="visible"/>
                                      </p:to>
                                    </p:set>
                                    <p:animEffect transition="in" filter="box(in)">
                                      <p:cBhvr>
                                        <p:cTn id="83" dur="500" fill="hold"/>
                                        <p:tgtEl>
                                          <p:spTgt spid="221193"/>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55" presetClass="entr" presetSubtype="0" fill="hold" nodeType="clickEffect">
                                  <p:stCondLst>
                                    <p:cond delay="0"/>
                                  </p:stCondLst>
                                  <p:childTnLst>
                                    <p:set>
                                      <p:cBhvr>
                                        <p:cTn id="87" dur="1" fill="hold">
                                          <p:stCondLst>
                                            <p:cond delay="0"/>
                                          </p:stCondLst>
                                        </p:cTn>
                                        <p:tgtEl>
                                          <p:spTgt spid="223256"/>
                                        </p:tgtEl>
                                        <p:attrNameLst>
                                          <p:attrName>style.visibility</p:attrName>
                                        </p:attrNameLst>
                                      </p:cBhvr>
                                      <p:to>
                                        <p:strVal val="visible"/>
                                      </p:to>
                                    </p:set>
                                    <p:anim calcmode="lin" valueType="num">
                                      <p:cBhvr>
                                        <p:cTn id="88" dur="1000" fill="hold"/>
                                        <p:tgtEl>
                                          <p:spTgt spid="223256"/>
                                        </p:tgtEl>
                                        <p:attrNameLst>
                                          <p:attrName>ppt_w</p:attrName>
                                        </p:attrNameLst>
                                      </p:cBhvr>
                                      <p:tavLst>
                                        <p:tav tm="0">
                                          <p:val>
                                            <p:strVal val="#ppt_w*0.70"/>
                                          </p:val>
                                        </p:tav>
                                        <p:tav tm="100000">
                                          <p:val>
                                            <p:strVal val="#ppt_w"/>
                                          </p:val>
                                        </p:tav>
                                      </p:tavLst>
                                    </p:anim>
                                    <p:anim calcmode="lin" valueType="num">
                                      <p:cBhvr>
                                        <p:cTn id="89" dur="1000" fill="hold"/>
                                        <p:tgtEl>
                                          <p:spTgt spid="223256"/>
                                        </p:tgtEl>
                                        <p:attrNameLst>
                                          <p:attrName>ppt_h</p:attrName>
                                        </p:attrNameLst>
                                      </p:cBhvr>
                                      <p:tavLst>
                                        <p:tav tm="0">
                                          <p:val>
                                            <p:strVal val="#ppt_h"/>
                                          </p:val>
                                        </p:tav>
                                        <p:tav tm="100000">
                                          <p:val>
                                            <p:strVal val="#ppt_h"/>
                                          </p:val>
                                        </p:tav>
                                      </p:tavLst>
                                    </p:anim>
                                    <p:animEffect transition="in" filter="fade">
                                      <p:cBhvr>
                                        <p:cTn id="90" dur="1000" fill="hold"/>
                                        <p:tgtEl>
                                          <p:spTgt spid="223256"/>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55" presetClass="entr" presetSubtype="0" fill="hold" nodeType="clickEffect">
                                  <p:stCondLst>
                                    <p:cond delay="0"/>
                                  </p:stCondLst>
                                  <p:childTnLst>
                                    <p:set>
                                      <p:cBhvr>
                                        <p:cTn id="94" dur="1" fill="hold">
                                          <p:stCondLst>
                                            <p:cond delay="0"/>
                                          </p:stCondLst>
                                        </p:cTn>
                                        <p:tgtEl>
                                          <p:spTgt spid="221210"/>
                                        </p:tgtEl>
                                        <p:attrNameLst>
                                          <p:attrName>style.visibility</p:attrName>
                                        </p:attrNameLst>
                                      </p:cBhvr>
                                      <p:to>
                                        <p:strVal val="visible"/>
                                      </p:to>
                                    </p:set>
                                    <p:anim calcmode="lin" valueType="num">
                                      <p:cBhvr>
                                        <p:cTn id="95" dur="1000" fill="hold"/>
                                        <p:tgtEl>
                                          <p:spTgt spid="221210"/>
                                        </p:tgtEl>
                                        <p:attrNameLst>
                                          <p:attrName>ppt_w</p:attrName>
                                        </p:attrNameLst>
                                      </p:cBhvr>
                                      <p:tavLst>
                                        <p:tav tm="0">
                                          <p:val>
                                            <p:strVal val="#ppt_w*0.70"/>
                                          </p:val>
                                        </p:tav>
                                        <p:tav tm="100000">
                                          <p:val>
                                            <p:strVal val="#ppt_w"/>
                                          </p:val>
                                        </p:tav>
                                      </p:tavLst>
                                    </p:anim>
                                    <p:anim calcmode="lin" valueType="num">
                                      <p:cBhvr>
                                        <p:cTn id="96" dur="1000" fill="hold"/>
                                        <p:tgtEl>
                                          <p:spTgt spid="221210"/>
                                        </p:tgtEl>
                                        <p:attrNameLst>
                                          <p:attrName>ppt_h</p:attrName>
                                        </p:attrNameLst>
                                      </p:cBhvr>
                                      <p:tavLst>
                                        <p:tav tm="0">
                                          <p:val>
                                            <p:strVal val="#ppt_h"/>
                                          </p:val>
                                        </p:tav>
                                        <p:tav tm="100000">
                                          <p:val>
                                            <p:strVal val="#ppt_h"/>
                                          </p:val>
                                        </p:tav>
                                      </p:tavLst>
                                    </p:anim>
                                    <p:animEffect transition="in" filter="fade">
                                      <p:cBhvr>
                                        <p:cTn id="97" dur="1000" fill="hold"/>
                                        <p:tgtEl>
                                          <p:spTgt spid="2212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5" presetClass="emph" presetSubtype="0" repeatCount="3000" fill="hold" grpId="0" nodeType="clickEffect">
                                  <p:stCondLst>
                                    <p:cond delay="0"/>
                                  </p:stCondLst>
                                  <p:childTnLst>
                                    <p:anim calcmode="discrete" valueType="str">
                                      <p:cBhvr>
                                        <p:cTn id="101" dur="500" fill="hold"/>
                                        <p:tgtEl>
                                          <p:spTgt spid="221197"/>
                                        </p:tgtEl>
                                        <p:attrNameLst>
                                          <p:attrName>style.visibility</p:attrName>
                                        </p:attrNameLst>
                                      </p:cBhvr>
                                      <p:tavLst>
                                        <p:tav tm="0">
                                          <p:val>
                                            <p:strVal val="hidden"/>
                                          </p:val>
                                        </p:tav>
                                        <p:tav tm="50000">
                                          <p:val>
                                            <p:strVal val="visible"/>
                                          </p:val>
                                        </p:tav>
                                      </p:tavLst>
                                    </p:anim>
                                  </p:childTnLst>
                                </p:cTn>
                              </p:par>
                              <p:par>
                                <p:cTn id="102" presetID="35" presetClass="emph" presetSubtype="0" repeatCount="3000" fill="hold" grpId="0" nodeType="withEffect">
                                  <p:stCondLst>
                                    <p:cond delay="0"/>
                                  </p:stCondLst>
                                  <p:childTnLst>
                                    <p:anim calcmode="discrete" valueType="str">
                                      <p:cBhvr>
                                        <p:cTn id="103" dur="500" fill="hold"/>
                                        <p:tgtEl>
                                          <p:spTgt spid="22119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6" grpId="0" animBg="1"/>
      <p:bldP spid="221188" grpId="0" animBg="1"/>
      <p:bldP spid="221189" grpId="0" animBg="1"/>
      <p:bldP spid="221190" grpId="0" animBg="1"/>
      <p:bldP spid="221191" grpId="0" animBg="1"/>
      <p:bldP spid="221192" grpId="0" animBg="1"/>
      <p:bldP spid="221193" grpId="0" animBg="1"/>
      <p:bldP spid="221196" grpId="0" animBg="1"/>
      <p:bldP spid="22119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6824128A-DE37-4583-8687-E0701E03F8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757" b="17581"/>
          <a:stretch/>
        </p:blipFill>
        <p:spPr>
          <a:xfrm>
            <a:off x="0" y="-4801"/>
            <a:ext cx="12192000" cy="4647822"/>
          </a:xfrm>
          <a:prstGeom prst="rect">
            <a:avLst/>
          </a:prstGeom>
        </p:spPr>
      </p:pic>
      <p:sp>
        <p:nvSpPr>
          <p:cNvPr id="13" name="TextBox 12"/>
          <p:cNvSpPr txBox="1"/>
          <p:nvPr/>
        </p:nvSpPr>
        <p:spPr>
          <a:xfrm>
            <a:off x="11425238" y="267413"/>
            <a:ext cx="457777" cy="230832"/>
          </a:xfrm>
          <a:prstGeom prst="rect">
            <a:avLst/>
          </a:prstGeom>
          <a:noFill/>
          <a:ln>
            <a:noFill/>
          </a:ln>
        </p:spPr>
        <p:txBody>
          <a:bodyPr wrap="square" rtlCol="0" anchor="ctr">
            <a:spAutoFit/>
          </a:bodyPr>
          <a:lstStyle/>
          <a:p>
            <a:pPr algn="ctr"/>
            <a:fld id="{260E2A6B-A809-4840-BF14-8648BC0BDF87}" type="slidenum">
              <a:rPr lang="id-ID" sz="900" b="0" i="0" strike="noStrike" spc="300" smtClean="0">
                <a:solidFill>
                  <a:schemeClr val="tx1"/>
                </a:solidFill>
                <a:latin typeface="Gill Sans MT" panose="020B0502020104020203" pitchFamily="34" charset="0"/>
                <a:ea typeface="Roboto Condensed Light" panose="02000000000000000000" pitchFamily="2" charset="0"/>
                <a:cs typeface="Lato Heavy" panose="020F0902020204030203" pitchFamily="34" charset="0"/>
              </a:rPr>
              <a:pPr algn="ctr"/>
              <a:t>12</a:t>
            </a:fld>
            <a:endParaRPr lang="id-ID" sz="4400" b="0" i="0" strike="noStrike" spc="300" dirty="0">
              <a:solidFill>
                <a:schemeClr val="tx1"/>
              </a:solidFill>
              <a:latin typeface="Gill Sans MT" panose="020B0502020104020203" pitchFamily="34" charset="0"/>
              <a:ea typeface="Roboto Condensed Light" panose="02000000000000000000" pitchFamily="2" charset="0"/>
              <a:cs typeface="Lato Heavy" panose="020F0902020204030203" pitchFamily="34" charset="0"/>
            </a:endParaRPr>
          </a:p>
        </p:txBody>
      </p:sp>
      <p:sp>
        <p:nvSpPr>
          <p:cNvPr id="6" name="矩形 5">
            <a:extLst>
              <a:ext uri="{FF2B5EF4-FFF2-40B4-BE49-F238E27FC236}">
                <a16:creationId xmlns:a16="http://schemas.microsoft.com/office/drawing/2014/main" xmlns="" id="{67CFAD6F-5FFD-49B0-91A0-5A7476D75D99}"/>
              </a:ext>
            </a:extLst>
          </p:cNvPr>
          <p:cNvSpPr/>
          <p:nvPr/>
        </p:nvSpPr>
        <p:spPr>
          <a:xfrm>
            <a:off x="0" y="4645152"/>
            <a:ext cx="12192000" cy="2212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标题 32">
            <a:extLst>
              <a:ext uri="{FF2B5EF4-FFF2-40B4-BE49-F238E27FC236}">
                <a16:creationId xmlns:a16="http://schemas.microsoft.com/office/drawing/2014/main" xmlns="" id="{7ED5CABF-37E1-4069-8F8F-43E3112CE55E}"/>
              </a:ext>
            </a:extLst>
          </p:cNvPr>
          <p:cNvSpPr txBox="1">
            <a:spLocks/>
          </p:cNvSpPr>
          <p:nvPr/>
        </p:nvSpPr>
        <p:spPr>
          <a:xfrm>
            <a:off x="2212259" y="5116021"/>
            <a:ext cx="7767482" cy="8077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60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dirty="0" smtClean="0">
                <a:solidFill>
                  <a:sysClr val="windowText" lastClr="000000">
                    <a:lumMod val="75000"/>
                    <a:lumOff val="25000"/>
                  </a:sysClr>
                </a:solidFill>
                <a:latin typeface="思源黑体 CN Bold"/>
              </a:rPr>
              <a:t>二、北方</a:t>
            </a:r>
            <a:r>
              <a:rPr lang="zh-CN" altLang="en-US" dirty="0">
                <a:solidFill>
                  <a:sysClr val="windowText" lastClr="000000">
                    <a:lumMod val="75000"/>
                    <a:lumOff val="25000"/>
                  </a:sysClr>
                </a:solidFill>
                <a:latin typeface="思源黑体 CN Bold"/>
              </a:rPr>
              <a:t>地区自然</a:t>
            </a:r>
            <a:r>
              <a:rPr lang="zh-CN" altLang="en-US" dirty="0" smtClean="0">
                <a:solidFill>
                  <a:sysClr val="windowText" lastClr="000000">
                    <a:lumMod val="75000"/>
                    <a:lumOff val="25000"/>
                  </a:sysClr>
                </a:solidFill>
                <a:latin typeface="思源黑体 CN Bold"/>
              </a:rPr>
              <a:t>特征</a:t>
            </a:r>
            <a:endParaRPr kumimoji="0" lang="zh-CN" altLang="en-US" sz="4800" b="1" i="0" u="none" strike="noStrike" kern="1200" cap="none" spc="600" normalizeH="0" baseline="0" noProof="0" dirty="0">
              <a:ln>
                <a:noFill/>
              </a:ln>
              <a:solidFill>
                <a:sysClr val="windowText" lastClr="000000">
                  <a:lumMod val="75000"/>
                  <a:lumOff val="25000"/>
                </a:sysClr>
              </a:solidFill>
              <a:effectLst/>
              <a:uLnTx/>
              <a:uFillTx/>
              <a:latin typeface="思源黑体 CN Bold"/>
              <a:cs typeface="+mj-cs"/>
            </a:endParaRPr>
          </a:p>
        </p:txBody>
      </p:sp>
      <p:sp>
        <p:nvSpPr>
          <p:cNvPr id="16" name="矩形 15">
            <a:extLst>
              <a:ext uri="{FF2B5EF4-FFF2-40B4-BE49-F238E27FC236}">
                <a16:creationId xmlns:a16="http://schemas.microsoft.com/office/drawing/2014/main" xmlns="" id="{750F474E-9979-410A-82BE-CDD58AFFE6A8}"/>
              </a:ext>
            </a:extLst>
          </p:cNvPr>
          <p:cNvSpPr/>
          <p:nvPr/>
        </p:nvSpPr>
        <p:spPr>
          <a:xfrm>
            <a:off x="0" y="4625724"/>
            <a:ext cx="12192000" cy="60821"/>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思源黑体 CN Light"/>
              <a:cs typeface="+mn-cs"/>
            </a:endParaRPr>
          </a:p>
        </p:txBody>
      </p:sp>
    </p:spTree>
    <p:extLst>
      <p:ext uri="{BB962C8B-B14F-4D97-AF65-F5344CB8AC3E}">
        <p14:creationId xmlns:p14="http://schemas.microsoft.com/office/powerpoint/2010/main" val="10759918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401413" name="ShockwaveFlash1" r:id="rId2" imgW="8820000" imgH="6480000"/>
        </mc:Choice>
        <mc:Fallback>
          <p:control name="ShockwaveFlash1" r:id="rId2" imgW="8820000" imgH="6480000">
            <p:pic>
              <p:nvPicPr>
                <p:cNvPr id="156676" name="ShockwaveFlash1"/>
                <p:cNvPicPr preferRelativeResize="0">
                  <a:picLocks noChangeArrowheads="1" noChangeShapeType="1"/>
                </p:cNvPicPr>
                <p:nvPr/>
              </p:nvPicPr>
              <p:blipFill>
                <a:blip r:embed="rId4"/>
                <a:srcRect/>
                <a:stretch>
                  <a:fillRect/>
                </a:stretch>
              </p:blipFill>
              <p:spPr bwMode="auto">
                <a:xfrm>
                  <a:off x="1704975" y="88901"/>
                  <a:ext cx="8820150" cy="6480175"/>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2000192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7391401" y="1355726"/>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zh-CN" altLang="en-US" sz="2000" b="1">
                <a:solidFill>
                  <a:srgbClr val="FF0000"/>
                </a:solidFill>
                <a:latin typeface="Times New Roman" panose="02020603050405020304" pitchFamily="18" charset="0"/>
                <a:ea typeface="幼圆" panose="02010509060101010101" pitchFamily="49" charset="-122"/>
              </a:rPr>
              <a:t>北京</a:t>
            </a:r>
          </a:p>
        </p:txBody>
      </p:sp>
      <p:sp>
        <p:nvSpPr>
          <p:cNvPr id="150531" name="AutoShape 3"/>
          <p:cNvSpPr>
            <a:spLocks noChangeArrowheads="1"/>
          </p:cNvSpPr>
          <p:nvPr/>
        </p:nvSpPr>
        <p:spPr bwMode="auto">
          <a:xfrm>
            <a:off x="7315200" y="1692276"/>
            <a:ext cx="304800" cy="288925"/>
          </a:xfrm>
          <a:prstGeom prst="star5">
            <a:avLst/>
          </a:prstGeom>
          <a:solidFill>
            <a:srgbClr val="FF0000"/>
          </a:solidFill>
          <a:ln w="9525">
            <a:solidFill>
              <a:srgbClr val="FF0000"/>
            </a:solidFill>
            <a:miter lim="800000"/>
            <a:headEnd/>
            <a:tailEnd/>
          </a:ln>
        </p:spPr>
        <p:txBody>
          <a:bodyPr wrap="none" anchor="ctr"/>
          <a:lstStyle/>
          <a:p>
            <a:endParaRPr lang="zh-CN" altLang="en-US"/>
          </a:p>
        </p:txBody>
      </p:sp>
      <p:sp>
        <p:nvSpPr>
          <p:cNvPr id="150532" name="WordArt 4"/>
          <p:cNvSpPr>
            <a:spLocks noChangeArrowheads="1" noChangeShapeType="1" noTextEdit="1"/>
          </p:cNvSpPr>
          <p:nvPr/>
        </p:nvSpPr>
        <p:spPr bwMode="auto">
          <a:xfrm>
            <a:off x="3700463" y="379413"/>
            <a:ext cx="4267200" cy="457200"/>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8000"/>
                  </a:solidFill>
                  <a:round/>
                  <a:headEnd/>
                  <a:tailEnd/>
                </a:ln>
                <a:solidFill>
                  <a:srgbClr val="009900"/>
                </a:solidFill>
                <a:effectLst>
                  <a:outerShdw dist="35921" dir="2700000" algn="ctr" rotWithShape="0">
                    <a:srgbClr val="C0C0C0"/>
                  </a:outerShdw>
                </a:effectLst>
                <a:latin typeface="幼圆" panose="02010509060101010101" pitchFamily="49" charset="-122"/>
                <a:ea typeface="幼圆" panose="02010509060101010101" pitchFamily="49" charset="-122"/>
              </a:rPr>
              <a:t>铁路干线分布及枢纽</a:t>
            </a:r>
          </a:p>
        </p:txBody>
      </p:sp>
      <p:grpSp>
        <p:nvGrpSpPr>
          <p:cNvPr id="150533" name="Group 5"/>
          <p:cNvGrpSpPr>
            <a:grpSpLocks/>
          </p:cNvGrpSpPr>
          <p:nvPr/>
        </p:nvGrpSpPr>
        <p:grpSpPr bwMode="auto">
          <a:xfrm>
            <a:off x="6931027" y="882650"/>
            <a:ext cx="1930401" cy="4683126"/>
            <a:chOff x="3406" y="556"/>
            <a:chExt cx="1216" cy="2950"/>
          </a:xfrm>
        </p:grpSpPr>
        <p:sp>
          <p:nvSpPr>
            <p:cNvPr id="150534" name="Text Box 6"/>
            <p:cNvSpPr txBox="1">
              <a:spLocks noChangeArrowheads="1"/>
            </p:cNvSpPr>
            <p:nvPr/>
          </p:nvSpPr>
          <p:spPr bwMode="auto">
            <a:xfrm rot="2064955">
              <a:off x="4312" y="556"/>
              <a:ext cx="310" cy="1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r>
                <a:rPr kumimoji="1" lang="zh-CN" altLang="en-US" sz="2000" b="1">
                  <a:solidFill>
                    <a:srgbClr val="993366"/>
                  </a:solidFill>
                  <a:latin typeface="Times New Roman" panose="02020603050405020304" pitchFamily="18" charset="0"/>
                </a:rPr>
                <a:t>京      哈      线</a:t>
              </a:r>
            </a:p>
          </p:txBody>
        </p:sp>
        <p:sp>
          <p:nvSpPr>
            <p:cNvPr id="150535" name="Text Box 7"/>
            <p:cNvSpPr txBox="1">
              <a:spLocks noChangeArrowheads="1"/>
            </p:cNvSpPr>
            <p:nvPr/>
          </p:nvSpPr>
          <p:spPr bwMode="auto">
            <a:xfrm rot="21449350">
              <a:off x="3406" y="1528"/>
              <a:ext cx="263" cy="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993366"/>
                  </a:solidFill>
                  <a:latin typeface="Times New Roman" panose="02020603050405020304" pitchFamily="18" charset="0"/>
                </a:rPr>
                <a:t>京</a:t>
              </a: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r>
                <a:rPr kumimoji="1" lang="zh-CN" altLang="en-US" b="1">
                  <a:solidFill>
                    <a:srgbClr val="993366"/>
                  </a:solidFill>
                  <a:latin typeface="Times New Roman" panose="02020603050405020304" pitchFamily="18" charset="0"/>
                </a:rPr>
                <a:t>广</a:t>
              </a: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r>
                <a:rPr kumimoji="1" lang="zh-CN" altLang="en-US" b="1">
                  <a:solidFill>
                    <a:srgbClr val="993366"/>
                  </a:solidFill>
                  <a:latin typeface="Times New Roman" panose="02020603050405020304" pitchFamily="18" charset="0"/>
                </a:rPr>
                <a:t>线</a:t>
              </a:r>
            </a:p>
          </p:txBody>
        </p:sp>
      </p:grpSp>
      <p:sp>
        <p:nvSpPr>
          <p:cNvPr id="150536" name="Text Box 8"/>
          <p:cNvSpPr txBox="1">
            <a:spLocks noChangeArrowheads="1"/>
          </p:cNvSpPr>
          <p:nvPr/>
        </p:nvSpPr>
        <p:spPr bwMode="auto">
          <a:xfrm rot="-1951306">
            <a:off x="8380255" y="2667000"/>
            <a:ext cx="492443" cy="172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r>
              <a:rPr kumimoji="1" lang="zh-CN" altLang="en-US" sz="2000" b="1">
                <a:solidFill>
                  <a:srgbClr val="993366"/>
                </a:solidFill>
                <a:latin typeface="Times New Roman" panose="02020603050405020304" pitchFamily="18" charset="0"/>
              </a:rPr>
              <a:t>京      沪      线</a:t>
            </a:r>
          </a:p>
        </p:txBody>
      </p:sp>
      <p:sp>
        <p:nvSpPr>
          <p:cNvPr id="150537" name="Text Box 9"/>
          <p:cNvSpPr txBox="1">
            <a:spLocks noChangeArrowheads="1"/>
          </p:cNvSpPr>
          <p:nvPr/>
        </p:nvSpPr>
        <p:spPr bwMode="auto">
          <a:xfrm rot="1554244">
            <a:off x="4887914" y="3679825"/>
            <a:ext cx="414337" cy="91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993366"/>
                </a:solidFill>
                <a:latin typeface="Times New Roman" panose="02020603050405020304" pitchFamily="18" charset="0"/>
              </a:rPr>
              <a:t>宝</a:t>
            </a:r>
          </a:p>
          <a:p>
            <a:r>
              <a:rPr kumimoji="1" lang="zh-CN" altLang="en-US" b="1">
                <a:solidFill>
                  <a:srgbClr val="993366"/>
                </a:solidFill>
                <a:latin typeface="Times New Roman" panose="02020603050405020304" pitchFamily="18" charset="0"/>
              </a:rPr>
              <a:t>成</a:t>
            </a:r>
          </a:p>
          <a:p>
            <a:r>
              <a:rPr kumimoji="1" lang="zh-CN" altLang="en-US" b="1">
                <a:solidFill>
                  <a:srgbClr val="993366"/>
                </a:solidFill>
                <a:latin typeface="Times New Roman" panose="02020603050405020304" pitchFamily="18" charset="0"/>
              </a:rPr>
              <a:t>线</a:t>
            </a:r>
          </a:p>
        </p:txBody>
      </p:sp>
      <p:sp>
        <p:nvSpPr>
          <p:cNvPr id="150538" name="Text Box 10"/>
          <p:cNvSpPr txBox="1">
            <a:spLocks noChangeArrowheads="1"/>
          </p:cNvSpPr>
          <p:nvPr/>
        </p:nvSpPr>
        <p:spPr bwMode="auto">
          <a:xfrm rot="833034">
            <a:off x="4518025" y="4730750"/>
            <a:ext cx="414338" cy="91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993366"/>
                </a:solidFill>
                <a:latin typeface="Times New Roman" panose="02020603050405020304" pitchFamily="18" charset="0"/>
              </a:rPr>
              <a:t>成</a:t>
            </a:r>
          </a:p>
          <a:p>
            <a:r>
              <a:rPr kumimoji="1" lang="zh-CN" altLang="en-US" b="1">
                <a:solidFill>
                  <a:srgbClr val="993366"/>
                </a:solidFill>
                <a:latin typeface="Times New Roman" panose="02020603050405020304" pitchFamily="18" charset="0"/>
              </a:rPr>
              <a:t>昆</a:t>
            </a:r>
          </a:p>
          <a:p>
            <a:r>
              <a:rPr kumimoji="1" lang="zh-CN" altLang="en-US" b="1">
                <a:solidFill>
                  <a:srgbClr val="993366"/>
                </a:solidFill>
                <a:latin typeface="Times New Roman" panose="02020603050405020304" pitchFamily="18" charset="0"/>
              </a:rPr>
              <a:t>线</a:t>
            </a:r>
          </a:p>
        </p:txBody>
      </p:sp>
      <p:sp>
        <p:nvSpPr>
          <p:cNvPr id="150539" name="Text Box 11"/>
          <p:cNvSpPr txBox="1">
            <a:spLocks noChangeArrowheads="1"/>
          </p:cNvSpPr>
          <p:nvPr/>
        </p:nvSpPr>
        <p:spPr bwMode="auto">
          <a:xfrm rot="-1148080">
            <a:off x="7848600" y="2974976"/>
            <a:ext cx="414338" cy="2563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993366"/>
                </a:solidFill>
                <a:latin typeface="Times New Roman" panose="02020603050405020304" pitchFamily="18" charset="0"/>
              </a:rPr>
              <a:t>京</a:t>
            </a: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r>
              <a:rPr kumimoji="1" lang="zh-CN" altLang="en-US" b="1">
                <a:solidFill>
                  <a:srgbClr val="993366"/>
                </a:solidFill>
                <a:latin typeface="Times New Roman" panose="02020603050405020304" pitchFamily="18" charset="0"/>
              </a:rPr>
              <a:t>九</a:t>
            </a: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endParaRPr kumimoji="1" lang="zh-CN" altLang="en-US" b="1">
              <a:solidFill>
                <a:srgbClr val="993366"/>
              </a:solidFill>
              <a:latin typeface="Times New Roman" panose="02020603050405020304" pitchFamily="18" charset="0"/>
            </a:endParaRPr>
          </a:p>
          <a:p>
            <a:r>
              <a:rPr kumimoji="1" lang="zh-CN" altLang="en-US" b="1">
                <a:solidFill>
                  <a:srgbClr val="993366"/>
                </a:solidFill>
                <a:latin typeface="Times New Roman" panose="02020603050405020304" pitchFamily="18" charset="0"/>
              </a:rPr>
              <a:t>线</a:t>
            </a:r>
          </a:p>
        </p:txBody>
      </p:sp>
      <p:grpSp>
        <p:nvGrpSpPr>
          <p:cNvPr id="150540" name="Group 12"/>
          <p:cNvGrpSpPr>
            <a:grpSpLocks/>
          </p:cNvGrpSpPr>
          <p:nvPr/>
        </p:nvGrpSpPr>
        <p:grpSpPr bwMode="auto">
          <a:xfrm>
            <a:off x="3284538" y="2363789"/>
            <a:ext cx="5613400" cy="1247775"/>
            <a:chOff x="1109" y="1489"/>
            <a:chExt cx="3536" cy="786"/>
          </a:xfrm>
        </p:grpSpPr>
        <p:grpSp>
          <p:nvGrpSpPr>
            <p:cNvPr id="150541" name="Group 13"/>
            <p:cNvGrpSpPr>
              <a:grpSpLocks/>
            </p:cNvGrpSpPr>
            <p:nvPr/>
          </p:nvGrpSpPr>
          <p:grpSpPr bwMode="auto">
            <a:xfrm>
              <a:off x="2688" y="1872"/>
              <a:ext cx="1957" cy="403"/>
              <a:chOff x="2699" y="2064"/>
              <a:chExt cx="1957" cy="403"/>
            </a:xfrm>
          </p:grpSpPr>
          <p:sp>
            <p:nvSpPr>
              <p:cNvPr id="150542" name="Text Box 14"/>
              <p:cNvSpPr txBox="1">
                <a:spLocks noChangeArrowheads="1"/>
              </p:cNvSpPr>
              <p:nvPr/>
            </p:nvSpPr>
            <p:spPr bwMode="auto">
              <a:xfrm>
                <a:off x="4272" y="2064"/>
                <a:ext cx="384"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dist"/>
                <a:r>
                  <a:rPr kumimoji="1" lang="zh-CN" altLang="en-US" b="1">
                    <a:solidFill>
                      <a:srgbClr val="008000"/>
                    </a:solidFill>
                    <a:latin typeface="Times New Roman" panose="02020603050405020304" pitchFamily="18" charset="0"/>
                  </a:rPr>
                  <a:t>线</a:t>
                </a:r>
              </a:p>
            </p:txBody>
          </p:sp>
          <p:sp>
            <p:nvSpPr>
              <p:cNvPr id="150543" name="Rectangle 15"/>
              <p:cNvSpPr>
                <a:spLocks noChangeArrowheads="1"/>
              </p:cNvSpPr>
              <p:nvPr/>
            </p:nvSpPr>
            <p:spPr bwMode="auto">
              <a:xfrm>
                <a:off x="2699" y="2236"/>
                <a:ext cx="261"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008000"/>
                    </a:solidFill>
                    <a:latin typeface="Times New Roman" panose="02020603050405020304" pitchFamily="18" charset="0"/>
                  </a:rPr>
                  <a:t>陇</a:t>
                </a:r>
              </a:p>
            </p:txBody>
          </p:sp>
          <p:sp>
            <p:nvSpPr>
              <p:cNvPr id="150544" name="Rectangle 16"/>
              <p:cNvSpPr>
                <a:spLocks noChangeArrowheads="1"/>
              </p:cNvSpPr>
              <p:nvPr/>
            </p:nvSpPr>
            <p:spPr bwMode="auto">
              <a:xfrm>
                <a:off x="3555" y="2188"/>
                <a:ext cx="261"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008000"/>
                    </a:solidFill>
                    <a:latin typeface="Times New Roman" panose="02020603050405020304" pitchFamily="18" charset="0"/>
                  </a:rPr>
                  <a:t>海</a:t>
                </a:r>
              </a:p>
            </p:txBody>
          </p:sp>
        </p:grpSp>
        <p:sp>
          <p:nvSpPr>
            <p:cNvPr id="150545" name="Text Box 17"/>
            <p:cNvSpPr txBox="1">
              <a:spLocks noChangeArrowheads="1"/>
            </p:cNvSpPr>
            <p:nvPr/>
          </p:nvSpPr>
          <p:spPr bwMode="auto">
            <a:xfrm rot="1644064">
              <a:off x="1109" y="1489"/>
              <a:ext cx="970"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dist"/>
              <a:r>
                <a:rPr kumimoji="1" lang="zh-CN" altLang="en-US" b="1">
                  <a:solidFill>
                    <a:srgbClr val="008000"/>
                  </a:solidFill>
                  <a:latin typeface="Times New Roman" panose="02020603050405020304" pitchFamily="18" charset="0"/>
                </a:rPr>
                <a:t>兰新线</a:t>
              </a:r>
              <a:endParaRPr kumimoji="1" lang="zh-CN" altLang="en-US" sz="2000" b="1">
                <a:solidFill>
                  <a:srgbClr val="008000"/>
                </a:solidFill>
                <a:latin typeface="Times New Roman" panose="02020603050405020304" pitchFamily="18" charset="0"/>
              </a:endParaRPr>
            </a:p>
          </p:txBody>
        </p:sp>
      </p:grpSp>
      <p:grpSp>
        <p:nvGrpSpPr>
          <p:cNvPr id="150546" name="Group 18"/>
          <p:cNvGrpSpPr>
            <a:grpSpLocks/>
          </p:cNvGrpSpPr>
          <p:nvPr/>
        </p:nvGrpSpPr>
        <p:grpSpPr bwMode="auto">
          <a:xfrm>
            <a:off x="5105401" y="1676400"/>
            <a:ext cx="2301875" cy="1143000"/>
            <a:chOff x="2256" y="1056"/>
            <a:chExt cx="1450" cy="720"/>
          </a:xfrm>
        </p:grpSpPr>
        <p:sp>
          <p:nvSpPr>
            <p:cNvPr id="150547" name="Text Box 19"/>
            <p:cNvSpPr txBox="1">
              <a:spLocks noChangeArrowheads="1"/>
            </p:cNvSpPr>
            <p:nvPr/>
          </p:nvSpPr>
          <p:spPr bwMode="auto">
            <a:xfrm rot="1225670">
              <a:off x="2256" y="1199"/>
              <a:ext cx="310" cy="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b="1">
                  <a:solidFill>
                    <a:srgbClr val="008000"/>
                  </a:solidFill>
                  <a:latin typeface="Times New Roman" panose="02020603050405020304" pitchFamily="18" charset="0"/>
                </a:rPr>
                <a:t>包</a:t>
              </a:r>
            </a:p>
            <a:p>
              <a:r>
                <a:rPr kumimoji="1" lang="zh-CN" altLang="en-US" b="1">
                  <a:solidFill>
                    <a:srgbClr val="008000"/>
                  </a:solidFill>
                  <a:latin typeface="Times New Roman" panose="02020603050405020304" pitchFamily="18" charset="0"/>
                </a:rPr>
                <a:t>兰</a:t>
              </a:r>
            </a:p>
            <a:p>
              <a:r>
                <a:rPr kumimoji="1" lang="zh-CN" altLang="en-US" b="1">
                  <a:solidFill>
                    <a:srgbClr val="008000"/>
                  </a:solidFill>
                  <a:latin typeface="Times New Roman" panose="02020603050405020304" pitchFamily="18" charset="0"/>
                </a:rPr>
                <a:t>线</a:t>
              </a:r>
            </a:p>
          </p:txBody>
        </p:sp>
        <p:sp>
          <p:nvSpPr>
            <p:cNvPr id="150548" name="Text Box 20"/>
            <p:cNvSpPr txBox="1">
              <a:spLocks noChangeArrowheads="1"/>
            </p:cNvSpPr>
            <p:nvPr/>
          </p:nvSpPr>
          <p:spPr bwMode="auto">
            <a:xfrm>
              <a:off x="3024" y="1056"/>
              <a:ext cx="682"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dist"/>
              <a:r>
                <a:rPr kumimoji="1" lang="zh-CN" altLang="en-US" b="1">
                  <a:solidFill>
                    <a:srgbClr val="008000"/>
                  </a:solidFill>
                  <a:latin typeface="Times New Roman" panose="02020603050405020304" pitchFamily="18" charset="0"/>
                </a:rPr>
                <a:t>京包线</a:t>
              </a:r>
            </a:p>
          </p:txBody>
        </p:sp>
      </p:grpSp>
      <p:grpSp>
        <p:nvGrpSpPr>
          <p:cNvPr id="150549" name="Group 21"/>
          <p:cNvGrpSpPr>
            <a:grpSpLocks/>
          </p:cNvGrpSpPr>
          <p:nvPr/>
        </p:nvGrpSpPr>
        <p:grpSpPr bwMode="auto">
          <a:xfrm>
            <a:off x="4572001" y="4572000"/>
            <a:ext cx="4989513" cy="1752600"/>
            <a:chOff x="1920" y="2880"/>
            <a:chExt cx="3143" cy="1104"/>
          </a:xfrm>
        </p:grpSpPr>
        <p:sp>
          <p:nvSpPr>
            <p:cNvPr id="150550" name="Text Box 22"/>
            <p:cNvSpPr txBox="1">
              <a:spLocks noChangeArrowheads="1"/>
            </p:cNvSpPr>
            <p:nvPr/>
          </p:nvSpPr>
          <p:spPr bwMode="auto">
            <a:xfrm rot="-2578973">
              <a:off x="4512" y="2880"/>
              <a:ext cx="551"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008000"/>
                  </a:solidFill>
                  <a:latin typeface="Times New Roman" panose="02020603050405020304" pitchFamily="18" charset="0"/>
                </a:rPr>
                <a:t>沪杭线</a:t>
              </a:r>
            </a:p>
          </p:txBody>
        </p:sp>
        <p:sp>
          <p:nvSpPr>
            <p:cNvPr id="150551" name="Text Box 23"/>
            <p:cNvSpPr txBox="1">
              <a:spLocks noChangeArrowheads="1"/>
            </p:cNvSpPr>
            <p:nvPr/>
          </p:nvSpPr>
          <p:spPr bwMode="auto">
            <a:xfrm rot="-701137">
              <a:off x="3840" y="3129"/>
              <a:ext cx="623"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008000"/>
                  </a:solidFill>
                  <a:latin typeface="Times New Roman" panose="02020603050405020304" pitchFamily="18" charset="0"/>
                </a:rPr>
                <a:t>浙 赣 线</a:t>
              </a:r>
            </a:p>
          </p:txBody>
        </p:sp>
        <p:sp>
          <p:nvSpPr>
            <p:cNvPr id="150552" name="Text Box 24"/>
            <p:cNvSpPr txBox="1">
              <a:spLocks noChangeArrowheads="1"/>
            </p:cNvSpPr>
            <p:nvPr/>
          </p:nvSpPr>
          <p:spPr bwMode="auto">
            <a:xfrm rot="-838468">
              <a:off x="2640" y="3369"/>
              <a:ext cx="839"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008000"/>
                  </a:solidFill>
                  <a:latin typeface="Times New Roman" panose="02020603050405020304" pitchFamily="18" charset="0"/>
                </a:rPr>
                <a:t>湘    黔    线</a:t>
              </a:r>
            </a:p>
          </p:txBody>
        </p:sp>
        <p:sp>
          <p:nvSpPr>
            <p:cNvPr id="150553" name="Text Box 25"/>
            <p:cNvSpPr txBox="1">
              <a:spLocks noChangeArrowheads="1"/>
            </p:cNvSpPr>
            <p:nvPr/>
          </p:nvSpPr>
          <p:spPr bwMode="auto">
            <a:xfrm rot="-2292577">
              <a:off x="1920" y="3753"/>
              <a:ext cx="548" cy="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rIns="0">
              <a:spAutoFit/>
            </a:bodyPr>
            <a:lstStyle/>
            <a:p>
              <a:r>
                <a:rPr kumimoji="1" lang="zh-CN" altLang="en-US" b="1">
                  <a:solidFill>
                    <a:srgbClr val="008000"/>
                  </a:solidFill>
                  <a:latin typeface="Times New Roman" panose="02020603050405020304" pitchFamily="18" charset="0"/>
                </a:rPr>
                <a:t>贵昆线</a:t>
              </a:r>
            </a:p>
          </p:txBody>
        </p:sp>
      </p:grpSp>
      <p:grpSp>
        <p:nvGrpSpPr>
          <p:cNvPr id="150554" name="Group 26"/>
          <p:cNvGrpSpPr>
            <a:grpSpLocks/>
          </p:cNvGrpSpPr>
          <p:nvPr/>
        </p:nvGrpSpPr>
        <p:grpSpPr bwMode="auto">
          <a:xfrm>
            <a:off x="1600201" y="1752600"/>
            <a:ext cx="7826375" cy="4364038"/>
            <a:chOff x="48" y="1104"/>
            <a:chExt cx="4930" cy="2749"/>
          </a:xfrm>
        </p:grpSpPr>
        <p:grpSp>
          <p:nvGrpSpPr>
            <p:cNvPr id="150555" name="Group 27"/>
            <p:cNvGrpSpPr>
              <a:grpSpLocks/>
            </p:cNvGrpSpPr>
            <p:nvPr/>
          </p:nvGrpSpPr>
          <p:grpSpPr bwMode="auto">
            <a:xfrm>
              <a:off x="1933" y="2770"/>
              <a:ext cx="3045" cy="1083"/>
              <a:chOff x="1933" y="2770"/>
              <a:chExt cx="3045" cy="1083"/>
            </a:xfrm>
          </p:grpSpPr>
          <p:sp>
            <p:nvSpPr>
              <p:cNvPr id="150556" name="Freeform 28"/>
              <p:cNvSpPr>
                <a:spLocks/>
              </p:cNvSpPr>
              <p:nvPr/>
            </p:nvSpPr>
            <p:spPr bwMode="auto">
              <a:xfrm rot="3310893">
                <a:off x="1889" y="3705"/>
                <a:ext cx="192" cy="104"/>
              </a:xfrm>
              <a:custGeom>
                <a:avLst/>
                <a:gdLst>
                  <a:gd name="T0" fmla="*/ 192 w 192"/>
                  <a:gd name="T1" fmla="*/ 0 h 104"/>
                  <a:gd name="T2" fmla="*/ 144 w 192"/>
                  <a:gd name="T3" fmla="*/ 96 h 104"/>
                  <a:gd name="T4" fmla="*/ 0 w 192"/>
                  <a:gd name="T5" fmla="*/ 48 h 104"/>
                </a:gdLst>
                <a:ahLst/>
                <a:cxnLst>
                  <a:cxn ang="0">
                    <a:pos x="T0" y="T1"/>
                  </a:cxn>
                  <a:cxn ang="0">
                    <a:pos x="T2" y="T3"/>
                  </a:cxn>
                  <a:cxn ang="0">
                    <a:pos x="T4" y="T5"/>
                  </a:cxn>
                </a:cxnLst>
                <a:rect l="0" t="0" r="r" b="b"/>
                <a:pathLst>
                  <a:path w="192" h="104">
                    <a:moveTo>
                      <a:pt x="192" y="0"/>
                    </a:moveTo>
                    <a:cubicBezTo>
                      <a:pt x="184" y="44"/>
                      <a:pt x="176" y="88"/>
                      <a:pt x="144" y="96"/>
                    </a:cubicBezTo>
                    <a:cubicBezTo>
                      <a:pt x="112" y="104"/>
                      <a:pt x="24" y="64"/>
                      <a:pt x="0" y="48"/>
                    </a:cubicBezTo>
                  </a:path>
                </a:pathLst>
              </a:custGeom>
              <a:noFill/>
              <a:ln w="38100" cmpd="sng">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50557" name="Freeform 29"/>
              <p:cNvSpPr>
                <a:spLocks/>
              </p:cNvSpPr>
              <p:nvPr/>
            </p:nvSpPr>
            <p:spPr bwMode="auto">
              <a:xfrm rot="-135106">
                <a:off x="2064" y="2770"/>
                <a:ext cx="2914" cy="974"/>
              </a:xfrm>
              <a:custGeom>
                <a:avLst/>
                <a:gdLst>
                  <a:gd name="T0" fmla="*/ 3408 w 3408"/>
                  <a:gd name="T1" fmla="*/ 0 h 1056"/>
                  <a:gd name="T2" fmla="*/ 2976 w 3408"/>
                  <a:gd name="T3" fmla="*/ 336 h 1056"/>
                  <a:gd name="T4" fmla="*/ 2832 w 3408"/>
                  <a:gd name="T5" fmla="*/ 384 h 1056"/>
                  <a:gd name="T6" fmla="*/ 1536 w 3408"/>
                  <a:gd name="T7" fmla="*/ 576 h 1056"/>
                  <a:gd name="T8" fmla="*/ 816 w 3408"/>
                  <a:gd name="T9" fmla="*/ 720 h 1056"/>
                  <a:gd name="T10" fmla="*/ 528 w 3408"/>
                  <a:gd name="T11" fmla="*/ 768 h 1056"/>
                  <a:gd name="T12" fmla="*/ 240 w 3408"/>
                  <a:gd name="T13" fmla="*/ 864 h 1056"/>
                  <a:gd name="T14" fmla="*/ 0 w 3408"/>
                  <a:gd name="T15" fmla="*/ 1056 h 10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8" h="1056">
                    <a:moveTo>
                      <a:pt x="3408" y="0"/>
                    </a:moveTo>
                    <a:cubicBezTo>
                      <a:pt x="3240" y="136"/>
                      <a:pt x="3072" y="272"/>
                      <a:pt x="2976" y="336"/>
                    </a:cubicBezTo>
                    <a:cubicBezTo>
                      <a:pt x="2880" y="400"/>
                      <a:pt x="3072" y="344"/>
                      <a:pt x="2832" y="384"/>
                    </a:cubicBezTo>
                    <a:cubicBezTo>
                      <a:pt x="2592" y="424"/>
                      <a:pt x="1872" y="520"/>
                      <a:pt x="1536" y="576"/>
                    </a:cubicBezTo>
                    <a:cubicBezTo>
                      <a:pt x="1200" y="632"/>
                      <a:pt x="984" y="688"/>
                      <a:pt x="816" y="720"/>
                    </a:cubicBezTo>
                    <a:cubicBezTo>
                      <a:pt x="648" y="752"/>
                      <a:pt x="624" y="744"/>
                      <a:pt x="528" y="768"/>
                    </a:cubicBezTo>
                    <a:cubicBezTo>
                      <a:pt x="432" y="792"/>
                      <a:pt x="328" y="816"/>
                      <a:pt x="240" y="864"/>
                    </a:cubicBezTo>
                    <a:cubicBezTo>
                      <a:pt x="152" y="912"/>
                      <a:pt x="76" y="984"/>
                      <a:pt x="0" y="1056"/>
                    </a:cubicBezTo>
                  </a:path>
                </a:pathLst>
              </a:custGeom>
              <a:noFill/>
              <a:ln w="38100" cmpd="sng">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sp>
          <p:nvSpPr>
            <p:cNvPr id="150558" name="Freeform 30"/>
            <p:cNvSpPr>
              <a:spLocks/>
            </p:cNvSpPr>
            <p:nvPr/>
          </p:nvSpPr>
          <p:spPr bwMode="auto">
            <a:xfrm>
              <a:off x="48" y="1104"/>
              <a:ext cx="4800" cy="1208"/>
            </a:xfrm>
            <a:custGeom>
              <a:avLst/>
              <a:gdLst>
                <a:gd name="T0" fmla="*/ 4800 w 4800"/>
                <a:gd name="T1" fmla="*/ 816 h 1208"/>
                <a:gd name="T2" fmla="*/ 4416 w 4800"/>
                <a:gd name="T3" fmla="*/ 1008 h 1208"/>
                <a:gd name="T4" fmla="*/ 3984 w 4800"/>
                <a:gd name="T5" fmla="*/ 1104 h 1208"/>
                <a:gd name="T6" fmla="*/ 3648 w 4800"/>
                <a:gd name="T7" fmla="*/ 1152 h 1208"/>
                <a:gd name="T8" fmla="*/ 3264 w 4800"/>
                <a:gd name="T9" fmla="*/ 1152 h 1208"/>
                <a:gd name="T10" fmla="*/ 2736 w 4800"/>
                <a:gd name="T11" fmla="*/ 1200 h 1208"/>
                <a:gd name="T12" fmla="*/ 2304 w 4800"/>
                <a:gd name="T13" fmla="*/ 1104 h 1208"/>
                <a:gd name="T14" fmla="*/ 1776 w 4800"/>
                <a:gd name="T15" fmla="*/ 768 h 1208"/>
                <a:gd name="T16" fmla="*/ 1296 w 4800"/>
                <a:gd name="T17" fmla="*/ 528 h 1208"/>
                <a:gd name="T18" fmla="*/ 528 w 4800"/>
                <a:gd name="T19" fmla="*/ 96 h 1208"/>
                <a:gd name="T20" fmla="*/ 0 w 4800"/>
                <a:gd name="T21"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00" h="1208">
                  <a:moveTo>
                    <a:pt x="4800" y="816"/>
                  </a:moveTo>
                  <a:cubicBezTo>
                    <a:pt x="4676" y="888"/>
                    <a:pt x="4552" y="960"/>
                    <a:pt x="4416" y="1008"/>
                  </a:cubicBezTo>
                  <a:cubicBezTo>
                    <a:pt x="4280" y="1056"/>
                    <a:pt x="4112" y="1080"/>
                    <a:pt x="3984" y="1104"/>
                  </a:cubicBezTo>
                  <a:cubicBezTo>
                    <a:pt x="3856" y="1128"/>
                    <a:pt x="3768" y="1144"/>
                    <a:pt x="3648" y="1152"/>
                  </a:cubicBezTo>
                  <a:cubicBezTo>
                    <a:pt x="3528" y="1160"/>
                    <a:pt x="3416" y="1144"/>
                    <a:pt x="3264" y="1152"/>
                  </a:cubicBezTo>
                  <a:cubicBezTo>
                    <a:pt x="3112" y="1160"/>
                    <a:pt x="2896" y="1208"/>
                    <a:pt x="2736" y="1200"/>
                  </a:cubicBezTo>
                  <a:cubicBezTo>
                    <a:pt x="2576" y="1192"/>
                    <a:pt x="2464" y="1176"/>
                    <a:pt x="2304" y="1104"/>
                  </a:cubicBezTo>
                  <a:cubicBezTo>
                    <a:pt x="2144" y="1032"/>
                    <a:pt x="1944" y="864"/>
                    <a:pt x="1776" y="768"/>
                  </a:cubicBezTo>
                  <a:cubicBezTo>
                    <a:pt x="1608" y="672"/>
                    <a:pt x="1504" y="640"/>
                    <a:pt x="1296" y="528"/>
                  </a:cubicBezTo>
                  <a:cubicBezTo>
                    <a:pt x="1088" y="416"/>
                    <a:pt x="744" y="184"/>
                    <a:pt x="528" y="96"/>
                  </a:cubicBezTo>
                  <a:cubicBezTo>
                    <a:pt x="312" y="8"/>
                    <a:pt x="156" y="4"/>
                    <a:pt x="0" y="0"/>
                  </a:cubicBezTo>
                </a:path>
              </a:pathLst>
            </a:custGeom>
            <a:noFill/>
            <a:ln w="38100" cmpd="sng">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150559" name="Group 31"/>
            <p:cNvGrpSpPr>
              <a:grpSpLocks/>
            </p:cNvGrpSpPr>
            <p:nvPr/>
          </p:nvGrpSpPr>
          <p:grpSpPr bwMode="auto">
            <a:xfrm>
              <a:off x="2112" y="1201"/>
              <a:ext cx="1632" cy="959"/>
              <a:chOff x="2233" y="1610"/>
              <a:chExt cx="1632" cy="1151"/>
            </a:xfrm>
          </p:grpSpPr>
          <p:sp>
            <p:nvSpPr>
              <p:cNvPr id="150560" name="Freeform 32"/>
              <p:cNvSpPr>
                <a:spLocks/>
              </p:cNvSpPr>
              <p:nvPr/>
            </p:nvSpPr>
            <p:spPr bwMode="auto">
              <a:xfrm>
                <a:off x="2233" y="1610"/>
                <a:ext cx="598" cy="1151"/>
              </a:xfrm>
              <a:custGeom>
                <a:avLst/>
                <a:gdLst>
                  <a:gd name="T0" fmla="*/ 598 w 598"/>
                  <a:gd name="T1" fmla="*/ 0 h 1151"/>
                  <a:gd name="T2" fmla="*/ 496 w 598"/>
                  <a:gd name="T3" fmla="*/ 38 h 1151"/>
                  <a:gd name="T4" fmla="*/ 483 w 598"/>
                  <a:gd name="T5" fmla="*/ 77 h 1151"/>
                  <a:gd name="T6" fmla="*/ 457 w 598"/>
                  <a:gd name="T7" fmla="*/ 115 h 1151"/>
                  <a:gd name="T8" fmla="*/ 266 w 598"/>
                  <a:gd name="T9" fmla="*/ 779 h 1151"/>
                  <a:gd name="T10" fmla="*/ 253 w 598"/>
                  <a:gd name="T11" fmla="*/ 932 h 1151"/>
                  <a:gd name="T12" fmla="*/ 138 w 598"/>
                  <a:gd name="T13" fmla="*/ 1060 h 1151"/>
                  <a:gd name="T14" fmla="*/ 74 w 598"/>
                  <a:gd name="T15" fmla="*/ 1111 h 1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8" h="1151">
                    <a:moveTo>
                      <a:pt x="598" y="0"/>
                    </a:moveTo>
                    <a:cubicBezTo>
                      <a:pt x="565" y="7"/>
                      <a:pt x="520" y="8"/>
                      <a:pt x="496" y="38"/>
                    </a:cubicBezTo>
                    <a:cubicBezTo>
                      <a:pt x="487" y="49"/>
                      <a:pt x="489" y="65"/>
                      <a:pt x="483" y="77"/>
                    </a:cubicBezTo>
                    <a:cubicBezTo>
                      <a:pt x="476" y="91"/>
                      <a:pt x="466" y="102"/>
                      <a:pt x="457" y="115"/>
                    </a:cubicBezTo>
                    <a:cubicBezTo>
                      <a:pt x="386" y="335"/>
                      <a:pt x="312" y="552"/>
                      <a:pt x="266" y="779"/>
                    </a:cubicBezTo>
                    <a:cubicBezTo>
                      <a:pt x="262" y="830"/>
                      <a:pt x="260" y="881"/>
                      <a:pt x="253" y="932"/>
                    </a:cubicBezTo>
                    <a:cubicBezTo>
                      <a:pt x="244" y="1000"/>
                      <a:pt x="190" y="1025"/>
                      <a:pt x="138" y="1060"/>
                    </a:cubicBezTo>
                    <a:cubicBezTo>
                      <a:pt x="0" y="1151"/>
                      <a:pt x="166" y="1065"/>
                      <a:pt x="74" y="1111"/>
                    </a:cubicBezTo>
                  </a:path>
                </a:pathLst>
              </a:custGeom>
              <a:noFill/>
              <a:ln w="38100" cmpd="sng">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50561" name="Freeform 33"/>
              <p:cNvSpPr>
                <a:spLocks/>
              </p:cNvSpPr>
              <p:nvPr/>
            </p:nvSpPr>
            <p:spPr bwMode="auto">
              <a:xfrm>
                <a:off x="2809" y="1610"/>
                <a:ext cx="1056" cy="296"/>
              </a:xfrm>
              <a:custGeom>
                <a:avLst/>
                <a:gdLst>
                  <a:gd name="T0" fmla="*/ 0 w 1680"/>
                  <a:gd name="T1" fmla="*/ 0 h 296"/>
                  <a:gd name="T2" fmla="*/ 432 w 1680"/>
                  <a:gd name="T3" fmla="*/ 48 h 296"/>
                  <a:gd name="T4" fmla="*/ 720 w 1680"/>
                  <a:gd name="T5" fmla="*/ 96 h 296"/>
                  <a:gd name="T6" fmla="*/ 864 w 1680"/>
                  <a:gd name="T7" fmla="*/ 240 h 296"/>
                  <a:gd name="T8" fmla="*/ 1056 w 1680"/>
                  <a:gd name="T9" fmla="*/ 288 h 296"/>
                  <a:gd name="T10" fmla="*/ 1440 w 1680"/>
                  <a:gd name="T11" fmla="*/ 192 h 296"/>
                  <a:gd name="T12" fmla="*/ 1680 w 1680"/>
                  <a:gd name="T13" fmla="*/ 144 h 296"/>
                </a:gdLst>
                <a:ahLst/>
                <a:cxnLst>
                  <a:cxn ang="0">
                    <a:pos x="T0" y="T1"/>
                  </a:cxn>
                  <a:cxn ang="0">
                    <a:pos x="T2" y="T3"/>
                  </a:cxn>
                  <a:cxn ang="0">
                    <a:pos x="T4" y="T5"/>
                  </a:cxn>
                  <a:cxn ang="0">
                    <a:pos x="T6" y="T7"/>
                  </a:cxn>
                  <a:cxn ang="0">
                    <a:pos x="T8" y="T9"/>
                  </a:cxn>
                  <a:cxn ang="0">
                    <a:pos x="T10" y="T11"/>
                  </a:cxn>
                  <a:cxn ang="0">
                    <a:pos x="T12" y="T13"/>
                  </a:cxn>
                </a:cxnLst>
                <a:rect l="0" t="0" r="r" b="b"/>
                <a:pathLst>
                  <a:path w="1680" h="296">
                    <a:moveTo>
                      <a:pt x="0" y="0"/>
                    </a:moveTo>
                    <a:cubicBezTo>
                      <a:pt x="156" y="16"/>
                      <a:pt x="312" y="32"/>
                      <a:pt x="432" y="48"/>
                    </a:cubicBezTo>
                    <a:cubicBezTo>
                      <a:pt x="552" y="64"/>
                      <a:pt x="648" y="64"/>
                      <a:pt x="720" y="96"/>
                    </a:cubicBezTo>
                    <a:cubicBezTo>
                      <a:pt x="792" y="128"/>
                      <a:pt x="808" y="208"/>
                      <a:pt x="864" y="240"/>
                    </a:cubicBezTo>
                    <a:cubicBezTo>
                      <a:pt x="920" y="272"/>
                      <a:pt x="960" y="296"/>
                      <a:pt x="1056" y="288"/>
                    </a:cubicBezTo>
                    <a:cubicBezTo>
                      <a:pt x="1152" y="280"/>
                      <a:pt x="1336" y="216"/>
                      <a:pt x="1440" y="192"/>
                    </a:cubicBezTo>
                    <a:cubicBezTo>
                      <a:pt x="1544" y="168"/>
                      <a:pt x="1632" y="144"/>
                      <a:pt x="1680" y="144"/>
                    </a:cubicBezTo>
                  </a:path>
                </a:pathLst>
              </a:custGeom>
              <a:noFill/>
              <a:ln w="38100" cmpd="sng">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grpSp>
          <p:nvGrpSpPr>
            <p:cNvPr id="150562" name="Group 34"/>
            <p:cNvGrpSpPr>
              <a:grpSpLocks/>
            </p:cNvGrpSpPr>
            <p:nvPr/>
          </p:nvGrpSpPr>
          <p:grpSpPr bwMode="auto">
            <a:xfrm>
              <a:off x="2173" y="1201"/>
              <a:ext cx="899" cy="989"/>
              <a:chOff x="2173" y="1201"/>
              <a:chExt cx="899" cy="989"/>
            </a:xfrm>
          </p:grpSpPr>
          <p:sp>
            <p:nvSpPr>
              <p:cNvPr id="150563" name="Oval 35"/>
              <p:cNvSpPr>
                <a:spLocks noChangeAspect="1" noChangeArrowheads="1"/>
              </p:cNvSpPr>
              <p:nvPr/>
            </p:nvSpPr>
            <p:spPr bwMode="auto">
              <a:xfrm>
                <a:off x="2976" y="1201"/>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grpSp>
            <p:nvGrpSpPr>
              <p:cNvPr id="150564" name="Group 36"/>
              <p:cNvGrpSpPr>
                <a:grpSpLocks/>
              </p:cNvGrpSpPr>
              <p:nvPr/>
            </p:nvGrpSpPr>
            <p:grpSpPr bwMode="auto">
              <a:xfrm>
                <a:off x="2173" y="2090"/>
                <a:ext cx="100" cy="100"/>
                <a:chOff x="1104" y="2784"/>
                <a:chExt cx="100" cy="100"/>
              </a:xfrm>
            </p:grpSpPr>
            <p:sp>
              <p:nvSpPr>
                <p:cNvPr id="150565" name="Oval 37"/>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566" name="Oval 38"/>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grpSp>
          <p:nvGrpSpPr>
            <p:cNvPr id="150567" name="Group 39"/>
            <p:cNvGrpSpPr>
              <a:grpSpLocks/>
            </p:cNvGrpSpPr>
            <p:nvPr/>
          </p:nvGrpSpPr>
          <p:grpSpPr bwMode="auto">
            <a:xfrm>
              <a:off x="716" y="1248"/>
              <a:ext cx="4180" cy="1104"/>
              <a:chOff x="716" y="1248"/>
              <a:chExt cx="4180" cy="1104"/>
            </a:xfrm>
          </p:grpSpPr>
          <p:sp>
            <p:nvSpPr>
              <p:cNvPr id="150568" name="Oval 40"/>
              <p:cNvSpPr>
                <a:spLocks noChangeAspect="1" noChangeArrowheads="1"/>
              </p:cNvSpPr>
              <p:nvPr/>
            </p:nvSpPr>
            <p:spPr bwMode="auto">
              <a:xfrm>
                <a:off x="4800" y="1872"/>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grpSp>
            <p:nvGrpSpPr>
              <p:cNvPr id="150569" name="Group 41"/>
              <p:cNvGrpSpPr>
                <a:grpSpLocks/>
              </p:cNvGrpSpPr>
              <p:nvPr/>
            </p:nvGrpSpPr>
            <p:grpSpPr bwMode="auto">
              <a:xfrm>
                <a:off x="2972" y="2252"/>
                <a:ext cx="100" cy="100"/>
                <a:chOff x="1104" y="2784"/>
                <a:chExt cx="100" cy="100"/>
              </a:xfrm>
            </p:grpSpPr>
            <p:sp>
              <p:nvSpPr>
                <p:cNvPr id="150570" name="Oval 42"/>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571" name="Oval 43"/>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572" name="Group 44"/>
              <p:cNvGrpSpPr>
                <a:grpSpLocks/>
              </p:cNvGrpSpPr>
              <p:nvPr/>
            </p:nvGrpSpPr>
            <p:grpSpPr bwMode="auto">
              <a:xfrm>
                <a:off x="716" y="1248"/>
                <a:ext cx="100" cy="100"/>
                <a:chOff x="1104" y="2784"/>
                <a:chExt cx="100" cy="100"/>
              </a:xfrm>
            </p:grpSpPr>
            <p:sp>
              <p:nvSpPr>
                <p:cNvPr id="150573" name="Oval 45"/>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574" name="Oval 46"/>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150575" name="Oval 47"/>
              <p:cNvSpPr>
                <a:spLocks noChangeAspect="1" noChangeArrowheads="1"/>
              </p:cNvSpPr>
              <p:nvPr/>
            </p:nvSpPr>
            <p:spPr bwMode="auto">
              <a:xfrm>
                <a:off x="3792" y="2173"/>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sp>
            <p:nvSpPr>
              <p:cNvPr id="150576" name="Oval 48"/>
              <p:cNvSpPr>
                <a:spLocks noChangeAspect="1" noChangeArrowheads="1"/>
              </p:cNvSpPr>
              <p:nvPr/>
            </p:nvSpPr>
            <p:spPr bwMode="auto">
              <a:xfrm>
                <a:off x="4512" y="2016"/>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grpSp>
            <p:nvGrpSpPr>
              <p:cNvPr id="150577" name="Group 49"/>
              <p:cNvGrpSpPr>
                <a:grpSpLocks/>
              </p:cNvGrpSpPr>
              <p:nvPr/>
            </p:nvGrpSpPr>
            <p:grpSpPr bwMode="auto">
              <a:xfrm>
                <a:off x="3500" y="2208"/>
                <a:ext cx="100" cy="100"/>
                <a:chOff x="1104" y="2784"/>
                <a:chExt cx="100" cy="100"/>
              </a:xfrm>
            </p:grpSpPr>
            <p:sp>
              <p:nvSpPr>
                <p:cNvPr id="150578" name="Oval 50"/>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579" name="Oval 51"/>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grpSp>
          <p:nvGrpSpPr>
            <p:cNvPr id="150580" name="Group 52"/>
            <p:cNvGrpSpPr>
              <a:grpSpLocks/>
            </p:cNvGrpSpPr>
            <p:nvPr/>
          </p:nvGrpSpPr>
          <p:grpSpPr bwMode="auto">
            <a:xfrm>
              <a:off x="2444" y="3020"/>
              <a:ext cx="2164" cy="541"/>
              <a:chOff x="2444" y="3020"/>
              <a:chExt cx="2164" cy="541"/>
            </a:xfrm>
          </p:grpSpPr>
          <p:sp>
            <p:nvSpPr>
              <p:cNvPr id="150581" name="Oval 53"/>
              <p:cNvSpPr>
                <a:spLocks noChangeAspect="1" noChangeArrowheads="1"/>
              </p:cNvSpPr>
              <p:nvPr/>
            </p:nvSpPr>
            <p:spPr bwMode="auto">
              <a:xfrm>
                <a:off x="3072" y="3312"/>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sp>
            <p:nvSpPr>
              <p:cNvPr id="150582" name="Oval 54"/>
              <p:cNvSpPr>
                <a:spLocks noChangeAspect="1" noChangeArrowheads="1"/>
              </p:cNvSpPr>
              <p:nvPr/>
            </p:nvSpPr>
            <p:spPr bwMode="auto">
              <a:xfrm>
                <a:off x="3670" y="3189"/>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sp>
            <p:nvSpPr>
              <p:cNvPr id="150583" name="Oval 55"/>
              <p:cNvSpPr>
                <a:spLocks noChangeAspect="1" noChangeArrowheads="1"/>
              </p:cNvSpPr>
              <p:nvPr/>
            </p:nvSpPr>
            <p:spPr bwMode="auto">
              <a:xfrm>
                <a:off x="4176" y="3072"/>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grpSp>
            <p:nvGrpSpPr>
              <p:cNvPr id="150584" name="Group 56"/>
              <p:cNvGrpSpPr>
                <a:grpSpLocks/>
              </p:cNvGrpSpPr>
              <p:nvPr/>
            </p:nvGrpSpPr>
            <p:grpSpPr bwMode="auto">
              <a:xfrm>
                <a:off x="4508" y="3020"/>
                <a:ext cx="100" cy="100"/>
                <a:chOff x="1104" y="2784"/>
                <a:chExt cx="100" cy="100"/>
              </a:xfrm>
            </p:grpSpPr>
            <p:sp>
              <p:nvSpPr>
                <p:cNvPr id="150585" name="Oval 57"/>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586" name="Oval 58"/>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587" name="Group 59"/>
              <p:cNvGrpSpPr>
                <a:grpSpLocks/>
              </p:cNvGrpSpPr>
              <p:nvPr/>
            </p:nvGrpSpPr>
            <p:grpSpPr bwMode="auto">
              <a:xfrm>
                <a:off x="2444" y="3461"/>
                <a:ext cx="100" cy="100"/>
                <a:chOff x="1104" y="2784"/>
                <a:chExt cx="100" cy="100"/>
              </a:xfrm>
            </p:grpSpPr>
            <p:sp>
              <p:nvSpPr>
                <p:cNvPr id="150588" name="Oval 60"/>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589" name="Oval 61"/>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grpSp>
      <p:grpSp>
        <p:nvGrpSpPr>
          <p:cNvPr id="150590" name="Group 62"/>
          <p:cNvGrpSpPr>
            <a:grpSpLocks/>
          </p:cNvGrpSpPr>
          <p:nvPr/>
        </p:nvGrpSpPr>
        <p:grpSpPr bwMode="auto">
          <a:xfrm>
            <a:off x="4273550" y="990600"/>
            <a:ext cx="5264150" cy="5410200"/>
            <a:chOff x="1920" y="624"/>
            <a:chExt cx="3316" cy="3408"/>
          </a:xfrm>
        </p:grpSpPr>
        <p:grpSp>
          <p:nvGrpSpPr>
            <p:cNvPr id="150591" name="Group 63"/>
            <p:cNvGrpSpPr>
              <a:grpSpLocks/>
            </p:cNvGrpSpPr>
            <p:nvPr/>
          </p:nvGrpSpPr>
          <p:grpSpPr bwMode="auto">
            <a:xfrm>
              <a:off x="4944" y="2352"/>
              <a:ext cx="100" cy="100"/>
              <a:chOff x="1104" y="2784"/>
              <a:chExt cx="100" cy="100"/>
            </a:xfrm>
          </p:grpSpPr>
          <p:sp>
            <p:nvSpPr>
              <p:cNvPr id="150592" name="Oval 64"/>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593" name="Oval 65"/>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594" name="Group 66"/>
            <p:cNvGrpSpPr>
              <a:grpSpLocks/>
            </p:cNvGrpSpPr>
            <p:nvPr/>
          </p:nvGrpSpPr>
          <p:grpSpPr bwMode="auto">
            <a:xfrm>
              <a:off x="1920" y="624"/>
              <a:ext cx="3316" cy="3408"/>
              <a:chOff x="1920" y="624"/>
              <a:chExt cx="3316" cy="3408"/>
            </a:xfrm>
          </p:grpSpPr>
          <p:grpSp>
            <p:nvGrpSpPr>
              <p:cNvPr id="150595" name="Group 67"/>
              <p:cNvGrpSpPr>
                <a:grpSpLocks/>
              </p:cNvGrpSpPr>
              <p:nvPr/>
            </p:nvGrpSpPr>
            <p:grpSpPr bwMode="auto">
              <a:xfrm>
                <a:off x="1920" y="624"/>
                <a:ext cx="3316" cy="3408"/>
                <a:chOff x="1920" y="624"/>
                <a:chExt cx="3316" cy="3408"/>
              </a:xfrm>
            </p:grpSpPr>
            <p:grpSp>
              <p:nvGrpSpPr>
                <p:cNvPr id="150596" name="Group 68"/>
                <p:cNvGrpSpPr>
                  <a:grpSpLocks/>
                </p:cNvGrpSpPr>
                <p:nvPr/>
              </p:nvGrpSpPr>
              <p:grpSpPr bwMode="auto">
                <a:xfrm>
                  <a:off x="1920" y="624"/>
                  <a:ext cx="3316" cy="3408"/>
                  <a:chOff x="1728" y="624"/>
                  <a:chExt cx="3316" cy="3408"/>
                </a:xfrm>
              </p:grpSpPr>
              <p:sp>
                <p:nvSpPr>
                  <p:cNvPr id="150597" name="Freeform 69"/>
                  <p:cNvSpPr>
                    <a:spLocks/>
                  </p:cNvSpPr>
                  <p:nvPr/>
                </p:nvSpPr>
                <p:spPr bwMode="auto">
                  <a:xfrm rot="344538">
                    <a:off x="2976" y="2160"/>
                    <a:ext cx="432" cy="1584"/>
                  </a:xfrm>
                  <a:custGeom>
                    <a:avLst/>
                    <a:gdLst>
                      <a:gd name="T0" fmla="*/ 432 w 432"/>
                      <a:gd name="T1" fmla="*/ 0 h 1584"/>
                      <a:gd name="T2" fmla="*/ 336 w 432"/>
                      <a:gd name="T3" fmla="*/ 48 h 1584"/>
                      <a:gd name="T4" fmla="*/ 288 w 432"/>
                      <a:gd name="T5" fmla="*/ 144 h 1584"/>
                      <a:gd name="T6" fmla="*/ 384 w 432"/>
                      <a:gd name="T7" fmla="*/ 336 h 1584"/>
                      <a:gd name="T8" fmla="*/ 240 w 432"/>
                      <a:gd name="T9" fmla="*/ 624 h 1584"/>
                      <a:gd name="T10" fmla="*/ 144 w 432"/>
                      <a:gd name="T11" fmla="*/ 864 h 1584"/>
                      <a:gd name="T12" fmla="*/ 192 w 432"/>
                      <a:gd name="T13" fmla="*/ 1104 h 1584"/>
                      <a:gd name="T14" fmla="*/ 240 w 432"/>
                      <a:gd name="T15" fmla="*/ 1392 h 1584"/>
                      <a:gd name="T16" fmla="*/ 96 w 432"/>
                      <a:gd name="T17" fmla="*/ 1536 h 1584"/>
                      <a:gd name="T18" fmla="*/ 0 w 432"/>
                      <a:gd name="T19" fmla="*/ 1584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584">
                        <a:moveTo>
                          <a:pt x="432" y="0"/>
                        </a:moveTo>
                        <a:cubicBezTo>
                          <a:pt x="396" y="12"/>
                          <a:pt x="360" y="24"/>
                          <a:pt x="336" y="48"/>
                        </a:cubicBezTo>
                        <a:cubicBezTo>
                          <a:pt x="312" y="72"/>
                          <a:pt x="280" y="96"/>
                          <a:pt x="288" y="144"/>
                        </a:cubicBezTo>
                        <a:cubicBezTo>
                          <a:pt x="296" y="192"/>
                          <a:pt x="392" y="256"/>
                          <a:pt x="384" y="336"/>
                        </a:cubicBezTo>
                        <a:cubicBezTo>
                          <a:pt x="376" y="416"/>
                          <a:pt x="280" y="536"/>
                          <a:pt x="240" y="624"/>
                        </a:cubicBezTo>
                        <a:cubicBezTo>
                          <a:pt x="200" y="712"/>
                          <a:pt x="152" y="784"/>
                          <a:pt x="144" y="864"/>
                        </a:cubicBezTo>
                        <a:cubicBezTo>
                          <a:pt x="136" y="944"/>
                          <a:pt x="176" y="1016"/>
                          <a:pt x="192" y="1104"/>
                        </a:cubicBezTo>
                        <a:cubicBezTo>
                          <a:pt x="208" y="1192"/>
                          <a:pt x="256" y="1320"/>
                          <a:pt x="240" y="1392"/>
                        </a:cubicBezTo>
                        <a:cubicBezTo>
                          <a:pt x="224" y="1464"/>
                          <a:pt x="136" y="1504"/>
                          <a:pt x="96" y="1536"/>
                        </a:cubicBezTo>
                        <a:cubicBezTo>
                          <a:pt x="56" y="1568"/>
                          <a:pt x="28" y="1576"/>
                          <a:pt x="0" y="1584"/>
                        </a:cubicBezTo>
                      </a:path>
                    </a:pathLst>
                  </a:custGeom>
                  <a:noFill/>
                  <a:ln w="38100" cmpd="sng">
                    <a:solidFill>
                      <a:srgbClr val="993366"/>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50598" name="Freeform 70"/>
                  <p:cNvSpPr>
                    <a:spLocks/>
                  </p:cNvSpPr>
                  <p:nvPr/>
                </p:nvSpPr>
                <p:spPr bwMode="auto">
                  <a:xfrm>
                    <a:off x="3536" y="1392"/>
                    <a:ext cx="312" cy="2496"/>
                  </a:xfrm>
                  <a:custGeom>
                    <a:avLst/>
                    <a:gdLst>
                      <a:gd name="T0" fmla="*/ 160 w 312"/>
                      <a:gd name="T1" fmla="*/ 0 h 2496"/>
                      <a:gd name="T2" fmla="*/ 16 w 312"/>
                      <a:gd name="T3" fmla="*/ 384 h 2496"/>
                      <a:gd name="T4" fmla="*/ 64 w 312"/>
                      <a:gd name="T5" fmla="*/ 672 h 2496"/>
                      <a:gd name="T6" fmla="*/ 16 w 312"/>
                      <a:gd name="T7" fmla="*/ 912 h 2496"/>
                      <a:gd name="T8" fmla="*/ 112 w 312"/>
                      <a:gd name="T9" fmla="*/ 1392 h 2496"/>
                      <a:gd name="T10" fmla="*/ 208 w 312"/>
                      <a:gd name="T11" fmla="*/ 1488 h 2496"/>
                      <a:gd name="T12" fmla="*/ 304 w 312"/>
                      <a:gd name="T13" fmla="*/ 1584 h 2496"/>
                      <a:gd name="T14" fmla="*/ 160 w 312"/>
                      <a:gd name="T15" fmla="*/ 1872 h 2496"/>
                      <a:gd name="T16" fmla="*/ 256 w 312"/>
                      <a:gd name="T17" fmla="*/ 2352 h 2496"/>
                      <a:gd name="T18" fmla="*/ 256 w 312"/>
                      <a:gd name="T19" fmla="*/ 2496 h 2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2496">
                        <a:moveTo>
                          <a:pt x="160" y="0"/>
                        </a:moveTo>
                        <a:cubicBezTo>
                          <a:pt x="96" y="136"/>
                          <a:pt x="32" y="272"/>
                          <a:pt x="16" y="384"/>
                        </a:cubicBezTo>
                        <a:cubicBezTo>
                          <a:pt x="0" y="496"/>
                          <a:pt x="64" y="584"/>
                          <a:pt x="64" y="672"/>
                        </a:cubicBezTo>
                        <a:cubicBezTo>
                          <a:pt x="64" y="760"/>
                          <a:pt x="8" y="792"/>
                          <a:pt x="16" y="912"/>
                        </a:cubicBezTo>
                        <a:cubicBezTo>
                          <a:pt x="24" y="1032"/>
                          <a:pt x="80" y="1296"/>
                          <a:pt x="112" y="1392"/>
                        </a:cubicBezTo>
                        <a:cubicBezTo>
                          <a:pt x="144" y="1488"/>
                          <a:pt x="176" y="1456"/>
                          <a:pt x="208" y="1488"/>
                        </a:cubicBezTo>
                        <a:cubicBezTo>
                          <a:pt x="240" y="1520"/>
                          <a:pt x="312" y="1520"/>
                          <a:pt x="304" y="1584"/>
                        </a:cubicBezTo>
                        <a:cubicBezTo>
                          <a:pt x="296" y="1648"/>
                          <a:pt x="168" y="1744"/>
                          <a:pt x="160" y="1872"/>
                        </a:cubicBezTo>
                        <a:cubicBezTo>
                          <a:pt x="152" y="2000"/>
                          <a:pt x="240" y="2248"/>
                          <a:pt x="256" y="2352"/>
                        </a:cubicBezTo>
                        <a:cubicBezTo>
                          <a:pt x="272" y="2456"/>
                          <a:pt x="264" y="2476"/>
                          <a:pt x="256" y="2496"/>
                        </a:cubicBezTo>
                      </a:path>
                    </a:pathLst>
                  </a:custGeom>
                  <a:noFill/>
                  <a:ln w="38100" cmpd="sng">
                    <a:solidFill>
                      <a:srgbClr val="993366"/>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50599" name="Freeform 71"/>
                  <p:cNvSpPr>
                    <a:spLocks/>
                  </p:cNvSpPr>
                  <p:nvPr/>
                </p:nvSpPr>
                <p:spPr bwMode="auto">
                  <a:xfrm rot="-60581">
                    <a:off x="3725" y="1344"/>
                    <a:ext cx="560" cy="2640"/>
                  </a:xfrm>
                  <a:custGeom>
                    <a:avLst/>
                    <a:gdLst>
                      <a:gd name="T0" fmla="*/ 56 w 560"/>
                      <a:gd name="T1" fmla="*/ 0 h 2640"/>
                      <a:gd name="T2" fmla="*/ 8 w 560"/>
                      <a:gd name="T3" fmla="*/ 384 h 2640"/>
                      <a:gd name="T4" fmla="*/ 104 w 560"/>
                      <a:gd name="T5" fmla="*/ 768 h 2640"/>
                      <a:gd name="T6" fmla="*/ 200 w 560"/>
                      <a:gd name="T7" fmla="*/ 1152 h 2640"/>
                      <a:gd name="T8" fmla="*/ 152 w 560"/>
                      <a:gd name="T9" fmla="*/ 1344 h 2640"/>
                      <a:gd name="T10" fmla="*/ 344 w 560"/>
                      <a:gd name="T11" fmla="*/ 1488 h 2640"/>
                      <a:gd name="T12" fmla="*/ 440 w 560"/>
                      <a:gd name="T13" fmla="*/ 1680 h 2640"/>
                      <a:gd name="T14" fmla="*/ 536 w 560"/>
                      <a:gd name="T15" fmla="*/ 2016 h 2640"/>
                      <a:gd name="T16" fmla="*/ 536 w 560"/>
                      <a:gd name="T17" fmla="*/ 2304 h 2640"/>
                      <a:gd name="T18" fmla="*/ 536 w 560"/>
                      <a:gd name="T19" fmla="*/ 2448 h 2640"/>
                      <a:gd name="T20" fmla="*/ 392 w 560"/>
                      <a:gd name="T21" fmla="*/ 2640 h 2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2640">
                        <a:moveTo>
                          <a:pt x="56" y="0"/>
                        </a:moveTo>
                        <a:cubicBezTo>
                          <a:pt x="28" y="128"/>
                          <a:pt x="0" y="256"/>
                          <a:pt x="8" y="384"/>
                        </a:cubicBezTo>
                        <a:cubicBezTo>
                          <a:pt x="16" y="512"/>
                          <a:pt x="72" y="640"/>
                          <a:pt x="104" y="768"/>
                        </a:cubicBezTo>
                        <a:cubicBezTo>
                          <a:pt x="136" y="896"/>
                          <a:pt x="192" y="1056"/>
                          <a:pt x="200" y="1152"/>
                        </a:cubicBezTo>
                        <a:cubicBezTo>
                          <a:pt x="208" y="1248"/>
                          <a:pt x="128" y="1288"/>
                          <a:pt x="152" y="1344"/>
                        </a:cubicBezTo>
                        <a:cubicBezTo>
                          <a:pt x="176" y="1400"/>
                          <a:pt x="296" y="1432"/>
                          <a:pt x="344" y="1488"/>
                        </a:cubicBezTo>
                        <a:cubicBezTo>
                          <a:pt x="392" y="1544"/>
                          <a:pt x="408" y="1592"/>
                          <a:pt x="440" y="1680"/>
                        </a:cubicBezTo>
                        <a:cubicBezTo>
                          <a:pt x="472" y="1768"/>
                          <a:pt x="520" y="1912"/>
                          <a:pt x="536" y="2016"/>
                        </a:cubicBezTo>
                        <a:cubicBezTo>
                          <a:pt x="552" y="2120"/>
                          <a:pt x="536" y="2232"/>
                          <a:pt x="536" y="2304"/>
                        </a:cubicBezTo>
                        <a:cubicBezTo>
                          <a:pt x="536" y="2376"/>
                          <a:pt x="560" y="2392"/>
                          <a:pt x="536" y="2448"/>
                        </a:cubicBezTo>
                        <a:cubicBezTo>
                          <a:pt x="512" y="2504"/>
                          <a:pt x="452" y="2572"/>
                          <a:pt x="392" y="2640"/>
                        </a:cubicBezTo>
                      </a:path>
                    </a:pathLst>
                  </a:custGeom>
                  <a:noFill/>
                  <a:ln w="38100" cmpd="sng">
                    <a:solidFill>
                      <a:srgbClr val="993366"/>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50600" name="Freeform 72"/>
                  <p:cNvSpPr>
                    <a:spLocks/>
                  </p:cNvSpPr>
                  <p:nvPr/>
                </p:nvSpPr>
                <p:spPr bwMode="auto">
                  <a:xfrm rot="-450145">
                    <a:off x="3709" y="777"/>
                    <a:ext cx="1296" cy="800"/>
                  </a:xfrm>
                  <a:custGeom>
                    <a:avLst/>
                    <a:gdLst>
                      <a:gd name="T0" fmla="*/ 0 w 1296"/>
                      <a:gd name="T1" fmla="*/ 480 h 800"/>
                      <a:gd name="T2" fmla="*/ 288 w 1296"/>
                      <a:gd name="T3" fmla="*/ 720 h 800"/>
                      <a:gd name="T4" fmla="*/ 480 w 1296"/>
                      <a:gd name="T5" fmla="*/ 768 h 800"/>
                      <a:gd name="T6" fmla="*/ 864 w 1296"/>
                      <a:gd name="T7" fmla="*/ 528 h 800"/>
                      <a:gd name="T8" fmla="*/ 1296 w 1296"/>
                      <a:gd name="T9" fmla="*/ 0 h 800"/>
                    </a:gdLst>
                    <a:ahLst/>
                    <a:cxnLst>
                      <a:cxn ang="0">
                        <a:pos x="T0" y="T1"/>
                      </a:cxn>
                      <a:cxn ang="0">
                        <a:pos x="T2" y="T3"/>
                      </a:cxn>
                      <a:cxn ang="0">
                        <a:pos x="T4" y="T5"/>
                      </a:cxn>
                      <a:cxn ang="0">
                        <a:pos x="T6" y="T7"/>
                      </a:cxn>
                      <a:cxn ang="0">
                        <a:pos x="T8" y="T9"/>
                      </a:cxn>
                    </a:cxnLst>
                    <a:rect l="0" t="0" r="r" b="b"/>
                    <a:pathLst>
                      <a:path w="1296" h="800">
                        <a:moveTo>
                          <a:pt x="0" y="480"/>
                        </a:moveTo>
                        <a:cubicBezTo>
                          <a:pt x="104" y="576"/>
                          <a:pt x="208" y="672"/>
                          <a:pt x="288" y="720"/>
                        </a:cubicBezTo>
                        <a:cubicBezTo>
                          <a:pt x="368" y="768"/>
                          <a:pt x="384" y="800"/>
                          <a:pt x="480" y="768"/>
                        </a:cubicBezTo>
                        <a:cubicBezTo>
                          <a:pt x="576" y="736"/>
                          <a:pt x="728" y="656"/>
                          <a:pt x="864" y="528"/>
                        </a:cubicBezTo>
                        <a:cubicBezTo>
                          <a:pt x="1000" y="400"/>
                          <a:pt x="1216" y="96"/>
                          <a:pt x="1296" y="0"/>
                        </a:cubicBezTo>
                      </a:path>
                    </a:pathLst>
                  </a:custGeom>
                  <a:noFill/>
                  <a:ln w="38100" cmpd="sng">
                    <a:solidFill>
                      <a:srgbClr val="993366"/>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50601" name="Freeform 73"/>
                  <p:cNvSpPr>
                    <a:spLocks/>
                  </p:cNvSpPr>
                  <p:nvPr/>
                </p:nvSpPr>
                <p:spPr bwMode="auto">
                  <a:xfrm rot="-470820">
                    <a:off x="1728" y="2278"/>
                    <a:ext cx="744" cy="1392"/>
                  </a:xfrm>
                  <a:custGeom>
                    <a:avLst/>
                    <a:gdLst>
                      <a:gd name="T0" fmla="*/ 744 w 744"/>
                      <a:gd name="T1" fmla="*/ 0 h 1488"/>
                      <a:gd name="T2" fmla="*/ 456 w 744"/>
                      <a:gd name="T3" fmla="*/ 336 h 1488"/>
                      <a:gd name="T4" fmla="*/ 264 w 744"/>
                      <a:gd name="T5" fmla="*/ 672 h 1488"/>
                      <a:gd name="T6" fmla="*/ 216 w 744"/>
                      <a:gd name="T7" fmla="*/ 768 h 1488"/>
                      <a:gd name="T8" fmla="*/ 24 w 744"/>
                      <a:gd name="T9" fmla="*/ 1296 h 1488"/>
                      <a:gd name="T10" fmla="*/ 72 w 744"/>
                      <a:gd name="T11" fmla="*/ 1488 h 1488"/>
                    </a:gdLst>
                    <a:ahLst/>
                    <a:cxnLst>
                      <a:cxn ang="0">
                        <a:pos x="T0" y="T1"/>
                      </a:cxn>
                      <a:cxn ang="0">
                        <a:pos x="T2" y="T3"/>
                      </a:cxn>
                      <a:cxn ang="0">
                        <a:pos x="T4" y="T5"/>
                      </a:cxn>
                      <a:cxn ang="0">
                        <a:pos x="T6" y="T7"/>
                      </a:cxn>
                      <a:cxn ang="0">
                        <a:pos x="T8" y="T9"/>
                      </a:cxn>
                      <a:cxn ang="0">
                        <a:pos x="T10" y="T11"/>
                      </a:cxn>
                    </a:cxnLst>
                    <a:rect l="0" t="0" r="r" b="b"/>
                    <a:pathLst>
                      <a:path w="744" h="1488">
                        <a:moveTo>
                          <a:pt x="744" y="0"/>
                        </a:moveTo>
                        <a:cubicBezTo>
                          <a:pt x="640" y="112"/>
                          <a:pt x="536" y="224"/>
                          <a:pt x="456" y="336"/>
                        </a:cubicBezTo>
                        <a:cubicBezTo>
                          <a:pt x="376" y="448"/>
                          <a:pt x="304" y="600"/>
                          <a:pt x="264" y="672"/>
                        </a:cubicBezTo>
                        <a:cubicBezTo>
                          <a:pt x="224" y="744"/>
                          <a:pt x="256" y="664"/>
                          <a:pt x="216" y="768"/>
                        </a:cubicBezTo>
                        <a:cubicBezTo>
                          <a:pt x="176" y="872"/>
                          <a:pt x="48" y="1176"/>
                          <a:pt x="24" y="1296"/>
                        </a:cubicBezTo>
                        <a:cubicBezTo>
                          <a:pt x="0" y="1416"/>
                          <a:pt x="36" y="1452"/>
                          <a:pt x="72" y="1488"/>
                        </a:cubicBezTo>
                      </a:path>
                    </a:pathLst>
                  </a:custGeom>
                  <a:noFill/>
                  <a:ln w="38100" cmpd="sng">
                    <a:solidFill>
                      <a:srgbClr val="993366"/>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50602" name="Line 74"/>
                  <p:cNvSpPr>
                    <a:spLocks noChangeShapeType="1"/>
                  </p:cNvSpPr>
                  <p:nvPr/>
                </p:nvSpPr>
                <p:spPr bwMode="auto">
                  <a:xfrm rot="-262773">
                    <a:off x="4211" y="1536"/>
                    <a:ext cx="768" cy="1200"/>
                  </a:xfrm>
                  <a:prstGeom prst="line">
                    <a:avLst/>
                  </a:prstGeom>
                  <a:noFill/>
                  <a:ln w="38100">
                    <a:solidFill>
                      <a:srgbClr val="9933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0603" name="Group 75"/>
                  <p:cNvGrpSpPr>
                    <a:grpSpLocks/>
                  </p:cNvGrpSpPr>
                  <p:nvPr/>
                </p:nvGrpSpPr>
                <p:grpSpPr bwMode="auto">
                  <a:xfrm>
                    <a:off x="4944" y="2688"/>
                    <a:ext cx="100" cy="100"/>
                    <a:chOff x="1104" y="2784"/>
                    <a:chExt cx="100" cy="100"/>
                  </a:xfrm>
                </p:grpSpPr>
                <p:sp>
                  <p:nvSpPr>
                    <p:cNvPr id="150604" name="Oval 76"/>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05" name="Oval 77"/>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06" name="Group 78"/>
                  <p:cNvGrpSpPr>
                    <a:grpSpLocks/>
                  </p:cNvGrpSpPr>
                  <p:nvPr/>
                </p:nvGrpSpPr>
                <p:grpSpPr bwMode="auto">
                  <a:xfrm>
                    <a:off x="1872" y="2204"/>
                    <a:ext cx="545" cy="1540"/>
                    <a:chOff x="1855" y="2208"/>
                    <a:chExt cx="545" cy="1540"/>
                  </a:xfrm>
                </p:grpSpPr>
                <p:sp>
                  <p:nvSpPr>
                    <p:cNvPr id="150607" name="Oval 79"/>
                    <p:cNvSpPr>
                      <a:spLocks noChangeAspect="1" noChangeArrowheads="1"/>
                    </p:cNvSpPr>
                    <p:nvPr/>
                  </p:nvSpPr>
                  <p:spPr bwMode="auto">
                    <a:xfrm>
                      <a:off x="2304" y="2208"/>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grpSp>
                  <p:nvGrpSpPr>
                    <p:cNvPr id="150608" name="Group 80"/>
                    <p:cNvGrpSpPr>
                      <a:grpSpLocks/>
                    </p:cNvGrpSpPr>
                    <p:nvPr/>
                  </p:nvGrpSpPr>
                  <p:grpSpPr bwMode="auto">
                    <a:xfrm>
                      <a:off x="1942" y="2828"/>
                      <a:ext cx="100" cy="100"/>
                      <a:chOff x="1104" y="2784"/>
                      <a:chExt cx="100" cy="100"/>
                    </a:xfrm>
                  </p:grpSpPr>
                  <p:sp>
                    <p:nvSpPr>
                      <p:cNvPr id="150609" name="Oval 81"/>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10" name="Oval 82"/>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11" name="Group 83"/>
                    <p:cNvGrpSpPr>
                      <a:grpSpLocks/>
                    </p:cNvGrpSpPr>
                    <p:nvPr/>
                  </p:nvGrpSpPr>
                  <p:grpSpPr bwMode="auto">
                    <a:xfrm>
                      <a:off x="1855" y="3648"/>
                      <a:ext cx="100" cy="100"/>
                      <a:chOff x="1104" y="2784"/>
                      <a:chExt cx="100" cy="100"/>
                    </a:xfrm>
                  </p:grpSpPr>
                  <p:sp>
                    <p:nvSpPr>
                      <p:cNvPr id="150612" name="Oval 84"/>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13" name="Oval 85"/>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grpSp>
                <p:nvGrpSpPr>
                  <p:cNvPr id="150614" name="Group 86"/>
                  <p:cNvGrpSpPr>
                    <a:grpSpLocks/>
                  </p:cNvGrpSpPr>
                  <p:nvPr/>
                </p:nvGrpSpPr>
                <p:grpSpPr bwMode="auto">
                  <a:xfrm>
                    <a:off x="3692" y="1292"/>
                    <a:ext cx="100" cy="100"/>
                    <a:chOff x="1104" y="2784"/>
                    <a:chExt cx="100" cy="100"/>
                  </a:xfrm>
                </p:grpSpPr>
                <p:sp>
                  <p:nvSpPr>
                    <p:cNvPr id="150615" name="Oval 87"/>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16" name="Oval 88"/>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17" name="Group 89"/>
                  <p:cNvGrpSpPr>
                    <a:grpSpLocks/>
                  </p:cNvGrpSpPr>
                  <p:nvPr/>
                </p:nvGrpSpPr>
                <p:grpSpPr bwMode="auto">
                  <a:xfrm>
                    <a:off x="4124" y="1510"/>
                    <a:ext cx="100" cy="100"/>
                    <a:chOff x="1104" y="2784"/>
                    <a:chExt cx="100" cy="100"/>
                  </a:xfrm>
                </p:grpSpPr>
                <p:sp>
                  <p:nvSpPr>
                    <p:cNvPr id="150618" name="Oval 90"/>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19" name="Oval 91"/>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20" name="Group 92"/>
                  <p:cNvGrpSpPr>
                    <a:grpSpLocks/>
                  </p:cNvGrpSpPr>
                  <p:nvPr/>
                </p:nvGrpSpPr>
                <p:grpSpPr bwMode="auto">
                  <a:xfrm>
                    <a:off x="4560" y="1200"/>
                    <a:ext cx="100" cy="100"/>
                    <a:chOff x="1104" y="2784"/>
                    <a:chExt cx="100" cy="100"/>
                  </a:xfrm>
                </p:grpSpPr>
                <p:sp>
                  <p:nvSpPr>
                    <p:cNvPr id="150621" name="Oval 93"/>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22" name="Oval 94"/>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23" name="Group 95"/>
                  <p:cNvGrpSpPr>
                    <a:grpSpLocks/>
                  </p:cNvGrpSpPr>
                  <p:nvPr/>
                </p:nvGrpSpPr>
                <p:grpSpPr bwMode="auto">
                  <a:xfrm>
                    <a:off x="4892" y="624"/>
                    <a:ext cx="100" cy="100"/>
                    <a:chOff x="1104" y="2784"/>
                    <a:chExt cx="100" cy="100"/>
                  </a:xfrm>
                </p:grpSpPr>
                <p:sp>
                  <p:nvSpPr>
                    <p:cNvPr id="150624" name="Oval 96"/>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25" name="Oval 97"/>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26" name="Group 98"/>
                  <p:cNvGrpSpPr>
                    <a:grpSpLocks/>
                  </p:cNvGrpSpPr>
                  <p:nvPr/>
                </p:nvGrpSpPr>
                <p:grpSpPr bwMode="auto">
                  <a:xfrm>
                    <a:off x="4704" y="960"/>
                    <a:ext cx="100" cy="100"/>
                    <a:chOff x="1104" y="2784"/>
                    <a:chExt cx="100" cy="100"/>
                  </a:xfrm>
                </p:grpSpPr>
                <p:sp>
                  <p:nvSpPr>
                    <p:cNvPr id="150627" name="Oval 99"/>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28" name="Oval 100"/>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29" name="Group 101"/>
                  <p:cNvGrpSpPr>
                    <a:grpSpLocks/>
                  </p:cNvGrpSpPr>
                  <p:nvPr/>
                </p:nvGrpSpPr>
                <p:grpSpPr bwMode="auto">
                  <a:xfrm>
                    <a:off x="3744" y="3840"/>
                    <a:ext cx="100" cy="100"/>
                    <a:chOff x="1104" y="2784"/>
                    <a:chExt cx="100" cy="100"/>
                  </a:xfrm>
                </p:grpSpPr>
                <p:sp>
                  <p:nvSpPr>
                    <p:cNvPr id="150630" name="Oval 102"/>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31" name="Oval 103"/>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32" name="Group 104"/>
                  <p:cNvGrpSpPr>
                    <a:grpSpLocks/>
                  </p:cNvGrpSpPr>
                  <p:nvPr/>
                </p:nvGrpSpPr>
                <p:grpSpPr bwMode="auto">
                  <a:xfrm>
                    <a:off x="3740" y="2832"/>
                    <a:ext cx="100" cy="100"/>
                    <a:chOff x="1104" y="2784"/>
                    <a:chExt cx="100" cy="100"/>
                  </a:xfrm>
                </p:grpSpPr>
                <p:sp>
                  <p:nvSpPr>
                    <p:cNvPr id="150633" name="Oval 105"/>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34" name="Oval 106"/>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35" name="Group 107"/>
                  <p:cNvGrpSpPr>
                    <a:grpSpLocks/>
                  </p:cNvGrpSpPr>
                  <p:nvPr/>
                </p:nvGrpSpPr>
                <p:grpSpPr bwMode="auto">
                  <a:xfrm>
                    <a:off x="3692" y="3072"/>
                    <a:ext cx="100" cy="100"/>
                    <a:chOff x="1104" y="2784"/>
                    <a:chExt cx="100" cy="100"/>
                  </a:xfrm>
                </p:grpSpPr>
                <p:sp>
                  <p:nvSpPr>
                    <p:cNvPr id="150636" name="Oval 108"/>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37" name="Oval 109"/>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38" name="Group 110"/>
                  <p:cNvGrpSpPr>
                    <a:grpSpLocks/>
                  </p:cNvGrpSpPr>
                  <p:nvPr/>
                </p:nvGrpSpPr>
                <p:grpSpPr bwMode="auto">
                  <a:xfrm>
                    <a:off x="3504" y="1824"/>
                    <a:ext cx="100" cy="100"/>
                    <a:chOff x="1104" y="2784"/>
                    <a:chExt cx="100" cy="100"/>
                  </a:xfrm>
                </p:grpSpPr>
                <p:sp>
                  <p:nvSpPr>
                    <p:cNvPr id="150639" name="Oval 111"/>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40" name="Oval 112"/>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41" name="Group 113"/>
                  <p:cNvGrpSpPr>
                    <a:grpSpLocks/>
                  </p:cNvGrpSpPr>
                  <p:nvPr/>
                </p:nvGrpSpPr>
                <p:grpSpPr bwMode="auto">
                  <a:xfrm>
                    <a:off x="3504" y="2208"/>
                    <a:ext cx="100" cy="100"/>
                    <a:chOff x="1104" y="2784"/>
                    <a:chExt cx="100" cy="100"/>
                  </a:xfrm>
                </p:grpSpPr>
                <p:sp>
                  <p:nvSpPr>
                    <p:cNvPr id="150642" name="Oval 114"/>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43" name="Oval 115"/>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44" name="Group 116"/>
                  <p:cNvGrpSpPr>
                    <a:grpSpLocks/>
                  </p:cNvGrpSpPr>
                  <p:nvPr/>
                </p:nvGrpSpPr>
                <p:grpSpPr bwMode="auto">
                  <a:xfrm>
                    <a:off x="3792" y="2173"/>
                    <a:ext cx="480" cy="1859"/>
                    <a:chOff x="3792" y="2173"/>
                    <a:chExt cx="480" cy="1859"/>
                  </a:xfrm>
                </p:grpSpPr>
                <p:sp>
                  <p:nvSpPr>
                    <p:cNvPr id="150645" name="Oval 117"/>
                    <p:cNvSpPr>
                      <a:spLocks noChangeAspect="1" noChangeArrowheads="1"/>
                    </p:cNvSpPr>
                    <p:nvPr/>
                  </p:nvSpPr>
                  <p:spPr bwMode="auto">
                    <a:xfrm>
                      <a:off x="4128" y="3936"/>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sp>
                  <p:nvSpPr>
                    <p:cNvPr id="150646" name="Oval 118"/>
                    <p:cNvSpPr>
                      <a:spLocks noChangeAspect="1" noChangeArrowheads="1"/>
                    </p:cNvSpPr>
                    <p:nvPr/>
                  </p:nvSpPr>
                  <p:spPr bwMode="auto">
                    <a:xfrm>
                      <a:off x="4128" y="3936"/>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sp>
                  <p:nvSpPr>
                    <p:cNvPr id="150647" name="Oval 119"/>
                    <p:cNvSpPr>
                      <a:spLocks noChangeAspect="1" noChangeArrowheads="1"/>
                    </p:cNvSpPr>
                    <p:nvPr/>
                  </p:nvSpPr>
                  <p:spPr bwMode="auto">
                    <a:xfrm>
                      <a:off x="4080" y="2928"/>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sp>
                  <p:nvSpPr>
                    <p:cNvPr id="150648" name="Oval 120"/>
                    <p:cNvSpPr>
                      <a:spLocks noChangeAspect="1" noChangeArrowheads="1"/>
                    </p:cNvSpPr>
                    <p:nvPr/>
                  </p:nvSpPr>
                  <p:spPr bwMode="auto">
                    <a:xfrm>
                      <a:off x="4176" y="3072"/>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sp>
                  <p:nvSpPr>
                    <p:cNvPr id="150649" name="Oval 121"/>
                    <p:cNvSpPr>
                      <a:spLocks noChangeAspect="1" noChangeArrowheads="1"/>
                    </p:cNvSpPr>
                    <p:nvPr/>
                  </p:nvSpPr>
                  <p:spPr bwMode="auto">
                    <a:xfrm>
                      <a:off x="3792" y="2173"/>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grpSp>
              <p:grpSp>
                <p:nvGrpSpPr>
                  <p:cNvPr id="150650" name="Group 122"/>
                  <p:cNvGrpSpPr>
                    <a:grpSpLocks/>
                  </p:cNvGrpSpPr>
                  <p:nvPr/>
                </p:nvGrpSpPr>
                <p:grpSpPr bwMode="auto">
                  <a:xfrm>
                    <a:off x="2880" y="2112"/>
                    <a:ext cx="624" cy="1632"/>
                    <a:chOff x="2880" y="2112"/>
                    <a:chExt cx="624" cy="1632"/>
                  </a:xfrm>
                </p:grpSpPr>
                <p:sp>
                  <p:nvSpPr>
                    <p:cNvPr id="150651" name="Oval 123"/>
                    <p:cNvSpPr>
                      <a:spLocks noChangeAspect="1" noChangeArrowheads="1"/>
                    </p:cNvSpPr>
                    <p:nvPr/>
                  </p:nvSpPr>
                  <p:spPr bwMode="auto">
                    <a:xfrm>
                      <a:off x="3408" y="2112"/>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sp>
                  <p:nvSpPr>
                    <p:cNvPr id="150652" name="Oval 124"/>
                    <p:cNvSpPr>
                      <a:spLocks noChangeAspect="1" noChangeArrowheads="1"/>
                    </p:cNvSpPr>
                    <p:nvPr/>
                  </p:nvSpPr>
                  <p:spPr bwMode="auto">
                    <a:xfrm>
                      <a:off x="3312" y="2243"/>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sp>
                  <p:nvSpPr>
                    <p:cNvPr id="150653" name="Oval 125"/>
                    <p:cNvSpPr>
                      <a:spLocks noChangeAspect="1" noChangeArrowheads="1"/>
                    </p:cNvSpPr>
                    <p:nvPr/>
                  </p:nvSpPr>
                  <p:spPr bwMode="auto">
                    <a:xfrm>
                      <a:off x="2880" y="3648"/>
                      <a:ext cx="96" cy="96"/>
                    </a:xfrm>
                    <a:prstGeom prst="ellipse">
                      <a:avLst/>
                    </a:prstGeom>
                    <a:solidFill>
                      <a:srgbClr val="FFCC00"/>
                    </a:solidFill>
                    <a:ln w="9525">
                      <a:solidFill>
                        <a:schemeClr val="tx1"/>
                      </a:solidFill>
                      <a:round/>
                      <a:headEnd/>
                      <a:tailEnd/>
                    </a:ln>
                  </p:spPr>
                  <p:txBody>
                    <a:bodyPr wrap="none" anchor="ctr"/>
                    <a:lstStyle/>
                    <a:p>
                      <a:endParaRPr lang="zh-CN" altLang="en-US"/>
                    </a:p>
                  </p:txBody>
                </p:sp>
              </p:grpSp>
              <p:sp>
                <p:nvSpPr>
                  <p:cNvPr id="150654" name="Text Box 126"/>
                  <p:cNvSpPr txBox="1">
                    <a:spLocks noChangeArrowheads="1"/>
                  </p:cNvSpPr>
                  <p:nvPr/>
                </p:nvSpPr>
                <p:spPr bwMode="auto">
                  <a:xfrm>
                    <a:off x="3696" y="854"/>
                    <a:ext cx="4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zh-CN" altLang="en-US" sz="2000" b="1">
                        <a:solidFill>
                          <a:srgbClr val="FF0000"/>
                        </a:solidFill>
                        <a:latin typeface="Times New Roman" panose="02020603050405020304" pitchFamily="18" charset="0"/>
                        <a:ea typeface="幼圆" panose="02010509060101010101" pitchFamily="49" charset="-122"/>
                      </a:rPr>
                      <a:t>北京</a:t>
                    </a:r>
                  </a:p>
                </p:txBody>
              </p:sp>
              <p:sp>
                <p:nvSpPr>
                  <p:cNvPr id="150655" name="AutoShape 127"/>
                  <p:cNvSpPr>
                    <a:spLocks noChangeArrowheads="1"/>
                  </p:cNvSpPr>
                  <p:nvPr/>
                </p:nvSpPr>
                <p:spPr bwMode="auto">
                  <a:xfrm>
                    <a:off x="3648" y="1066"/>
                    <a:ext cx="192" cy="182"/>
                  </a:xfrm>
                  <a:prstGeom prst="star5">
                    <a:avLst/>
                  </a:prstGeom>
                  <a:solidFill>
                    <a:srgbClr val="FF0000"/>
                  </a:solidFill>
                  <a:ln w="9525">
                    <a:solidFill>
                      <a:srgbClr val="FF0000"/>
                    </a:solidFill>
                    <a:miter lim="800000"/>
                    <a:headEnd/>
                    <a:tailEnd/>
                  </a:ln>
                </p:spPr>
                <p:txBody>
                  <a:bodyPr wrap="none" anchor="ctr"/>
                  <a:lstStyle/>
                  <a:p>
                    <a:endParaRPr lang="zh-CN" altLang="en-US"/>
                  </a:p>
                </p:txBody>
              </p:sp>
            </p:grpSp>
            <p:grpSp>
              <p:nvGrpSpPr>
                <p:cNvPr id="150656" name="Group 128"/>
                <p:cNvGrpSpPr>
                  <a:grpSpLocks/>
                </p:cNvGrpSpPr>
                <p:nvPr/>
              </p:nvGrpSpPr>
              <p:grpSpPr bwMode="auto">
                <a:xfrm>
                  <a:off x="4560" y="1824"/>
                  <a:ext cx="100" cy="100"/>
                  <a:chOff x="1104" y="2784"/>
                  <a:chExt cx="100" cy="100"/>
                </a:xfrm>
              </p:grpSpPr>
              <p:sp>
                <p:nvSpPr>
                  <p:cNvPr id="150657" name="Oval 129"/>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58" name="Oval 130"/>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50659" name="Group 131"/>
                <p:cNvGrpSpPr>
                  <a:grpSpLocks/>
                </p:cNvGrpSpPr>
                <p:nvPr/>
              </p:nvGrpSpPr>
              <p:grpSpPr bwMode="auto">
                <a:xfrm>
                  <a:off x="4368" y="3072"/>
                  <a:ext cx="100" cy="100"/>
                  <a:chOff x="1104" y="2784"/>
                  <a:chExt cx="100" cy="100"/>
                </a:xfrm>
              </p:grpSpPr>
              <p:sp>
                <p:nvSpPr>
                  <p:cNvPr id="150660" name="Oval 132"/>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61" name="Oval 133"/>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sp>
            <p:nvSpPr>
              <p:cNvPr id="150662" name="Freeform 134"/>
              <p:cNvSpPr>
                <a:spLocks/>
              </p:cNvSpPr>
              <p:nvPr/>
            </p:nvSpPr>
            <p:spPr bwMode="auto">
              <a:xfrm>
                <a:off x="3461" y="1466"/>
                <a:ext cx="187" cy="694"/>
              </a:xfrm>
              <a:custGeom>
                <a:avLst/>
                <a:gdLst>
                  <a:gd name="T0" fmla="*/ 187 w 187"/>
                  <a:gd name="T1" fmla="*/ 694 h 694"/>
                  <a:gd name="T2" fmla="*/ 100 w 187"/>
                  <a:gd name="T3" fmla="*/ 539 h 694"/>
                  <a:gd name="T4" fmla="*/ 10 w 187"/>
                  <a:gd name="T5" fmla="*/ 322 h 694"/>
                  <a:gd name="T6" fmla="*/ 40 w 187"/>
                  <a:gd name="T7" fmla="*/ 0 h 694"/>
                </a:gdLst>
                <a:ahLst/>
                <a:cxnLst>
                  <a:cxn ang="0">
                    <a:pos x="T0" y="T1"/>
                  </a:cxn>
                  <a:cxn ang="0">
                    <a:pos x="T2" y="T3"/>
                  </a:cxn>
                  <a:cxn ang="0">
                    <a:pos x="T4" y="T5"/>
                  </a:cxn>
                  <a:cxn ang="0">
                    <a:pos x="T6" y="T7"/>
                  </a:cxn>
                </a:cxnLst>
                <a:rect l="0" t="0" r="r" b="b"/>
                <a:pathLst>
                  <a:path w="187" h="694">
                    <a:moveTo>
                      <a:pt x="187" y="694"/>
                    </a:moveTo>
                    <a:cubicBezTo>
                      <a:pt x="173" y="668"/>
                      <a:pt x="130" y="601"/>
                      <a:pt x="100" y="539"/>
                    </a:cubicBezTo>
                    <a:cubicBezTo>
                      <a:pt x="70" y="477"/>
                      <a:pt x="20" y="412"/>
                      <a:pt x="10" y="322"/>
                    </a:cubicBezTo>
                    <a:cubicBezTo>
                      <a:pt x="0" y="232"/>
                      <a:pt x="34" y="67"/>
                      <a:pt x="40" y="0"/>
                    </a:cubicBezTo>
                  </a:path>
                </a:pathLst>
              </a:custGeom>
              <a:noFill/>
              <a:ln w="38100" cap="flat" cmpd="sng">
                <a:solidFill>
                  <a:srgbClr val="FF0066"/>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0663" name="Group 135"/>
              <p:cNvGrpSpPr>
                <a:grpSpLocks/>
              </p:cNvGrpSpPr>
              <p:nvPr/>
            </p:nvGrpSpPr>
            <p:grpSpPr bwMode="auto">
              <a:xfrm>
                <a:off x="3408" y="1728"/>
                <a:ext cx="100" cy="100"/>
                <a:chOff x="1104" y="2784"/>
                <a:chExt cx="100" cy="100"/>
              </a:xfrm>
            </p:grpSpPr>
            <p:sp>
              <p:nvSpPr>
                <p:cNvPr id="150664" name="Oval 136"/>
                <p:cNvSpPr>
                  <a:spLocks noChangeAspect="1" noChangeArrowheads="1"/>
                </p:cNvSpPr>
                <p:nvPr/>
              </p:nvSpPr>
              <p:spPr bwMode="auto">
                <a:xfrm>
                  <a:off x="1104" y="2784"/>
                  <a:ext cx="100" cy="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50665" name="Oval 137"/>
                <p:cNvSpPr>
                  <a:spLocks noChangeAspect="1" noChangeArrowheads="1"/>
                </p:cNvSpPr>
                <p:nvPr/>
              </p:nvSpPr>
              <p:spPr bwMode="auto">
                <a:xfrm>
                  <a:off x="1124" y="2810"/>
                  <a:ext cx="50" cy="50"/>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sp>
          <p:nvSpPr>
            <p:cNvPr id="150666" name="Oval 138"/>
            <p:cNvSpPr>
              <a:spLocks noChangeArrowheads="1"/>
            </p:cNvSpPr>
            <p:nvPr/>
          </p:nvSpPr>
          <p:spPr bwMode="auto">
            <a:xfrm>
              <a:off x="3456" y="1392"/>
              <a:ext cx="96" cy="96"/>
            </a:xfrm>
            <a:prstGeom prst="ellipse">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0667" name="Group 139"/>
          <p:cNvGrpSpPr>
            <a:grpSpLocks/>
          </p:cNvGrpSpPr>
          <p:nvPr/>
        </p:nvGrpSpPr>
        <p:grpSpPr bwMode="auto">
          <a:xfrm>
            <a:off x="6184904" y="2265363"/>
            <a:ext cx="736601" cy="2881312"/>
            <a:chOff x="2936" y="1427"/>
            <a:chExt cx="464" cy="1815"/>
          </a:xfrm>
        </p:grpSpPr>
        <p:sp>
          <p:nvSpPr>
            <p:cNvPr id="150668" name="Text Box 140"/>
            <p:cNvSpPr txBox="1">
              <a:spLocks noChangeArrowheads="1"/>
            </p:cNvSpPr>
            <p:nvPr/>
          </p:nvSpPr>
          <p:spPr bwMode="auto">
            <a:xfrm rot="833034">
              <a:off x="2936" y="2319"/>
              <a:ext cx="261" cy="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b="1">
                  <a:solidFill>
                    <a:srgbClr val="993366"/>
                  </a:solidFill>
                  <a:latin typeface="Times New Roman" panose="02020603050405020304" pitchFamily="18" charset="0"/>
                </a:rPr>
                <a:t>焦</a:t>
              </a:r>
            </a:p>
            <a:p>
              <a:endParaRPr kumimoji="1" lang="zh-CN" altLang="en-US" b="1">
                <a:solidFill>
                  <a:srgbClr val="993366"/>
                </a:solidFill>
                <a:latin typeface="Times New Roman" panose="02020603050405020304" pitchFamily="18" charset="0"/>
              </a:endParaRPr>
            </a:p>
            <a:p>
              <a:r>
                <a:rPr kumimoji="1" lang="zh-CN" altLang="en-US" b="1">
                  <a:solidFill>
                    <a:srgbClr val="993366"/>
                  </a:solidFill>
                  <a:latin typeface="Times New Roman" panose="02020603050405020304" pitchFamily="18" charset="0"/>
                </a:rPr>
                <a:t>柳</a:t>
              </a:r>
            </a:p>
            <a:p>
              <a:endParaRPr kumimoji="1" lang="zh-CN" altLang="en-US" b="1">
                <a:solidFill>
                  <a:srgbClr val="993366"/>
                </a:solidFill>
                <a:latin typeface="Times New Roman" panose="02020603050405020304" pitchFamily="18" charset="0"/>
              </a:endParaRPr>
            </a:p>
            <a:p>
              <a:r>
                <a:rPr kumimoji="1" lang="zh-CN" altLang="en-US" b="1">
                  <a:solidFill>
                    <a:srgbClr val="993366"/>
                  </a:solidFill>
                  <a:latin typeface="Times New Roman" panose="02020603050405020304" pitchFamily="18" charset="0"/>
                </a:rPr>
                <a:t>线</a:t>
              </a:r>
            </a:p>
          </p:txBody>
        </p:sp>
        <p:sp>
          <p:nvSpPr>
            <p:cNvPr id="150669" name="Text Box 141"/>
            <p:cNvSpPr txBox="1">
              <a:spLocks noChangeArrowheads="1"/>
            </p:cNvSpPr>
            <p:nvPr/>
          </p:nvSpPr>
          <p:spPr bwMode="auto">
            <a:xfrm>
              <a:off x="3079" y="1427"/>
              <a:ext cx="2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1200" b="1">
                  <a:latin typeface="Times New Roman" panose="02020603050405020304" pitchFamily="18" charset="0"/>
                </a:rPr>
                <a:t>同蒲线</a:t>
              </a:r>
            </a:p>
          </p:txBody>
        </p:sp>
        <p:sp>
          <p:nvSpPr>
            <p:cNvPr id="150670" name="Text Box 142"/>
            <p:cNvSpPr txBox="1">
              <a:spLocks noChangeArrowheads="1"/>
            </p:cNvSpPr>
            <p:nvPr/>
          </p:nvSpPr>
          <p:spPr bwMode="auto">
            <a:xfrm rot="20052305">
              <a:off x="3167" y="1824"/>
              <a:ext cx="2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1200" b="1">
                  <a:latin typeface="Times New Roman" panose="02020603050405020304" pitchFamily="18" charset="0"/>
                </a:rPr>
                <a:t>太焦线</a:t>
              </a:r>
            </a:p>
          </p:txBody>
        </p:sp>
      </p:grpSp>
    </p:spTree>
    <p:extLst>
      <p:ext uri="{BB962C8B-B14F-4D97-AF65-F5344CB8AC3E}">
        <p14:creationId xmlns:p14="http://schemas.microsoft.com/office/powerpoint/2010/main" val="1259976640"/>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150530"/>
                                        </p:tgtEl>
                                        <p:attrNameLst>
                                          <p:attrName>style.visibility</p:attrName>
                                        </p:attrNameLst>
                                      </p:cBhvr>
                                      <p:to>
                                        <p:strVal val="visible"/>
                                      </p:to>
                                    </p:set>
                                    <p:anim calcmode="lin" valueType="num">
                                      <p:cBhvr>
                                        <p:cTn id="7" dur="500" fill="hold"/>
                                        <p:tgtEl>
                                          <p:spTgt spid="150530"/>
                                        </p:tgtEl>
                                        <p:attrNameLst>
                                          <p:attrName>ppt_w</p:attrName>
                                        </p:attrNameLst>
                                      </p:cBhvr>
                                      <p:tavLst>
                                        <p:tav tm="0">
                                          <p:val>
                                            <p:strVal val="2/3*#ppt_w"/>
                                          </p:val>
                                        </p:tav>
                                        <p:tav tm="100000">
                                          <p:val>
                                            <p:strVal val="#ppt_w"/>
                                          </p:val>
                                        </p:tav>
                                      </p:tavLst>
                                    </p:anim>
                                    <p:anim calcmode="lin" valueType="num">
                                      <p:cBhvr>
                                        <p:cTn id="8" dur="500" fill="hold"/>
                                        <p:tgtEl>
                                          <p:spTgt spid="150530"/>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nodeType="clickEffect">
                                  <p:stCondLst>
                                    <p:cond delay="0"/>
                                  </p:stCondLst>
                                  <p:childTnLst>
                                    <p:set>
                                      <p:cBhvr>
                                        <p:cTn id="12" dur="1" fill="hold">
                                          <p:stCondLst>
                                            <p:cond delay="0"/>
                                          </p:stCondLst>
                                        </p:cTn>
                                        <p:tgtEl>
                                          <p:spTgt spid="150533"/>
                                        </p:tgtEl>
                                        <p:attrNameLst>
                                          <p:attrName>style.visibility</p:attrName>
                                        </p:attrNameLst>
                                      </p:cBhvr>
                                      <p:to>
                                        <p:strVal val="visible"/>
                                      </p:to>
                                    </p:set>
                                    <p:animEffect transition="in" filter="strips(downLeft)">
                                      <p:cBhvr>
                                        <p:cTn id="13" dur="500"/>
                                        <p:tgtEl>
                                          <p:spTgt spid="15053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150536"/>
                                        </p:tgtEl>
                                        <p:attrNameLst>
                                          <p:attrName>style.visibility</p:attrName>
                                        </p:attrNameLst>
                                      </p:cBhvr>
                                      <p:to>
                                        <p:strVal val="visible"/>
                                      </p:to>
                                    </p:set>
                                    <p:animEffect transition="in" filter="strips(downRight)">
                                      <p:cBhvr>
                                        <p:cTn id="18" dur="500"/>
                                        <p:tgtEl>
                                          <p:spTgt spid="1505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50539"/>
                                        </p:tgtEl>
                                        <p:attrNameLst>
                                          <p:attrName>style.visibility</p:attrName>
                                        </p:attrNameLst>
                                      </p:cBhvr>
                                      <p:to>
                                        <p:strVal val="visible"/>
                                      </p:to>
                                    </p:set>
                                    <p:animEffect transition="in" filter="strips(downRight)">
                                      <p:cBhvr>
                                        <p:cTn id="23" dur="500"/>
                                        <p:tgtEl>
                                          <p:spTgt spid="15053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150667"/>
                                        </p:tgtEl>
                                        <p:attrNameLst>
                                          <p:attrName>style.visibility</p:attrName>
                                        </p:attrNameLst>
                                      </p:cBhvr>
                                      <p:to>
                                        <p:strVal val="visible"/>
                                      </p:to>
                                    </p:set>
                                    <p:animEffect transition="in" filter="wipe(down)">
                                      <p:cBhvr>
                                        <p:cTn id="28" dur="500"/>
                                        <p:tgtEl>
                                          <p:spTgt spid="15066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12" fill="hold" nodeType="clickEffect">
                                  <p:stCondLst>
                                    <p:cond delay="0"/>
                                  </p:stCondLst>
                                  <p:childTnLst>
                                    <p:set>
                                      <p:cBhvr>
                                        <p:cTn id="32" dur="1" fill="hold">
                                          <p:stCondLst>
                                            <p:cond delay="0"/>
                                          </p:stCondLst>
                                        </p:cTn>
                                        <p:tgtEl>
                                          <p:spTgt spid="150537"/>
                                        </p:tgtEl>
                                        <p:attrNameLst>
                                          <p:attrName>style.visibility</p:attrName>
                                        </p:attrNameLst>
                                      </p:cBhvr>
                                      <p:to>
                                        <p:strVal val="visible"/>
                                      </p:to>
                                    </p:set>
                                    <p:animEffect transition="in" filter="strips(downLeft)">
                                      <p:cBhvr>
                                        <p:cTn id="33" dur="500"/>
                                        <p:tgtEl>
                                          <p:spTgt spid="150537"/>
                                        </p:tgtEl>
                                      </p:cBhvr>
                                    </p:animEffect>
                                  </p:childTnLst>
                                </p:cTn>
                              </p:par>
                            </p:childTnLst>
                          </p:cTn>
                        </p:par>
                        <p:par>
                          <p:cTn id="34" fill="hold" nodeType="afterGroup">
                            <p:stCondLst>
                              <p:cond delay="500"/>
                            </p:stCondLst>
                            <p:childTnLst>
                              <p:par>
                                <p:cTn id="35" presetID="18" presetClass="entr" presetSubtype="12" fill="hold" grpId="0" nodeType="afterEffect">
                                  <p:stCondLst>
                                    <p:cond delay="0"/>
                                  </p:stCondLst>
                                  <p:childTnLst>
                                    <p:set>
                                      <p:cBhvr>
                                        <p:cTn id="36" dur="1" fill="hold">
                                          <p:stCondLst>
                                            <p:cond delay="0"/>
                                          </p:stCondLst>
                                        </p:cTn>
                                        <p:tgtEl>
                                          <p:spTgt spid="150538"/>
                                        </p:tgtEl>
                                        <p:attrNameLst>
                                          <p:attrName>style.visibility</p:attrName>
                                        </p:attrNameLst>
                                      </p:cBhvr>
                                      <p:to>
                                        <p:strVal val="visible"/>
                                      </p:to>
                                    </p:set>
                                    <p:animEffect transition="in" filter="strips(downLeft)">
                                      <p:cBhvr>
                                        <p:cTn id="37" dur="500"/>
                                        <p:tgtEl>
                                          <p:spTgt spid="1505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50549"/>
                                        </p:tgtEl>
                                        <p:attrNameLst>
                                          <p:attrName>style.visibility</p:attrName>
                                        </p:attrNameLst>
                                      </p:cBhvr>
                                      <p:to>
                                        <p:strVal val="visible"/>
                                      </p:to>
                                    </p:set>
                                    <p:animEffect transition="in" filter="wipe(down)">
                                      <p:cBhvr>
                                        <p:cTn id="42" dur="500"/>
                                        <p:tgtEl>
                                          <p:spTgt spid="1505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50540"/>
                                        </p:tgtEl>
                                        <p:attrNameLst>
                                          <p:attrName>style.visibility</p:attrName>
                                        </p:attrNameLst>
                                      </p:cBhvr>
                                      <p:to>
                                        <p:strVal val="visible"/>
                                      </p:to>
                                    </p:set>
                                    <p:animEffect transition="in" filter="wipe(down)">
                                      <p:cBhvr>
                                        <p:cTn id="47" dur="500"/>
                                        <p:tgtEl>
                                          <p:spTgt spid="1505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50546"/>
                                        </p:tgtEl>
                                        <p:attrNameLst>
                                          <p:attrName>style.visibility</p:attrName>
                                        </p:attrNameLst>
                                      </p:cBhvr>
                                      <p:to>
                                        <p:strVal val="visible"/>
                                      </p:to>
                                    </p:set>
                                    <p:animEffect transition="in" filter="wipe(down)">
                                      <p:cBhvr>
                                        <p:cTn id="52" dur="500"/>
                                        <p:tgtEl>
                                          <p:spTgt spid="150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autoUpdateAnimBg="0"/>
      <p:bldP spid="150536" grpId="0" autoUpdateAnimBg="0"/>
      <p:bldP spid="150538" grpId="0" autoUpdateAnimBg="0"/>
      <p:bldP spid="150539"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p:nvPr>
            <p:custDataLst>
              <p:tags r:id="rId1"/>
            </p:custDataLst>
          </p:nvPr>
        </p:nvSpPr>
        <p:spPr>
          <a:xfrm>
            <a:off x="127000" y="908050"/>
            <a:ext cx="11290299" cy="1311128"/>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  </a:t>
            </a:r>
            <a:r>
              <a:rPr kumimoji="1" lang="zh-CN" altLang="en-US" sz="2400" b="1" dirty="0">
                <a:solidFill>
                  <a:srgbClr val="FF0000"/>
                </a:solidFill>
                <a:latin typeface="微软雅黑" panose="020B0503020204020204" pitchFamily="34" charset="-122"/>
                <a:ea typeface="微软雅黑" panose="020B0503020204020204" pitchFamily="34" charset="-122"/>
              </a:rPr>
              <a:t>（</a:t>
            </a:r>
            <a:r>
              <a:rPr kumimoji="1" lang="en-US" altLang="zh-CN" sz="2400" b="1" dirty="0">
                <a:solidFill>
                  <a:srgbClr val="FF0000"/>
                </a:solidFill>
                <a:latin typeface="微软雅黑" panose="020B0503020204020204" pitchFamily="34" charset="-122"/>
                <a:ea typeface="微软雅黑" panose="020B0503020204020204" pitchFamily="34" charset="-122"/>
              </a:rPr>
              <a:t>1</a:t>
            </a:r>
            <a:r>
              <a:rPr kumimoji="1" lang="zh-CN" altLang="en-US" sz="2400" b="1" dirty="0">
                <a:solidFill>
                  <a:srgbClr val="FF0000"/>
                </a:solidFill>
                <a:latin typeface="微软雅黑" panose="020B0503020204020204" pitchFamily="34" charset="-122"/>
                <a:ea typeface="微软雅黑" panose="020B0503020204020204" pitchFamily="34" charset="-122"/>
              </a:rPr>
              <a:t>）人口：</a:t>
            </a:r>
            <a:r>
              <a:rPr kumimoji="1" lang="zh-CN" altLang="en-US" sz="2400" b="1" dirty="0">
                <a:solidFill>
                  <a:srgbClr val="000000"/>
                </a:solidFill>
                <a:latin typeface="微软雅黑" panose="020B0503020204020204" pitchFamily="34" charset="-122"/>
                <a:ea typeface="微软雅黑" panose="020B0503020204020204" pitchFamily="34" charset="-122"/>
              </a:rPr>
              <a:t>人口约占全国的</a:t>
            </a:r>
            <a:r>
              <a:rPr kumimoji="1" lang="en-US" altLang="zh-CN" sz="2400" b="1" dirty="0">
                <a:solidFill>
                  <a:srgbClr val="000000"/>
                </a:solidFill>
                <a:latin typeface="微软雅黑" panose="020B0503020204020204" pitchFamily="34" charset="-122"/>
                <a:ea typeface="微软雅黑" panose="020B0503020204020204" pitchFamily="34" charset="-122"/>
              </a:rPr>
              <a:t>40%</a:t>
            </a:r>
            <a:r>
              <a:rPr kumimoji="1" lang="zh-CN" altLang="en-US" sz="2400" b="1" dirty="0">
                <a:solidFill>
                  <a:srgbClr val="000000"/>
                </a:solidFill>
                <a:latin typeface="微软雅黑" panose="020B0503020204020204" pitchFamily="34" charset="-122"/>
                <a:ea typeface="微软雅黑" panose="020B0503020204020204" pitchFamily="34" charset="-122"/>
              </a:rPr>
              <a:t>（面积占</a:t>
            </a:r>
            <a:r>
              <a:rPr kumimoji="1" lang="en-US" altLang="zh-CN" sz="2400" b="1" dirty="0">
                <a:solidFill>
                  <a:srgbClr val="000000"/>
                </a:solidFill>
                <a:latin typeface="微软雅黑" panose="020B0503020204020204" pitchFamily="34" charset="-122"/>
                <a:ea typeface="微软雅黑" panose="020B0503020204020204" pitchFamily="34" charset="-122"/>
              </a:rPr>
              <a:t>20%</a:t>
            </a:r>
            <a:r>
              <a:rPr kumimoji="1" lang="zh-CN" altLang="en-US" sz="2400" b="1" dirty="0">
                <a:solidFill>
                  <a:srgbClr val="000000"/>
                </a:solidFill>
                <a:latin typeface="微软雅黑" panose="020B0503020204020204" pitchFamily="34" charset="-122"/>
                <a:ea typeface="微软雅黑" panose="020B0503020204020204" pitchFamily="34" charset="-122"/>
              </a:rPr>
              <a:t>）。平均人口密度为全国平均水平的</a:t>
            </a:r>
            <a:r>
              <a:rPr kumimoji="1" lang="en-US" altLang="zh-CN" sz="2400" b="1" dirty="0">
                <a:solidFill>
                  <a:srgbClr val="000000"/>
                </a:solidFill>
                <a:latin typeface="微软雅黑" panose="020B0503020204020204" pitchFamily="34" charset="-122"/>
                <a:ea typeface="微软雅黑" panose="020B0503020204020204" pitchFamily="34" charset="-122"/>
              </a:rPr>
              <a:t>2</a:t>
            </a:r>
            <a:r>
              <a:rPr kumimoji="1" lang="zh-CN" altLang="en-US" sz="2400" b="1" dirty="0">
                <a:solidFill>
                  <a:srgbClr val="000000"/>
                </a:solidFill>
                <a:latin typeface="微软雅黑" panose="020B0503020204020204" pitchFamily="34" charset="-122"/>
                <a:ea typeface="微软雅黑" panose="020B0503020204020204" pitchFamily="34" charset="-122"/>
              </a:rPr>
              <a:t>倍，其中东北地区人口相对稀疏，华北地区人口最为密集。</a:t>
            </a:r>
          </a:p>
          <a:p>
            <a:pPr eaLnBrk="1" hangingPunct="1">
              <a:spcBef>
                <a:spcPct val="30000"/>
              </a:spcBef>
              <a:buFontTx/>
              <a:buNone/>
            </a:pPr>
            <a:r>
              <a:rPr kumimoji="1" lang="zh-CN" altLang="en-US" sz="2400" dirty="0">
                <a:solidFill>
                  <a:srgbClr val="000000"/>
                </a:solidFill>
                <a:latin typeface="微软雅黑" panose="020B0503020204020204" pitchFamily="34" charset="-122"/>
                <a:ea typeface="微软雅黑" panose="020B0503020204020204" pitchFamily="34" charset="-122"/>
              </a:rPr>
              <a:t>  </a:t>
            </a:r>
            <a:r>
              <a:rPr kumimoji="1" lang="zh-CN" altLang="en-US" sz="2400" b="1" dirty="0">
                <a:solidFill>
                  <a:srgbClr val="FF0000"/>
                </a:solidFill>
                <a:latin typeface="微软雅黑" panose="020B0503020204020204" pitchFamily="34" charset="-122"/>
                <a:ea typeface="微软雅黑" panose="020B0503020204020204" pitchFamily="34" charset="-122"/>
              </a:rPr>
              <a:t>（</a:t>
            </a:r>
            <a:r>
              <a:rPr kumimoji="1" lang="en-US" altLang="zh-CN" sz="2400" b="1" dirty="0">
                <a:solidFill>
                  <a:srgbClr val="FF0000"/>
                </a:solidFill>
                <a:latin typeface="微软雅黑" panose="020B0503020204020204" pitchFamily="34" charset="-122"/>
                <a:ea typeface="微软雅黑" panose="020B0503020204020204" pitchFamily="34" charset="-122"/>
              </a:rPr>
              <a:t>2</a:t>
            </a:r>
            <a:r>
              <a:rPr kumimoji="1" lang="zh-CN" altLang="en-US" sz="2400" b="1" dirty="0">
                <a:solidFill>
                  <a:srgbClr val="FF0000"/>
                </a:solidFill>
                <a:latin typeface="微软雅黑" panose="020B0503020204020204" pitchFamily="34" charset="-122"/>
                <a:ea typeface="微软雅黑" panose="020B0503020204020204" pitchFamily="34" charset="-122"/>
              </a:rPr>
              <a:t>）民族：</a:t>
            </a:r>
            <a:r>
              <a:rPr kumimoji="1" lang="zh-CN" altLang="en-US" sz="2400" b="1" dirty="0">
                <a:solidFill>
                  <a:srgbClr val="000000"/>
                </a:solidFill>
                <a:latin typeface="微软雅黑" panose="020B0503020204020204" pitchFamily="34" charset="-122"/>
                <a:ea typeface="微软雅黑" panose="020B0503020204020204" pitchFamily="34" charset="-122"/>
              </a:rPr>
              <a:t>以汉族为主，少数民族中人数较多的有满族、朝鲜族、回族等。</a:t>
            </a:r>
          </a:p>
        </p:txBody>
      </p:sp>
      <p:sp>
        <p:nvSpPr>
          <p:cNvPr id="223235" name="Rectangle 5"/>
          <p:cNvSpPr/>
          <p:nvPr>
            <p:custDataLst>
              <p:tags r:id="rId2"/>
            </p:custDataLst>
          </p:nvPr>
        </p:nvSpPr>
        <p:spPr>
          <a:xfrm>
            <a:off x="247650" y="2530476"/>
            <a:ext cx="10217149" cy="1938992"/>
          </a:xfrm>
          <a:prstGeom prst="rect">
            <a:avLst/>
          </a:prstGeom>
          <a:noFill/>
          <a:ln>
            <a:noFill/>
            <a:miter lim="800000"/>
          </a:ln>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FF0000"/>
                </a:solidFill>
                <a:latin typeface="微软雅黑" panose="020B0503020204020204" pitchFamily="34" charset="-122"/>
                <a:ea typeface="微软雅黑" panose="020B0503020204020204" pitchFamily="34" charset="-122"/>
              </a:rPr>
              <a:t>  </a:t>
            </a:r>
            <a:r>
              <a:rPr kumimoji="1" lang="zh-CN" altLang="en-US" sz="2400" b="1" dirty="0">
                <a:solidFill>
                  <a:srgbClr val="FF0000"/>
                </a:solidFill>
                <a:latin typeface="微软雅黑" panose="020B0503020204020204" pitchFamily="34" charset="-122"/>
                <a:ea typeface="微软雅黑" panose="020B0503020204020204" pitchFamily="34" charset="-122"/>
              </a:rPr>
              <a:t>（</a:t>
            </a:r>
            <a:r>
              <a:rPr kumimoji="1" lang="en-US" altLang="zh-CN" sz="2400" b="1" dirty="0">
                <a:solidFill>
                  <a:srgbClr val="FF0000"/>
                </a:solidFill>
                <a:latin typeface="微软雅黑" panose="020B0503020204020204" pitchFamily="34" charset="-122"/>
                <a:ea typeface="微软雅黑" panose="020B0503020204020204" pitchFamily="34" charset="-122"/>
              </a:rPr>
              <a:t>3</a:t>
            </a:r>
            <a:r>
              <a:rPr kumimoji="1" lang="zh-CN" altLang="en-US" sz="2400" b="1" dirty="0">
                <a:solidFill>
                  <a:srgbClr val="FF0000"/>
                </a:solidFill>
                <a:latin typeface="微软雅黑" panose="020B0503020204020204" pitchFamily="34" charset="-122"/>
                <a:ea typeface="微软雅黑" panose="020B0503020204020204" pitchFamily="34" charset="-122"/>
              </a:rPr>
              <a:t>）习俗：</a:t>
            </a:r>
          </a:p>
          <a:p>
            <a:pPr eaLnBrk="1" hangingPunct="1">
              <a:spcBef>
                <a:spcPct val="0"/>
              </a:spcBef>
              <a:buFontTx/>
              <a:buNone/>
            </a:pPr>
            <a:r>
              <a:rPr kumimoji="1" lang="zh-CN" altLang="en-US" sz="2400" b="1" dirty="0">
                <a:solidFill>
                  <a:srgbClr val="000000"/>
                </a:solidFill>
                <a:latin typeface="微软雅黑" panose="020B0503020204020204" pitchFamily="34" charset="-122"/>
                <a:ea typeface="微软雅黑" panose="020B0503020204020204" pitchFamily="34" charset="-122"/>
              </a:rPr>
              <a:t>①主食：面食（黄土高原以小米为主食）</a:t>
            </a:r>
          </a:p>
          <a:p>
            <a:pPr eaLnBrk="1" hangingPunct="1">
              <a:spcBef>
                <a:spcPct val="0"/>
              </a:spcBef>
              <a:buFontTx/>
              <a:buNone/>
            </a:pPr>
            <a:r>
              <a:rPr kumimoji="1" lang="zh-CN" altLang="en-US" sz="2400" b="1" dirty="0">
                <a:solidFill>
                  <a:srgbClr val="000000"/>
                </a:solidFill>
                <a:latin typeface="微软雅黑" panose="020B0503020204020204" pitchFamily="34" charset="-122"/>
                <a:ea typeface="微软雅黑" panose="020B0503020204020204" pitchFamily="34" charset="-122"/>
              </a:rPr>
              <a:t>②房屋：土坯垒墙，室内有土炕（防寒、保温），黄土高原挖窑洞居住。</a:t>
            </a:r>
          </a:p>
          <a:p>
            <a:pPr eaLnBrk="1" hangingPunct="1">
              <a:spcBef>
                <a:spcPct val="0"/>
              </a:spcBef>
              <a:buFontTx/>
              <a:buNone/>
            </a:pPr>
            <a:r>
              <a:rPr kumimoji="1" lang="zh-CN" altLang="en-US" sz="2400" b="1" dirty="0">
                <a:solidFill>
                  <a:srgbClr val="000000"/>
                </a:solidFill>
                <a:latin typeface="微软雅黑" panose="020B0503020204020204" pitchFamily="34" charset="-122"/>
                <a:ea typeface="微软雅黑" panose="020B0503020204020204" pitchFamily="34" charset="-122"/>
              </a:rPr>
              <a:t>③交通运输：过去，马拉大车；现在，以铁路、公路为主。</a:t>
            </a:r>
          </a:p>
          <a:p>
            <a:pPr eaLnBrk="1" hangingPunct="1">
              <a:spcBef>
                <a:spcPct val="0"/>
              </a:spcBef>
              <a:buFontTx/>
              <a:buNone/>
            </a:pPr>
            <a:r>
              <a:rPr kumimoji="1" lang="zh-CN" altLang="en-US" sz="2400" b="1" dirty="0">
                <a:solidFill>
                  <a:srgbClr val="000000"/>
                </a:solidFill>
                <a:latin typeface="微软雅黑" panose="020B0503020204020204" pitchFamily="34" charset="-122"/>
                <a:ea typeface="微软雅黑" panose="020B0503020204020204" pitchFamily="34" charset="-122"/>
              </a:rPr>
              <a:t>④民间运动：溜冰。</a:t>
            </a:r>
          </a:p>
        </p:txBody>
      </p:sp>
      <p:sp>
        <p:nvSpPr>
          <p:cNvPr id="225284" name="Text Box 3"/>
          <p:cNvSpPr>
            <a:spLocks noChangeArrowheads="1"/>
          </p:cNvSpPr>
          <p:nvPr>
            <p:custDataLst>
              <p:tags r:id="rId3"/>
            </p:custDataLst>
          </p:nvPr>
        </p:nvSpPr>
        <p:spPr bwMode="auto">
          <a:xfrm>
            <a:off x="247651" y="168275"/>
            <a:ext cx="62642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smtClean="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四</a:t>
            </a:r>
            <a:r>
              <a:rPr kumimoji="1" lang="zh-CN" altLang="en-US" sz="2800" b="1" dirty="0" smtClean="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北方地区的</a:t>
            </a:r>
            <a:r>
              <a:rPr kumimoji="1" lang="zh-CN" altLang="en-US" sz="2800" b="1" dirty="0">
                <a:solidFill>
                  <a:srgbClr val="FF0000"/>
                </a:solidFill>
                <a:latin typeface="微软雅黑" panose="020B0503020204020204" pitchFamily="34" charset="-122"/>
                <a:ea typeface="微软雅黑" panose="020B0503020204020204" pitchFamily="34" charset="-122"/>
              </a:rPr>
              <a:t>人口与民族</a:t>
            </a:r>
          </a:p>
        </p:txBody>
      </p:sp>
    </p:spTree>
    <p:extLst>
      <p:ext uri="{BB962C8B-B14F-4D97-AF65-F5344CB8AC3E}">
        <p14:creationId xmlns:p14="http://schemas.microsoft.com/office/powerpoint/2010/main" val="3400772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3234"/>
                                        </p:tgtEl>
                                        <p:attrNameLst>
                                          <p:attrName>style.visibility</p:attrName>
                                        </p:attrNameLst>
                                      </p:cBhvr>
                                      <p:to>
                                        <p:strVal val="visible"/>
                                      </p:to>
                                    </p:set>
                                    <p:anim calcmode="lin" valueType="num">
                                      <p:cBhvr additive="base">
                                        <p:cTn id="7" dur="500" fill="hold"/>
                                        <p:tgtEl>
                                          <p:spTgt spid="223234"/>
                                        </p:tgtEl>
                                        <p:attrNameLst>
                                          <p:attrName>ppt_x</p:attrName>
                                        </p:attrNameLst>
                                      </p:cBhvr>
                                      <p:tavLst>
                                        <p:tav tm="0">
                                          <p:val>
                                            <p:strVal val="0-#ppt_w/2"/>
                                          </p:val>
                                        </p:tav>
                                        <p:tav tm="100000">
                                          <p:val>
                                            <p:strVal val="#ppt_x"/>
                                          </p:val>
                                        </p:tav>
                                      </p:tavLst>
                                    </p:anim>
                                    <p:anim calcmode="lin" valueType="num">
                                      <p:cBhvr additive="base">
                                        <p:cTn id="8" dur="500" fill="hold"/>
                                        <p:tgtEl>
                                          <p:spTgt spid="2232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23235"/>
                                        </p:tgtEl>
                                        <p:attrNameLst>
                                          <p:attrName>style.visibility</p:attrName>
                                        </p:attrNameLst>
                                      </p:cBhvr>
                                      <p:to>
                                        <p:strVal val="visible"/>
                                      </p:to>
                                    </p:set>
                                    <p:animEffect transition="in" filter="blinds(horizontal)">
                                      <p:cBhvr>
                                        <p:cTn id="13" dur="500"/>
                                        <p:tgtEl>
                                          <p:spTgt spid="223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animBg="1"/>
      <p:bldP spid="2232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6" descr="北方地区地形"/>
          <p:cNvPicPr>
            <a:picLocks noChangeAspect="1" noChangeArrowheads="1"/>
          </p:cNvPicPr>
          <p:nvPr/>
        </p:nvPicPr>
        <p:blipFill>
          <a:blip r:embed="rId3" cstate="print">
            <a:extLst>
              <a:ext uri="{28A0092B-C50C-407E-A947-70E740481C1C}">
                <a14:useLocalDpi xmlns:a14="http://schemas.microsoft.com/office/drawing/2010/main" val="0"/>
              </a:ext>
            </a:extLst>
          </a:blip>
          <a:srcRect l="1190" r="1190"/>
          <a:stretch>
            <a:fillRect/>
          </a:stretch>
        </p:blipFill>
        <p:spPr bwMode="auto">
          <a:xfrm>
            <a:off x="3258908" y="6546"/>
            <a:ext cx="7128000" cy="686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7" name="Text Box 9"/>
          <p:cNvSpPr txBox="1">
            <a:spLocks noChangeArrowheads="1"/>
          </p:cNvSpPr>
          <p:nvPr/>
        </p:nvSpPr>
        <p:spPr bwMode="auto">
          <a:xfrm rot="842911">
            <a:off x="6969943" y="793226"/>
            <a:ext cx="504319" cy="1815882"/>
          </a:xfrm>
          <a:prstGeom prst="rect">
            <a:avLst/>
          </a:prstGeom>
          <a:solidFill>
            <a:schemeClr val="bg1"/>
          </a:solidFill>
          <a:ln w="19050" algn="ctr">
            <a:solidFill>
              <a:srgbClr val="0000FF"/>
            </a:solidFill>
            <a:miter lim="800000"/>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latin typeface="黑体" panose="02010609060101010101" charset="-122"/>
                <a:ea typeface="黑体" panose="02010609060101010101" charset="-122"/>
              </a:rPr>
              <a:t>大兴安岭</a:t>
            </a:r>
          </a:p>
        </p:txBody>
      </p:sp>
      <p:sp>
        <p:nvSpPr>
          <p:cNvPr id="258058" name="Text Box 10"/>
          <p:cNvSpPr txBox="1">
            <a:spLocks noChangeArrowheads="1"/>
          </p:cNvSpPr>
          <p:nvPr/>
        </p:nvSpPr>
        <p:spPr bwMode="auto">
          <a:xfrm rot="2958706">
            <a:off x="7971192" y="927995"/>
            <a:ext cx="1981200" cy="519112"/>
          </a:xfrm>
          <a:prstGeom prst="rect">
            <a:avLst/>
          </a:prstGeom>
          <a:solidFill>
            <a:schemeClr val="bg1"/>
          </a:solidFill>
          <a:ln w="19050" algn="ctr">
            <a:solidFill>
              <a:srgbClr val="0000FF"/>
            </a:solidFill>
            <a:miter lim="800000"/>
          </a:ln>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小兴安岭</a:t>
            </a:r>
          </a:p>
        </p:txBody>
      </p:sp>
      <p:sp>
        <p:nvSpPr>
          <p:cNvPr id="258059" name="Text Box 11"/>
          <p:cNvSpPr txBox="1">
            <a:spLocks noChangeArrowheads="1"/>
          </p:cNvSpPr>
          <p:nvPr/>
        </p:nvSpPr>
        <p:spPr bwMode="auto">
          <a:xfrm rot="18404767">
            <a:off x="8338560" y="2974939"/>
            <a:ext cx="1267349" cy="519113"/>
          </a:xfrm>
          <a:prstGeom prst="rect">
            <a:avLst/>
          </a:prstGeom>
          <a:solidFill>
            <a:schemeClr val="bg1"/>
          </a:solidFill>
          <a:ln w="19050" algn="ctr">
            <a:solidFill>
              <a:srgbClr val="0000FF"/>
            </a:solidFill>
            <a:miter lim="800000"/>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latin typeface="黑体" panose="02010609060101010101" charset="-122"/>
                <a:ea typeface="黑体" panose="02010609060101010101" charset="-122"/>
              </a:rPr>
              <a:t>长白山</a:t>
            </a:r>
          </a:p>
        </p:txBody>
      </p:sp>
      <p:sp>
        <p:nvSpPr>
          <p:cNvPr id="258060" name="Text Box 12"/>
          <p:cNvSpPr txBox="1">
            <a:spLocks noChangeArrowheads="1"/>
          </p:cNvSpPr>
          <p:nvPr/>
        </p:nvSpPr>
        <p:spPr bwMode="auto">
          <a:xfrm rot="1592245">
            <a:off x="5818824" y="4284558"/>
            <a:ext cx="581413" cy="1384995"/>
          </a:xfrm>
          <a:prstGeom prst="rect">
            <a:avLst/>
          </a:prstGeom>
          <a:solidFill>
            <a:schemeClr val="bg1"/>
          </a:solidFill>
          <a:ln w="19050" algn="ctr">
            <a:solidFill>
              <a:srgbClr val="0000FF"/>
            </a:solidFill>
            <a:miter lim="800000"/>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latin typeface="黑体" panose="02010609060101010101" charset="-122"/>
                <a:ea typeface="黑体" panose="02010609060101010101" charset="-122"/>
              </a:rPr>
              <a:t>太行山</a:t>
            </a:r>
          </a:p>
        </p:txBody>
      </p:sp>
      <p:sp>
        <p:nvSpPr>
          <p:cNvPr id="258061" name="Text Box 13"/>
          <p:cNvSpPr txBox="1">
            <a:spLocks noChangeArrowheads="1"/>
          </p:cNvSpPr>
          <p:nvPr/>
        </p:nvSpPr>
        <p:spPr bwMode="auto">
          <a:xfrm rot="2259618">
            <a:off x="3096088" y="5091376"/>
            <a:ext cx="1354434" cy="519112"/>
          </a:xfrm>
          <a:prstGeom prst="rect">
            <a:avLst/>
          </a:prstGeom>
          <a:solidFill>
            <a:schemeClr val="bg1"/>
          </a:solidFill>
          <a:ln w="19050" algn="ctr">
            <a:solidFill>
              <a:srgbClr val="0000FF"/>
            </a:solidFill>
            <a:miter lim="800000"/>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latin typeface="黑体" panose="02010609060101010101" charset="-122"/>
                <a:ea typeface="黑体" panose="02010609060101010101" charset="-122"/>
              </a:rPr>
              <a:t>六盘山</a:t>
            </a:r>
          </a:p>
        </p:txBody>
      </p:sp>
      <p:sp>
        <p:nvSpPr>
          <p:cNvPr id="258062" name="Text Box 14"/>
          <p:cNvSpPr txBox="1">
            <a:spLocks noChangeArrowheads="1"/>
          </p:cNvSpPr>
          <p:nvPr/>
        </p:nvSpPr>
        <p:spPr bwMode="auto">
          <a:xfrm rot="365787">
            <a:off x="3987241" y="6116157"/>
            <a:ext cx="1332865" cy="523220"/>
          </a:xfrm>
          <a:prstGeom prst="rect">
            <a:avLst/>
          </a:prstGeom>
          <a:solidFill>
            <a:schemeClr val="bg1"/>
          </a:solidFill>
          <a:ln w="19050" algn="ctr">
            <a:solidFill>
              <a:srgbClr val="0000FF"/>
            </a:solidFill>
            <a:miter lim="800000"/>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latin typeface="黑体" panose="02010609060101010101" charset="-122"/>
                <a:ea typeface="黑体" panose="02010609060101010101" charset="-122"/>
              </a:rPr>
              <a:t>秦  岭</a:t>
            </a:r>
          </a:p>
        </p:txBody>
      </p:sp>
      <p:sp>
        <p:nvSpPr>
          <p:cNvPr id="9" name="文本框 2"/>
          <p:cNvSpPr/>
          <p:nvPr/>
        </p:nvSpPr>
        <p:spPr>
          <a:xfrm>
            <a:off x="1968152" y="1491522"/>
            <a:ext cx="1110453" cy="2699912"/>
          </a:xfrm>
          <a:prstGeom prst="rect">
            <a:avLst/>
          </a:prstGeom>
          <a:noFill/>
          <a:ln w="9525">
            <a:noFill/>
          </a:ln>
        </p:spPr>
        <p:txBody>
          <a:bodyPr lIns="91438" tIns="45719" rIns="91438" bIns="45719" anchor="ctr">
            <a:noAutofit/>
          </a:bodyPr>
          <a:lstStyle/>
          <a:p>
            <a:pPr defTabSz="1300480">
              <a:lnSpc>
                <a:spcPct val="90000"/>
              </a:lnSpc>
            </a:pPr>
            <a:r>
              <a:rPr lang="zh-CN" altLang="en-US" sz="4400" b="1" dirty="0">
                <a:solidFill>
                  <a:srgbClr val="FF0000"/>
                </a:solidFill>
                <a:latin typeface="Heiti SC Light" charset="0"/>
                <a:ea typeface="楷体_GB2312" pitchFamily="1" charset="-122"/>
                <a:cs typeface="+mj-cs"/>
                <a:sym typeface="Arial" panose="020B0604020202020204" pitchFamily="34" charset="0"/>
              </a:rPr>
              <a:t>主要</a:t>
            </a:r>
            <a:r>
              <a:rPr lang="en-US" altLang="zh-CN" sz="4400" b="1" dirty="0" err="1">
                <a:solidFill>
                  <a:srgbClr val="FF0000"/>
                </a:solidFill>
                <a:latin typeface="Heiti SC Light" charset="0"/>
                <a:ea typeface="楷体_GB2312" pitchFamily="1" charset="-122"/>
                <a:cs typeface="+mj-cs"/>
                <a:sym typeface="Arial" panose="020B0604020202020204" pitchFamily="34" charset="0"/>
              </a:rPr>
              <a:t>地形区</a:t>
            </a:r>
            <a:endParaRPr lang="en-US" altLang="zh-CN" sz="4400" b="1" dirty="0">
              <a:solidFill>
                <a:srgbClr val="FF0000"/>
              </a:solidFill>
              <a:latin typeface="Heiti SC Light" charset="0"/>
              <a:ea typeface="楷体_GB2312" pitchFamily="1" charset="-122"/>
              <a:cs typeface="+mj-cs"/>
              <a:sym typeface="Arial" panose="020B0604020202020204" pitchFamily="34" charset="0"/>
            </a:endParaRPr>
          </a:p>
        </p:txBody>
      </p:sp>
      <p:sp>
        <p:nvSpPr>
          <p:cNvPr id="10" name="Text Box 6"/>
          <p:cNvSpPr txBox="1">
            <a:spLocks noChangeArrowheads="1"/>
          </p:cNvSpPr>
          <p:nvPr/>
        </p:nvSpPr>
        <p:spPr bwMode="auto">
          <a:xfrm>
            <a:off x="9148950" y="1517034"/>
            <a:ext cx="1008112" cy="954107"/>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dirty="0">
                <a:latin typeface="黑体" panose="02010609060101010101" charset="-122"/>
                <a:ea typeface="黑体" panose="02010609060101010101" charset="-122"/>
              </a:rPr>
              <a:t>三江平原</a:t>
            </a:r>
          </a:p>
        </p:txBody>
      </p:sp>
      <p:sp>
        <p:nvSpPr>
          <p:cNvPr id="11" name="Text Box 7"/>
          <p:cNvSpPr txBox="1">
            <a:spLocks noChangeArrowheads="1"/>
          </p:cNvSpPr>
          <p:nvPr/>
        </p:nvSpPr>
        <p:spPr bwMode="auto">
          <a:xfrm>
            <a:off x="7780798" y="1779363"/>
            <a:ext cx="990600" cy="954107"/>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latin typeface="黑体" panose="02010609060101010101" charset="-122"/>
                <a:ea typeface="黑体" panose="02010609060101010101" charset="-122"/>
              </a:rPr>
              <a:t>松嫩平原</a:t>
            </a:r>
          </a:p>
        </p:txBody>
      </p:sp>
      <p:sp>
        <p:nvSpPr>
          <p:cNvPr id="12" name="Text Box 8"/>
          <p:cNvSpPr txBox="1">
            <a:spLocks noChangeArrowheads="1"/>
          </p:cNvSpPr>
          <p:nvPr/>
        </p:nvSpPr>
        <p:spPr bwMode="auto">
          <a:xfrm>
            <a:off x="7326856" y="2841479"/>
            <a:ext cx="913529" cy="954107"/>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dirty="0">
                <a:latin typeface="黑体" panose="02010609060101010101" charset="-122"/>
                <a:ea typeface="黑体" panose="02010609060101010101" charset="-122"/>
              </a:rPr>
              <a:t>辽河平原</a:t>
            </a:r>
          </a:p>
        </p:txBody>
      </p:sp>
      <p:sp>
        <p:nvSpPr>
          <p:cNvPr id="13" name="Text Box 14"/>
          <p:cNvSpPr txBox="1">
            <a:spLocks noChangeArrowheads="1"/>
          </p:cNvSpPr>
          <p:nvPr/>
        </p:nvSpPr>
        <p:spPr bwMode="auto">
          <a:xfrm>
            <a:off x="5890410" y="5177439"/>
            <a:ext cx="1457527" cy="1200329"/>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dirty="0">
                <a:latin typeface="黑体" panose="02010609060101010101" charset="-122"/>
                <a:ea typeface="黑体" panose="02010609060101010101" charset="-122"/>
              </a:rPr>
              <a:t>华北平原</a:t>
            </a:r>
          </a:p>
        </p:txBody>
      </p:sp>
      <p:sp>
        <p:nvSpPr>
          <p:cNvPr id="14" name="Text Box 15"/>
          <p:cNvSpPr txBox="1">
            <a:spLocks noChangeArrowheads="1"/>
          </p:cNvSpPr>
          <p:nvPr/>
        </p:nvSpPr>
        <p:spPr bwMode="auto">
          <a:xfrm>
            <a:off x="4252406" y="4638830"/>
            <a:ext cx="1287649" cy="1138773"/>
          </a:xfrm>
          <a:prstGeom prst="rect">
            <a:avLst/>
          </a:prstGeom>
          <a:solidFill>
            <a:schemeClr val="bg1"/>
          </a:solidFill>
          <a:ln w="19050">
            <a:solidFill>
              <a:srgbClr val="0000FF"/>
            </a:solid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400" dirty="0">
                <a:latin typeface="黑体" panose="02010609060101010101" charset="-122"/>
                <a:ea typeface="黑体" panose="02010609060101010101" charset="-122"/>
              </a:rPr>
              <a:t>黄土高原</a:t>
            </a:r>
          </a:p>
        </p:txBody>
      </p:sp>
    </p:spTree>
    <p:extLst>
      <p:ext uri="{BB962C8B-B14F-4D97-AF65-F5344CB8AC3E}">
        <p14:creationId xmlns:p14="http://schemas.microsoft.com/office/powerpoint/2010/main" val="213118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8057"/>
                                        </p:tgtEl>
                                        <p:attrNameLst>
                                          <p:attrName>style.visibility</p:attrName>
                                        </p:attrNameLst>
                                      </p:cBhvr>
                                      <p:to>
                                        <p:strVal val="visible"/>
                                      </p:to>
                                    </p:set>
                                    <p:animEffect transition="in" filter="dissolve">
                                      <p:cBhvr>
                                        <p:cTn id="7" dur="500"/>
                                        <p:tgtEl>
                                          <p:spTgt spid="2580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8058"/>
                                        </p:tgtEl>
                                        <p:attrNameLst>
                                          <p:attrName>style.visibility</p:attrName>
                                        </p:attrNameLst>
                                      </p:cBhvr>
                                      <p:to>
                                        <p:strVal val="visible"/>
                                      </p:to>
                                    </p:set>
                                    <p:animEffect transition="in" filter="dissolve">
                                      <p:cBhvr>
                                        <p:cTn id="12" dur="500"/>
                                        <p:tgtEl>
                                          <p:spTgt spid="2580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8059"/>
                                        </p:tgtEl>
                                        <p:attrNameLst>
                                          <p:attrName>style.visibility</p:attrName>
                                        </p:attrNameLst>
                                      </p:cBhvr>
                                      <p:to>
                                        <p:strVal val="visible"/>
                                      </p:to>
                                    </p:set>
                                    <p:animEffect transition="in" filter="dissolve">
                                      <p:cBhvr>
                                        <p:cTn id="17" dur="500"/>
                                        <p:tgtEl>
                                          <p:spTgt spid="25805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8060"/>
                                        </p:tgtEl>
                                        <p:attrNameLst>
                                          <p:attrName>style.visibility</p:attrName>
                                        </p:attrNameLst>
                                      </p:cBhvr>
                                      <p:to>
                                        <p:strVal val="visible"/>
                                      </p:to>
                                    </p:set>
                                    <p:animEffect transition="in" filter="dissolve">
                                      <p:cBhvr>
                                        <p:cTn id="22" dur="500"/>
                                        <p:tgtEl>
                                          <p:spTgt spid="25806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8061"/>
                                        </p:tgtEl>
                                        <p:attrNameLst>
                                          <p:attrName>style.visibility</p:attrName>
                                        </p:attrNameLst>
                                      </p:cBhvr>
                                      <p:to>
                                        <p:strVal val="visible"/>
                                      </p:to>
                                    </p:set>
                                    <p:animEffect transition="in" filter="dissolve">
                                      <p:cBhvr>
                                        <p:cTn id="27" dur="500"/>
                                        <p:tgtEl>
                                          <p:spTgt spid="25806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8062"/>
                                        </p:tgtEl>
                                        <p:attrNameLst>
                                          <p:attrName>style.visibility</p:attrName>
                                        </p:attrNameLst>
                                      </p:cBhvr>
                                      <p:to>
                                        <p:strVal val="visible"/>
                                      </p:to>
                                    </p:set>
                                    <p:animEffect transition="in" filter="dissolve">
                                      <p:cBhvr>
                                        <p:cTn id="32" dur="500"/>
                                        <p:tgtEl>
                                          <p:spTgt spid="25806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dissolv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7" grpId="0" bldLvl="0" animBg="1"/>
      <p:bldP spid="258058" grpId="0" bldLvl="0" animBg="1"/>
      <p:bldP spid="258059" grpId="0" bldLvl="0" animBg="1"/>
      <p:bldP spid="258060" grpId="0" bldLvl="0" animBg="1"/>
      <p:bldP spid="258061" grpId="0" bldLvl="0" animBg="1"/>
      <p:bldP spid="258062" grpId="0" bldLvl="0" animBg="1"/>
      <p:bldP spid="10" grpId="0" bldLvl="0" animBg="1"/>
      <p:bldP spid="11" grpId="0" bldLvl="0" animBg="1"/>
      <p:bldP spid="12" grpId="0" bldLvl="0" animBg="1"/>
      <p:bldP spid="13" grpId="0" bldLvl="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1981201"/>
            <a:ext cx="11379200" cy="4384675"/>
          </a:xfrm>
          <a:prstGeom prst="rect">
            <a:avLst/>
          </a:prstGeom>
          <a:noFill/>
          <a:ln w="9525">
            <a:noFill/>
            <a:miter lim="800000"/>
            <a:headEnd/>
            <a:tailEnd/>
          </a:ln>
        </p:spPr>
        <p:txBody>
          <a:bodyPr>
            <a:spAutoFit/>
          </a:bodyPr>
          <a:lstStyle/>
          <a:p>
            <a:pPr eaLnBrk="1" hangingPunct="1">
              <a:lnSpc>
                <a:spcPct val="110000"/>
              </a:lnSpc>
              <a:buFont typeface="Wingdings" pitchFamily="2" charset="2"/>
              <a:buChar char="u"/>
            </a:pPr>
            <a:r>
              <a:rPr kumimoji="1" lang="zh-CN" altLang="en-US" sz="3200" b="1">
                <a:latin typeface="黑体" pitchFamily="49" charset="-122"/>
                <a:ea typeface="黑体" pitchFamily="49" charset="-122"/>
              </a:rPr>
              <a:t>以平原和高原地形为主。</a:t>
            </a:r>
          </a:p>
          <a:p>
            <a:pPr eaLnBrk="1" hangingPunct="1">
              <a:lnSpc>
                <a:spcPct val="110000"/>
              </a:lnSpc>
              <a:buFont typeface="Wingdings" pitchFamily="2" charset="2"/>
              <a:buNone/>
            </a:pPr>
            <a:r>
              <a:rPr kumimoji="1" lang="zh-CN" altLang="en-US" sz="3200" b="1">
                <a:latin typeface="黑体" pitchFamily="49" charset="-122"/>
                <a:ea typeface="黑体" pitchFamily="49" charset="-122"/>
              </a:rPr>
              <a:t>  </a:t>
            </a:r>
          </a:p>
          <a:p>
            <a:pPr eaLnBrk="1" hangingPunct="1">
              <a:lnSpc>
                <a:spcPct val="110000"/>
              </a:lnSpc>
              <a:buFont typeface="Wingdings" pitchFamily="2" charset="2"/>
              <a:buChar char="u"/>
            </a:pPr>
            <a:r>
              <a:rPr kumimoji="1" lang="zh-CN" altLang="en-US" sz="3200" b="1">
                <a:latin typeface="黑体" pitchFamily="49" charset="-122"/>
                <a:ea typeface="黑体" pitchFamily="49" charset="-122"/>
              </a:rPr>
              <a:t>平原主要分布东部地区，</a:t>
            </a:r>
          </a:p>
          <a:p>
            <a:pPr eaLnBrk="1" hangingPunct="1">
              <a:lnSpc>
                <a:spcPct val="110000"/>
              </a:lnSpc>
              <a:buFont typeface="Wingdings" pitchFamily="2" charset="2"/>
              <a:buNone/>
            </a:pPr>
            <a:r>
              <a:rPr kumimoji="1" lang="zh-CN" altLang="en-US" sz="3200" b="1">
                <a:latin typeface="黑体" pitchFamily="49" charset="-122"/>
                <a:ea typeface="黑体" pitchFamily="49" charset="-122"/>
              </a:rPr>
              <a:t>地形开阔平坦，海拔较低。</a:t>
            </a:r>
          </a:p>
          <a:p>
            <a:pPr eaLnBrk="1" hangingPunct="1">
              <a:lnSpc>
                <a:spcPct val="110000"/>
              </a:lnSpc>
              <a:buFont typeface="Wingdings" pitchFamily="2" charset="2"/>
              <a:buNone/>
            </a:pPr>
            <a:r>
              <a:rPr kumimoji="1" lang="zh-CN" altLang="en-US" sz="3200" b="1">
                <a:latin typeface="黑体" pitchFamily="49" charset="-122"/>
                <a:ea typeface="黑体" pitchFamily="49" charset="-122"/>
              </a:rPr>
              <a:t>   北部多沼泽，</a:t>
            </a:r>
          </a:p>
          <a:p>
            <a:pPr eaLnBrk="1" hangingPunct="1">
              <a:lnSpc>
                <a:spcPct val="110000"/>
              </a:lnSpc>
              <a:buFont typeface="Wingdings" pitchFamily="2" charset="2"/>
              <a:buNone/>
            </a:pPr>
            <a:r>
              <a:rPr kumimoji="1" lang="zh-CN" altLang="en-US" sz="3200" b="1">
                <a:latin typeface="黑体" pitchFamily="49" charset="-122"/>
                <a:ea typeface="黑体" pitchFamily="49" charset="-122"/>
              </a:rPr>
              <a:t>   南部多低湿地和盐碱地。</a:t>
            </a:r>
          </a:p>
          <a:p>
            <a:pPr eaLnBrk="1" hangingPunct="1">
              <a:lnSpc>
                <a:spcPct val="110000"/>
              </a:lnSpc>
              <a:buFont typeface="Wingdings" pitchFamily="2" charset="2"/>
              <a:buNone/>
            </a:pPr>
            <a:endParaRPr kumimoji="1" lang="zh-CN" altLang="en-US" sz="3200" b="1">
              <a:latin typeface="黑体" pitchFamily="49" charset="-122"/>
              <a:ea typeface="黑体" pitchFamily="49" charset="-122"/>
            </a:endParaRPr>
          </a:p>
          <a:p>
            <a:pPr eaLnBrk="1" hangingPunct="1">
              <a:lnSpc>
                <a:spcPct val="110000"/>
              </a:lnSpc>
              <a:buFont typeface="Wingdings" pitchFamily="2" charset="2"/>
              <a:buChar char="u"/>
            </a:pPr>
            <a:r>
              <a:rPr kumimoji="1" lang="zh-CN" altLang="en-US" sz="3200" b="1">
                <a:latin typeface="黑体" pitchFamily="49" charset="-122"/>
                <a:ea typeface="黑体" pitchFamily="49" charset="-122"/>
              </a:rPr>
              <a:t>黄土高原沟谷纵横，水土流失严重。</a:t>
            </a:r>
          </a:p>
        </p:txBody>
      </p:sp>
      <p:sp>
        <p:nvSpPr>
          <p:cNvPr id="12291" name="Text Box 3"/>
          <p:cNvSpPr txBox="1">
            <a:spLocks noChangeArrowheads="1"/>
          </p:cNvSpPr>
          <p:nvPr/>
        </p:nvSpPr>
        <p:spPr bwMode="auto">
          <a:xfrm>
            <a:off x="203201" y="152401"/>
            <a:ext cx="7388561" cy="707886"/>
          </a:xfrm>
          <a:prstGeom prst="rect">
            <a:avLst/>
          </a:prstGeom>
          <a:noFill/>
          <a:ln w="9525">
            <a:noFill/>
            <a:miter lim="800000"/>
            <a:headEnd/>
            <a:tailEnd/>
          </a:ln>
        </p:spPr>
        <p:txBody>
          <a:bodyPr wrap="none">
            <a:spAutoFit/>
          </a:bodyPr>
          <a:lstStyle/>
          <a:p>
            <a:pPr eaLnBrk="1" hangingPunct="1">
              <a:spcBef>
                <a:spcPct val="50000"/>
              </a:spcBef>
            </a:pPr>
            <a:r>
              <a:rPr kumimoji="1" lang="zh-CN" altLang="en-US" sz="4000" b="1">
                <a:solidFill>
                  <a:srgbClr val="CC3300"/>
                </a:solidFill>
                <a:latin typeface="黑体" pitchFamily="49" charset="-122"/>
                <a:ea typeface="黑体" pitchFamily="49" charset="-122"/>
              </a:rPr>
              <a:t>二、北方地区的自然区域特征：</a:t>
            </a:r>
          </a:p>
        </p:txBody>
      </p:sp>
      <p:sp>
        <p:nvSpPr>
          <p:cNvPr id="12292" name="Text Box 4"/>
          <p:cNvSpPr txBox="1">
            <a:spLocks noChangeArrowheads="1"/>
          </p:cNvSpPr>
          <p:nvPr/>
        </p:nvSpPr>
        <p:spPr bwMode="auto">
          <a:xfrm>
            <a:off x="508000" y="1066800"/>
            <a:ext cx="4396317" cy="579438"/>
          </a:xfrm>
          <a:prstGeom prst="rect">
            <a:avLst/>
          </a:prstGeom>
          <a:noFill/>
          <a:ln w="9525">
            <a:noFill/>
            <a:miter lim="800000"/>
            <a:headEnd/>
            <a:tailEnd/>
          </a:ln>
        </p:spPr>
        <p:txBody>
          <a:bodyPr>
            <a:spAutoFit/>
          </a:bodyPr>
          <a:lstStyle/>
          <a:p>
            <a:pPr eaLnBrk="1" hangingPunct="1">
              <a:spcBef>
                <a:spcPct val="50000"/>
              </a:spcBef>
            </a:pPr>
            <a:r>
              <a:rPr kumimoji="1" lang="en-US" altLang="zh-CN" sz="3200" b="1">
                <a:solidFill>
                  <a:srgbClr val="0000FF"/>
                </a:solidFill>
                <a:latin typeface="黑体" pitchFamily="49" charset="-122"/>
                <a:ea typeface="黑体" pitchFamily="49" charset="-122"/>
              </a:rPr>
              <a:t>1</a:t>
            </a:r>
            <a:r>
              <a:rPr kumimoji="1" lang="zh-CN" altLang="en-US" sz="3200" b="1">
                <a:solidFill>
                  <a:srgbClr val="0000FF"/>
                </a:solidFill>
                <a:latin typeface="黑体" pitchFamily="49" charset="-122"/>
                <a:ea typeface="黑体" pitchFamily="49" charset="-122"/>
              </a:rPr>
              <a:t>、地形特征</a:t>
            </a:r>
          </a:p>
        </p:txBody>
      </p:sp>
      <p:pic>
        <p:nvPicPr>
          <p:cNvPr id="12293" name="Picture 5" descr="北方地区"/>
          <p:cNvPicPr>
            <a:picLocks noChangeAspect="1" noChangeArrowheads="1"/>
          </p:cNvPicPr>
          <p:nvPr/>
        </p:nvPicPr>
        <p:blipFill>
          <a:blip r:embed="rId2" cstate="print">
            <a:lum bright="-18000" contrast="24000"/>
          </a:blip>
          <a:srcRect/>
          <a:stretch>
            <a:fillRect/>
          </a:stretch>
        </p:blipFill>
        <p:spPr bwMode="auto">
          <a:xfrm>
            <a:off x="5867400" y="1371599"/>
            <a:ext cx="6324600" cy="4392083"/>
          </a:xfrm>
          <a:prstGeom prst="rect">
            <a:avLst/>
          </a:prstGeom>
          <a:noFill/>
          <a:ln w="9525">
            <a:noFill/>
            <a:miter lim="800000"/>
            <a:headEnd/>
            <a:tailEnd/>
          </a:ln>
        </p:spPr>
      </p:pic>
      <p:sp>
        <p:nvSpPr>
          <p:cNvPr id="216070" name="AutoShape 6"/>
          <p:cNvSpPr>
            <a:spLocks/>
          </p:cNvSpPr>
          <p:nvPr/>
        </p:nvSpPr>
        <p:spPr bwMode="auto">
          <a:xfrm>
            <a:off x="609600" y="4419600"/>
            <a:ext cx="203200" cy="762000"/>
          </a:xfrm>
          <a:prstGeom prst="leftBrace">
            <a:avLst>
              <a:gd name="adj1" fmla="val 41667"/>
              <a:gd name="adj2" fmla="val 50000"/>
            </a:avLst>
          </a:prstGeom>
          <a:noFill/>
          <a:ln w="38100">
            <a:solidFill>
              <a:schemeClr val="tx1"/>
            </a:solidFill>
            <a:round/>
            <a:headEnd/>
            <a:tailEnd/>
          </a:ln>
          <a:effectLst/>
        </p:spPr>
        <p:txBody>
          <a:bodyPr wrap="none" anchor="ct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Effect transition="in" filter="blinds(horizontal)">
                                      <p:cBhvr>
                                        <p:cTn id="7" dur="500"/>
                                        <p:tgtEl>
                                          <p:spTgt spid="665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562">
                                            <p:txEl>
                                              <p:pRg st="2" end="2"/>
                                            </p:txEl>
                                          </p:spTgt>
                                        </p:tgtEl>
                                        <p:attrNameLst>
                                          <p:attrName>style.visibility</p:attrName>
                                        </p:attrNameLst>
                                      </p:cBhvr>
                                      <p:to>
                                        <p:strVal val="visible"/>
                                      </p:to>
                                    </p:set>
                                    <p:animEffect transition="in" filter="blinds(horizontal)">
                                      <p:cBhvr>
                                        <p:cTn id="12" dur="500"/>
                                        <p:tgtEl>
                                          <p:spTgt spid="66562">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6562">
                                            <p:txEl>
                                              <p:pRg st="3" end="3"/>
                                            </p:txEl>
                                          </p:spTgt>
                                        </p:tgtEl>
                                        <p:attrNameLst>
                                          <p:attrName>style.visibility</p:attrName>
                                        </p:attrNameLst>
                                      </p:cBhvr>
                                      <p:to>
                                        <p:strVal val="visible"/>
                                      </p:to>
                                    </p:set>
                                    <p:animEffect transition="in" filter="blinds(horizontal)">
                                      <p:cBhvr>
                                        <p:cTn id="15" dur="500"/>
                                        <p:tgtEl>
                                          <p:spTgt spid="66562">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6562">
                                            <p:txEl>
                                              <p:pRg st="4" end="4"/>
                                            </p:txEl>
                                          </p:spTgt>
                                        </p:tgtEl>
                                        <p:attrNameLst>
                                          <p:attrName>style.visibility</p:attrName>
                                        </p:attrNameLst>
                                      </p:cBhvr>
                                      <p:to>
                                        <p:strVal val="visible"/>
                                      </p:to>
                                    </p:set>
                                    <p:animEffect transition="in" filter="blinds(horizontal)">
                                      <p:cBhvr>
                                        <p:cTn id="18" dur="500"/>
                                        <p:tgtEl>
                                          <p:spTgt spid="66562">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6562">
                                            <p:txEl>
                                              <p:pRg st="5" end="5"/>
                                            </p:txEl>
                                          </p:spTgt>
                                        </p:tgtEl>
                                        <p:attrNameLst>
                                          <p:attrName>style.visibility</p:attrName>
                                        </p:attrNameLst>
                                      </p:cBhvr>
                                      <p:to>
                                        <p:strVal val="visible"/>
                                      </p:to>
                                    </p:set>
                                    <p:animEffect transition="in" filter="blinds(horizontal)">
                                      <p:cBhvr>
                                        <p:cTn id="21" dur="500"/>
                                        <p:tgtEl>
                                          <p:spTgt spid="66562">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16070"/>
                                        </p:tgtEl>
                                        <p:attrNameLst>
                                          <p:attrName>style.visibility</p:attrName>
                                        </p:attrNameLst>
                                      </p:cBhvr>
                                      <p:to>
                                        <p:strVal val="visible"/>
                                      </p:to>
                                    </p:set>
                                    <p:animEffect transition="in" filter="blinds(horizontal)">
                                      <p:cBhvr>
                                        <p:cTn id="24" dur="500"/>
                                        <p:tgtEl>
                                          <p:spTgt spid="21607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6562">
                                            <p:txEl>
                                              <p:pRg st="7" end="7"/>
                                            </p:txEl>
                                          </p:spTgt>
                                        </p:tgtEl>
                                        <p:attrNameLst>
                                          <p:attrName>style.visibility</p:attrName>
                                        </p:attrNameLst>
                                      </p:cBhvr>
                                      <p:to>
                                        <p:strVal val="visible"/>
                                      </p:to>
                                    </p:set>
                                    <p:animEffect transition="in" filter="blinds(horizontal)">
                                      <p:cBhvr>
                                        <p:cTn id="29" dur="500"/>
                                        <p:tgtEl>
                                          <p:spTgt spid="6656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idx="4294967295"/>
          </p:nvPr>
        </p:nvSpPr>
        <p:spPr>
          <a:xfrm>
            <a:off x="0" y="685800"/>
            <a:ext cx="10972800" cy="5836920"/>
          </a:xfrm>
        </p:spPr>
        <p:txBody>
          <a:bodyPr>
            <a:normAutofit fontScale="92500" lnSpcReduction="20000"/>
          </a:bodyPr>
          <a:lstStyle/>
          <a:p>
            <a:pPr eaLnBrk="1" hangingPunct="1">
              <a:buFontTx/>
              <a:buNone/>
            </a:pPr>
            <a:r>
              <a:rPr lang="zh-CN" altLang="en-US" sz="3600" b="1" dirty="0" smtClean="0">
                <a:solidFill>
                  <a:srgbClr val="FF0000"/>
                </a:solidFill>
                <a:latin typeface="黑体" pitchFamily="49" charset="-122"/>
                <a:ea typeface="黑体" pitchFamily="49" charset="-122"/>
              </a:rPr>
              <a:t>（１）东北地区的地形特征：</a:t>
            </a:r>
          </a:p>
          <a:p>
            <a:pPr eaLnBrk="1" hangingPunct="1"/>
            <a:endParaRPr lang="zh-CN" altLang="en-US" sz="1400" b="1" dirty="0" smtClean="0">
              <a:solidFill>
                <a:srgbClr val="FF0000"/>
              </a:solidFill>
              <a:latin typeface="黑体" pitchFamily="49" charset="-122"/>
              <a:ea typeface="黑体" pitchFamily="49" charset="-122"/>
            </a:endParaRPr>
          </a:p>
          <a:p>
            <a:pPr eaLnBrk="1" hangingPunct="1">
              <a:buFontTx/>
              <a:buNone/>
            </a:pPr>
            <a:r>
              <a:rPr lang="zh-CN" altLang="en-US" b="1" dirty="0" smtClean="0">
                <a:solidFill>
                  <a:srgbClr val="FF0000"/>
                </a:solidFill>
                <a:latin typeface="黑体" pitchFamily="49" charset="-122"/>
                <a:ea typeface="黑体" pitchFamily="49" charset="-122"/>
              </a:rPr>
              <a:t>  </a:t>
            </a:r>
            <a:r>
              <a:rPr lang="zh-CN" altLang="en-US" b="1" dirty="0" smtClean="0">
                <a:solidFill>
                  <a:srgbClr val="0000FF"/>
                </a:solidFill>
                <a:latin typeface="黑体" pitchFamily="49" charset="-122"/>
                <a:ea typeface="黑体" pitchFamily="49" charset="-122"/>
              </a:rPr>
              <a:t>山环水绕，沃野千里</a:t>
            </a:r>
          </a:p>
          <a:p>
            <a:pPr eaLnBrk="1" hangingPunct="1"/>
            <a:endParaRPr lang="zh-CN" altLang="en-US" sz="1400" b="1" dirty="0" smtClean="0">
              <a:solidFill>
                <a:srgbClr val="0000FF"/>
              </a:solidFill>
              <a:latin typeface="黑体" pitchFamily="49" charset="-122"/>
              <a:ea typeface="黑体" pitchFamily="49" charset="-122"/>
            </a:endParaRPr>
          </a:p>
          <a:p>
            <a:pPr eaLnBrk="1" hangingPunct="1"/>
            <a:r>
              <a:rPr lang="zh-CN" altLang="en-US" b="1" dirty="0" smtClean="0">
                <a:solidFill>
                  <a:srgbClr val="000000"/>
                </a:solidFill>
                <a:latin typeface="黑体" pitchFamily="49" charset="-122"/>
                <a:ea typeface="黑体" pitchFamily="49" charset="-122"/>
              </a:rPr>
              <a:t>①山地：</a:t>
            </a:r>
          </a:p>
          <a:p>
            <a:pPr eaLnBrk="1" hangingPunct="1">
              <a:buFontTx/>
              <a:buNone/>
            </a:pPr>
            <a:r>
              <a:rPr lang="zh-CN" altLang="en-US" b="1" dirty="0" smtClean="0">
                <a:solidFill>
                  <a:srgbClr val="000000"/>
                </a:solidFill>
                <a:latin typeface="黑体" pitchFamily="49" charset="-122"/>
                <a:ea typeface="黑体" pitchFamily="49" charset="-122"/>
              </a:rPr>
              <a:t>大兴安岭</a:t>
            </a:r>
          </a:p>
          <a:p>
            <a:pPr eaLnBrk="1" hangingPunct="1">
              <a:buFontTx/>
              <a:buNone/>
            </a:pPr>
            <a:r>
              <a:rPr lang="zh-CN" altLang="en-US" b="1" dirty="0" smtClean="0">
                <a:solidFill>
                  <a:srgbClr val="000000"/>
                </a:solidFill>
                <a:latin typeface="黑体" pitchFamily="49" charset="-122"/>
                <a:ea typeface="黑体" pitchFamily="49" charset="-122"/>
              </a:rPr>
              <a:t>小兴安岭</a:t>
            </a:r>
          </a:p>
          <a:p>
            <a:pPr eaLnBrk="1" hangingPunct="1">
              <a:buFontTx/>
              <a:buNone/>
            </a:pPr>
            <a:r>
              <a:rPr lang="zh-CN" altLang="en-US" b="1" dirty="0" smtClean="0">
                <a:solidFill>
                  <a:srgbClr val="000000"/>
                </a:solidFill>
                <a:latin typeface="黑体" pitchFamily="49" charset="-122"/>
                <a:ea typeface="黑体" pitchFamily="49" charset="-122"/>
              </a:rPr>
              <a:t>长白山</a:t>
            </a:r>
            <a:endParaRPr lang="en-US" altLang="zh-CN" b="1" dirty="0" smtClean="0">
              <a:solidFill>
                <a:srgbClr val="000000"/>
              </a:solidFill>
              <a:latin typeface="黑体" pitchFamily="49" charset="-122"/>
              <a:ea typeface="黑体" pitchFamily="49" charset="-122"/>
            </a:endParaRPr>
          </a:p>
          <a:p>
            <a:pPr eaLnBrk="1" hangingPunct="1">
              <a:buFontTx/>
              <a:buNone/>
            </a:pPr>
            <a:endParaRPr lang="zh-CN" altLang="en-US" b="1" dirty="0" smtClean="0">
              <a:solidFill>
                <a:srgbClr val="000000"/>
              </a:solidFill>
              <a:latin typeface="黑体" pitchFamily="49" charset="-122"/>
              <a:ea typeface="黑体" pitchFamily="49" charset="-122"/>
            </a:endParaRPr>
          </a:p>
          <a:p>
            <a:pPr eaLnBrk="1" hangingPunct="1"/>
            <a:r>
              <a:rPr lang="zh-CN" altLang="en-US" b="1" dirty="0" smtClean="0">
                <a:solidFill>
                  <a:srgbClr val="000000"/>
                </a:solidFill>
                <a:latin typeface="黑体" pitchFamily="49" charset="-122"/>
                <a:ea typeface="黑体" pitchFamily="49" charset="-122"/>
              </a:rPr>
              <a:t>②东北平原</a:t>
            </a:r>
          </a:p>
          <a:p>
            <a:pPr eaLnBrk="1" hangingPunct="1">
              <a:buFontTx/>
              <a:buNone/>
            </a:pPr>
            <a:r>
              <a:rPr lang="zh-CN" altLang="en-US" b="1" dirty="0" smtClean="0">
                <a:solidFill>
                  <a:srgbClr val="000000"/>
                </a:solidFill>
                <a:latin typeface="黑体" pitchFamily="49" charset="-122"/>
                <a:ea typeface="黑体" pitchFamily="49" charset="-122"/>
              </a:rPr>
              <a:t>（由松嫩平原、</a:t>
            </a:r>
            <a:endParaRPr lang="en-US" altLang="zh-CN" b="1" dirty="0" smtClean="0">
              <a:solidFill>
                <a:srgbClr val="000000"/>
              </a:solidFill>
              <a:latin typeface="黑体" pitchFamily="49" charset="-122"/>
              <a:ea typeface="黑体" pitchFamily="49" charset="-122"/>
            </a:endParaRPr>
          </a:p>
          <a:p>
            <a:pPr eaLnBrk="1" hangingPunct="1">
              <a:buFontTx/>
              <a:buNone/>
            </a:pPr>
            <a:r>
              <a:rPr lang="zh-CN" altLang="en-US" b="1" dirty="0" smtClean="0">
                <a:solidFill>
                  <a:srgbClr val="000000"/>
                </a:solidFill>
                <a:latin typeface="黑体" pitchFamily="49" charset="-122"/>
                <a:ea typeface="黑体" pitchFamily="49" charset="-122"/>
              </a:rPr>
              <a:t>辽河平原、</a:t>
            </a:r>
            <a:endParaRPr lang="en-US" altLang="zh-CN" b="1" dirty="0" smtClean="0">
              <a:solidFill>
                <a:srgbClr val="000000"/>
              </a:solidFill>
              <a:latin typeface="黑体" pitchFamily="49" charset="-122"/>
              <a:ea typeface="黑体" pitchFamily="49" charset="-122"/>
            </a:endParaRPr>
          </a:p>
          <a:p>
            <a:pPr eaLnBrk="1" hangingPunct="1">
              <a:buFontTx/>
              <a:buNone/>
            </a:pPr>
            <a:r>
              <a:rPr lang="zh-CN" altLang="en-US" b="1" dirty="0" smtClean="0">
                <a:solidFill>
                  <a:srgbClr val="000000"/>
                </a:solidFill>
                <a:latin typeface="黑体" pitchFamily="49" charset="-122"/>
                <a:ea typeface="黑体" pitchFamily="49" charset="-122"/>
              </a:rPr>
              <a:t>三江平原组成）</a:t>
            </a:r>
            <a:endParaRPr lang="en-US" altLang="zh-CN" b="1" dirty="0" smtClean="0">
              <a:solidFill>
                <a:srgbClr val="000000"/>
              </a:solidFill>
              <a:latin typeface="黑体" pitchFamily="49" charset="-122"/>
              <a:ea typeface="黑体" pitchFamily="49" charset="-122"/>
            </a:endParaRPr>
          </a:p>
          <a:p>
            <a:pPr eaLnBrk="1" hangingPunct="1">
              <a:buFontTx/>
              <a:buNone/>
            </a:pPr>
            <a:r>
              <a:rPr lang="zh-CN" altLang="en-US" b="1" dirty="0" smtClean="0">
                <a:solidFill>
                  <a:srgbClr val="FF0000"/>
                </a:solidFill>
                <a:latin typeface="黑体" pitchFamily="49" charset="-122"/>
                <a:ea typeface="黑体" pitchFamily="49" charset="-122"/>
              </a:rPr>
              <a:t>沃野千里</a:t>
            </a:r>
          </a:p>
        </p:txBody>
      </p:sp>
      <p:pic>
        <p:nvPicPr>
          <p:cNvPr id="13315" name="Picture 3" descr="北方地区"/>
          <p:cNvPicPr>
            <a:picLocks noChangeAspect="1" noChangeArrowheads="1"/>
          </p:cNvPicPr>
          <p:nvPr/>
        </p:nvPicPr>
        <p:blipFill>
          <a:blip r:embed="rId2" cstate="print">
            <a:lum bright="-18000" contrast="24000"/>
          </a:blip>
          <a:srcRect/>
          <a:stretch>
            <a:fillRect/>
          </a:stretch>
        </p:blipFill>
        <p:spPr bwMode="auto">
          <a:xfrm>
            <a:off x="3779519" y="1249680"/>
            <a:ext cx="7985761" cy="554636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xEl>
                                              <p:pRg st="4" end="4"/>
                                            </p:txEl>
                                          </p:spTgt>
                                        </p:tgtEl>
                                        <p:attrNameLst>
                                          <p:attrName>style.visibility</p:attrName>
                                        </p:attrNameLst>
                                      </p:cBhvr>
                                      <p:to>
                                        <p:strVal val="visible"/>
                                      </p:to>
                                    </p:set>
                                    <p:anim calcmode="lin" valueType="num">
                                      <p:cBhvr additive="base">
                                        <p:cTn id="7" dur="500" fill="hold"/>
                                        <p:tgtEl>
                                          <p:spTgt spid="1331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314">
                                            <p:txEl>
                                              <p:pRg st="5" end="5"/>
                                            </p:txEl>
                                          </p:spTgt>
                                        </p:tgtEl>
                                        <p:attrNameLst>
                                          <p:attrName>style.visibility</p:attrName>
                                        </p:attrNameLst>
                                      </p:cBhvr>
                                      <p:to>
                                        <p:strVal val="visible"/>
                                      </p:to>
                                    </p:set>
                                    <p:anim calcmode="lin" valueType="num">
                                      <p:cBhvr additive="base">
                                        <p:cTn id="11" dur="500" fill="hold"/>
                                        <p:tgtEl>
                                          <p:spTgt spid="13314">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14">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314">
                                            <p:txEl>
                                              <p:pRg st="6" end="6"/>
                                            </p:txEl>
                                          </p:spTgt>
                                        </p:tgtEl>
                                        <p:attrNameLst>
                                          <p:attrName>style.visibility</p:attrName>
                                        </p:attrNameLst>
                                      </p:cBhvr>
                                      <p:to>
                                        <p:strVal val="visible"/>
                                      </p:to>
                                    </p:set>
                                    <p:anim calcmode="lin" valueType="num">
                                      <p:cBhvr additive="base">
                                        <p:cTn id="15" dur="500" fill="hold"/>
                                        <p:tgtEl>
                                          <p:spTgt spid="13314">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14">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314">
                                            <p:txEl>
                                              <p:pRg st="7" end="7"/>
                                            </p:txEl>
                                          </p:spTgt>
                                        </p:tgtEl>
                                        <p:attrNameLst>
                                          <p:attrName>style.visibility</p:attrName>
                                        </p:attrNameLst>
                                      </p:cBhvr>
                                      <p:to>
                                        <p:strVal val="visible"/>
                                      </p:to>
                                    </p:set>
                                    <p:anim calcmode="lin" valueType="num">
                                      <p:cBhvr additive="base">
                                        <p:cTn id="19" dur="500" fill="hold"/>
                                        <p:tgtEl>
                                          <p:spTgt spid="13314">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14">
                                            <p:txEl>
                                              <p:pRg st="9" end="9"/>
                                            </p:txEl>
                                          </p:spTgt>
                                        </p:tgtEl>
                                        <p:attrNameLst>
                                          <p:attrName>style.visibility</p:attrName>
                                        </p:attrNameLst>
                                      </p:cBhvr>
                                      <p:to>
                                        <p:strVal val="visible"/>
                                      </p:to>
                                    </p:set>
                                    <p:anim calcmode="lin" valueType="num">
                                      <p:cBhvr additive="base">
                                        <p:cTn id="25" dur="500" fill="hold"/>
                                        <p:tgtEl>
                                          <p:spTgt spid="13314">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4">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314">
                                            <p:txEl>
                                              <p:pRg st="10" end="10"/>
                                            </p:txEl>
                                          </p:spTgt>
                                        </p:tgtEl>
                                        <p:attrNameLst>
                                          <p:attrName>style.visibility</p:attrName>
                                        </p:attrNameLst>
                                      </p:cBhvr>
                                      <p:to>
                                        <p:strVal val="visible"/>
                                      </p:to>
                                    </p:set>
                                    <p:anim calcmode="lin" valueType="num">
                                      <p:cBhvr additive="base">
                                        <p:cTn id="29" dur="500" fill="hold"/>
                                        <p:tgtEl>
                                          <p:spTgt spid="13314">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314">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314">
                                            <p:txEl>
                                              <p:pRg st="11" end="11"/>
                                            </p:txEl>
                                          </p:spTgt>
                                        </p:tgtEl>
                                        <p:attrNameLst>
                                          <p:attrName>style.visibility</p:attrName>
                                        </p:attrNameLst>
                                      </p:cBhvr>
                                      <p:to>
                                        <p:strVal val="visible"/>
                                      </p:to>
                                    </p:set>
                                    <p:anim calcmode="lin" valueType="num">
                                      <p:cBhvr additive="base">
                                        <p:cTn id="33" dur="500" fill="hold"/>
                                        <p:tgtEl>
                                          <p:spTgt spid="13314">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314">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14">
                                            <p:txEl>
                                              <p:pRg st="12" end="12"/>
                                            </p:txEl>
                                          </p:spTgt>
                                        </p:tgtEl>
                                        <p:attrNameLst>
                                          <p:attrName>style.visibility</p:attrName>
                                        </p:attrNameLst>
                                      </p:cBhvr>
                                      <p:to>
                                        <p:strVal val="visible"/>
                                      </p:to>
                                    </p:set>
                                    <p:anim calcmode="lin" valueType="num">
                                      <p:cBhvr additive="base">
                                        <p:cTn id="37" dur="500" fill="hold"/>
                                        <p:tgtEl>
                                          <p:spTgt spid="13314">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314">
                                            <p:txEl>
                                              <p:pRg st="12" end="1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314">
                                            <p:txEl>
                                              <p:pRg st="13" end="13"/>
                                            </p:txEl>
                                          </p:spTgt>
                                        </p:tgtEl>
                                        <p:attrNameLst>
                                          <p:attrName>style.visibility</p:attrName>
                                        </p:attrNameLst>
                                      </p:cBhvr>
                                      <p:to>
                                        <p:strVal val="visible"/>
                                      </p:to>
                                    </p:set>
                                    <p:anim calcmode="lin" valueType="num">
                                      <p:cBhvr additive="base">
                                        <p:cTn id="41" dur="500" fill="hold"/>
                                        <p:tgtEl>
                                          <p:spTgt spid="13314">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314">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7AA95254-5E6D-4518-A43E-77C15666E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64" y="925583"/>
            <a:ext cx="11130116" cy="5694491"/>
          </a:xfrm>
          <a:prstGeom prst="rect">
            <a:avLst/>
          </a:prstGeom>
        </p:spPr>
      </p:pic>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838200" y="234183"/>
            <a:ext cx="10515600"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r>
              <a:rPr lang="zh-CN" altLang="en-US" sz="3400" dirty="0">
                <a:solidFill>
                  <a:schemeClr val="tx1"/>
                </a:solidFill>
                <a:latin typeface="微软雅黑" panose="020B0503020204020204" pitchFamily="34" charset="-122"/>
                <a:ea typeface="微软雅黑" panose="020B0503020204020204" pitchFamily="34" charset="-122"/>
              </a:rPr>
              <a:t>东 北 平 原</a:t>
            </a:r>
          </a:p>
        </p:txBody>
      </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sp>
        <p:nvSpPr>
          <p:cNvPr id="23" name="Text Box 9">
            <a:extLst>
              <a:ext uri="{FF2B5EF4-FFF2-40B4-BE49-F238E27FC236}">
                <a16:creationId xmlns:a16="http://schemas.microsoft.com/office/drawing/2014/main" xmlns="" id="{EB8CA3C7-CBF2-4519-94E8-949D39AD5F03}"/>
              </a:ext>
            </a:extLst>
          </p:cNvPr>
          <p:cNvSpPr txBox="1">
            <a:spLocks noChangeArrowheads="1"/>
          </p:cNvSpPr>
          <p:nvPr/>
        </p:nvSpPr>
        <p:spPr bwMode="auto">
          <a:xfrm>
            <a:off x="1118586" y="1809826"/>
            <a:ext cx="585468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500" dirty="0">
                <a:solidFill>
                  <a:srgbClr val="C00000"/>
                </a:solidFill>
                <a:latin typeface="黑体" panose="02010609060101010101" pitchFamily="49" charset="-122"/>
                <a:ea typeface="黑体" panose="02010609060101010101" pitchFamily="49" charset="-122"/>
              </a:rPr>
              <a:t>山环水绕 沃野千里</a:t>
            </a:r>
          </a:p>
        </p:txBody>
      </p:sp>
    </p:spTree>
    <p:extLst>
      <p:ext uri="{BB962C8B-B14F-4D97-AF65-F5344CB8AC3E}">
        <p14:creationId xmlns:p14="http://schemas.microsoft.com/office/powerpoint/2010/main" val="41420278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hlinkClick r:id="" action="ppaction://noaction"/>
          </p:cNvPr>
          <p:cNvPicPr>
            <a:picLocks noChangeAspect="1"/>
          </p:cNvPicPr>
          <p:nvPr/>
        </p:nvPicPr>
        <p:blipFill>
          <a:blip r:embed="rId2" cstate="print"/>
          <a:srcRect b="7323"/>
          <a:stretch>
            <a:fillRect/>
          </a:stretch>
        </p:blipFill>
        <p:spPr>
          <a:xfrm>
            <a:off x="32385" y="1231900"/>
            <a:ext cx="5439410" cy="5644515"/>
          </a:xfrm>
          <a:prstGeom prst="rect">
            <a:avLst/>
          </a:prstGeom>
        </p:spPr>
      </p:pic>
      <p:sp>
        <p:nvSpPr>
          <p:cNvPr id="31746" name="文本框 1"/>
          <p:cNvSpPr txBox="1"/>
          <p:nvPr/>
        </p:nvSpPr>
        <p:spPr>
          <a:xfrm>
            <a:off x="3547110" y="104775"/>
            <a:ext cx="5726430" cy="583565"/>
          </a:xfrm>
          <a:prstGeom prst="rect">
            <a:avLst/>
          </a:prstGeom>
          <a:noFill/>
          <a:ln w="9525">
            <a:noFill/>
          </a:ln>
        </p:spPr>
        <p:txBody>
          <a:bodyPr wrap="square" anchor="t">
            <a:spAutoFit/>
          </a:bodyPr>
          <a:lstStyle/>
          <a:p>
            <a:pPr>
              <a:buFont typeface="Arial" panose="020B0604020202020204" pitchFamily="34" charset="0"/>
            </a:pPr>
            <a:r>
              <a:rPr lang="zh-CN" altLang="en-US" sz="3200" b="1" dirty="0" smtClean="0">
                <a:latin typeface="Times New Roman" panose="02020603050405020304" pitchFamily="18" charset="0"/>
                <a:ea typeface="黑体" panose="02010609060101010101" pitchFamily="49" charset="-122"/>
              </a:rPr>
              <a:t>黄土高原</a:t>
            </a:r>
            <a:endParaRPr lang="zh-CN" altLang="en-US" sz="3200" b="1" dirty="0">
              <a:latin typeface="Times New Roman" panose="02020603050405020304" pitchFamily="18" charset="0"/>
              <a:ea typeface="黑体" panose="02010609060101010101" pitchFamily="49" charset="-122"/>
            </a:endParaRPr>
          </a:p>
        </p:txBody>
      </p:sp>
      <p:grpSp>
        <p:nvGrpSpPr>
          <p:cNvPr id="6" name="组合 1"/>
          <p:cNvGrpSpPr/>
          <p:nvPr/>
        </p:nvGrpSpPr>
        <p:grpSpPr>
          <a:xfrm>
            <a:off x="0" y="770255"/>
            <a:ext cx="12151995" cy="128270"/>
            <a:chOff x="57" y="1058"/>
            <a:chExt cx="13204" cy="202"/>
          </a:xfrm>
        </p:grpSpPr>
        <p:cxnSp>
          <p:nvCxnSpPr>
            <p:cNvPr id="3" name="直接连接符 2"/>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descr="黄土高原"/>
          <p:cNvPicPr>
            <a:picLocks noChangeAspect="1"/>
          </p:cNvPicPr>
          <p:nvPr/>
        </p:nvPicPr>
        <p:blipFill>
          <a:blip r:embed="rId3" cstate="print"/>
          <a:stretch>
            <a:fillRect/>
          </a:stretch>
        </p:blipFill>
        <p:spPr>
          <a:xfrm rot="16200000">
            <a:off x="5859780" y="583565"/>
            <a:ext cx="5727065" cy="6858000"/>
          </a:xfrm>
          <a:prstGeom prst="rect">
            <a:avLst/>
          </a:prstGeom>
        </p:spPr>
      </p:pic>
      <p:sp>
        <p:nvSpPr>
          <p:cNvPr id="5" name="矩形 4"/>
          <p:cNvSpPr>
            <a:spLocks noChangeArrowheads="1"/>
          </p:cNvSpPr>
          <p:nvPr/>
        </p:nvSpPr>
        <p:spPr bwMode="auto">
          <a:xfrm>
            <a:off x="19685" y="6416040"/>
            <a:ext cx="1215263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charset="-122"/>
                <a:ea typeface="微软雅黑"/>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charset="-122"/>
                <a:ea typeface="微软雅黑"/>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charset="-122"/>
                <a:ea typeface="微软雅黑"/>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9pPr>
          </a:lstStyle>
          <a:p>
            <a:pPr eaLnBrk="1" hangingPunct="1">
              <a:lnSpc>
                <a:spcPct val="100000"/>
              </a:lnSpc>
              <a:spcBef>
                <a:spcPct val="0"/>
              </a:spcBef>
              <a:buFontTx/>
              <a:buNone/>
            </a:pPr>
            <a:r>
              <a:rPr lang="zh-CN" altLang="en-US" sz="2400" b="1" dirty="0" smtClean="0">
                <a:solidFill>
                  <a:srgbClr val="000000"/>
                </a:solidFill>
              </a:rPr>
              <a:t>请</a:t>
            </a:r>
            <a:r>
              <a:rPr lang="zh-CN" altLang="en-US" sz="2400" b="1" dirty="0">
                <a:solidFill>
                  <a:srgbClr val="000000"/>
                </a:solidFill>
              </a:rPr>
              <a:t>指出黄土高原及黄土高原千沟万壑的成因。</a:t>
            </a:r>
          </a:p>
        </p:txBody>
      </p:sp>
      <p:sp>
        <p:nvSpPr>
          <p:cNvPr id="8" name="矩形 7"/>
          <p:cNvSpPr>
            <a:spLocks noChangeArrowheads="1"/>
          </p:cNvSpPr>
          <p:nvPr/>
        </p:nvSpPr>
        <p:spPr bwMode="auto">
          <a:xfrm>
            <a:off x="32385" y="5955665"/>
            <a:ext cx="5262245" cy="460375"/>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charset="-122"/>
                <a:ea typeface="微软雅黑"/>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charset="-122"/>
                <a:ea typeface="微软雅黑"/>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charset="-122"/>
                <a:ea typeface="微软雅黑"/>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9pPr>
          </a:lstStyle>
          <a:p>
            <a:pPr eaLnBrk="1" hangingPunct="1">
              <a:lnSpc>
                <a:spcPct val="100000"/>
              </a:lnSpc>
              <a:spcBef>
                <a:spcPct val="0"/>
              </a:spcBef>
              <a:buFontTx/>
              <a:buNone/>
            </a:pPr>
            <a:r>
              <a:rPr lang="zh-CN" altLang="en-US" sz="2400" b="1">
                <a:solidFill>
                  <a:srgbClr val="FF0000"/>
                </a:solidFill>
                <a:sym typeface="+mn-ea"/>
              </a:rPr>
              <a:t>黄土高原：地壳抬升</a:t>
            </a:r>
            <a:r>
              <a:rPr lang="zh-CN" altLang="en-US" sz="2400" b="1">
                <a:solidFill>
                  <a:srgbClr val="FF0000"/>
                </a:solidFill>
              </a:rPr>
              <a:t>与</a:t>
            </a:r>
            <a:r>
              <a:rPr lang="zh-CN" altLang="en-US" sz="2400" b="1">
                <a:solidFill>
                  <a:srgbClr val="FF0000"/>
                </a:solidFill>
                <a:sym typeface="+mn-ea"/>
              </a:rPr>
              <a:t>风力沉积</a:t>
            </a:r>
          </a:p>
        </p:txBody>
      </p:sp>
      <p:sp>
        <p:nvSpPr>
          <p:cNvPr id="10" name="矩形 9"/>
          <p:cNvSpPr>
            <a:spLocks noChangeArrowheads="1"/>
          </p:cNvSpPr>
          <p:nvPr/>
        </p:nvSpPr>
        <p:spPr bwMode="auto">
          <a:xfrm>
            <a:off x="5294630" y="5955665"/>
            <a:ext cx="6877685" cy="4603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charset="-122"/>
                <a:ea typeface="微软雅黑"/>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charset="-122"/>
                <a:ea typeface="微软雅黑"/>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charset="-122"/>
                <a:ea typeface="微软雅黑"/>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charset="-122"/>
                <a:ea typeface="微软雅黑"/>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charset="-122"/>
                <a:ea typeface="微软雅黑"/>
              </a:defRPr>
            </a:lvl9pPr>
          </a:lstStyle>
          <a:p>
            <a:pPr eaLnBrk="1" hangingPunct="1">
              <a:lnSpc>
                <a:spcPct val="100000"/>
              </a:lnSpc>
              <a:spcBef>
                <a:spcPct val="0"/>
              </a:spcBef>
              <a:buFontTx/>
              <a:buNone/>
            </a:pPr>
            <a:r>
              <a:rPr lang="zh-CN" altLang="en-US" sz="2400" b="1">
                <a:solidFill>
                  <a:srgbClr val="FF0000"/>
                </a:solidFill>
              </a:rPr>
              <a:t>千沟万壑：流水侵蚀</a:t>
            </a:r>
          </a:p>
        </p:txBody>
      </p:sp>
    </p:spTree>
    <p:extLst>
      <p:ext uri="{BB962C8B-B14F-4D97-AF65-F5344CB8AC3E}">
        <p14:creationId xmlns:p14="http://schemas.microsoft.com/office/powerpoint/2010/main" val="491938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idx="4294967295"/>
          </p:nvPr>
        </p:nvSpPr>
        <p:spPr>
          <a:xfrm>
            <a:off x="1" y="1203960"/>
            <a:ext cx="4678680" cy="4705350"/>
          </a:xfrm>
        </p:spPr>
        <p:txBody>
          <a:bodyPr>
            <a:normAutofit/>
          </a:bodyPr>
          <a:lstStyle/>
          <a:p>
            <a:pPr eaLnBrk="1" hangingPunct="1">
              <a:lnSpc>
                <a:spcPct val="80000"/>
              </a:lnSpc>
              <a:buFont typeface="Wingdings" pitchFamily="2" charset="2"/>
              <a:buChar char="u"/>
            </a:pPr>
            <a:r>
              <a:rPr lang="en-US" altLang="zh-CN" sz="2800" b="1" dirty="0" smtClean="0">
                <a:solidFill>
                  <a:srgbClr val="FF0000"/>
                </a:solidFill>
                <a:latin typeface="华文细黑" pitchFamily="2" charset="-122"/>
                <a:ea typeface="华文细黑" pitchFamily="2" charset="-122"/>
              </a:rPr>
              <a:t>①</a:t>
            </a:r>
            <a:r>
              <a:rPr lang="zh-CN" altLang="en-US" sz="2800" b="1" dirty="0" smtClean="0">
                <a:solidFill>
                  <a:srgbClr val="FF0000"/>
                </a:solidFill>
                <a:latin typeface="华文细黑" pitchFamily="2" charset="-122"/>
                <a:ea typeface="华文细黑" pitchFamily="2" charset="-122"/>
              </a:rPr>
              <a:t>黄土高原：千沟万壑</a:t>
            </a:r>
          </a:p>
          <a:p>
            <a:pPr eaLnBrk="1" hangingPunct="1">
              <a:lnSpc>
                <a:spcPct val="80000"/>
              </a:lnSpc>
              <a:buFont typeface="Wingdings" pitchFamily="2" charset="2"/>
              <a:buNone/>
            </a:pPr>
            <a:r>
              <a:rPr lang="zh-CN" altLang="en-US" sz="2800" b="1" dirty="0" smtClean="0">
                <a:latin typeface="华文细黑" pitchFamily="2" charset="-122"/>
                <a:ea typeface="华文细黑" pitchFamily="2" charset="-122"/>
              </a:rPr>
              <a:t>成因</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风力沉积</a:t>
            </a:r>
          </a:p>
          <a:p>
            <a:pPr eaLnBrk="1" hangingPunct="1">
              <a:lnSpc>
                <a:spcPct val="80000"/>
              </a:lnSpc>
              <a:buFont typeface="Wingdings" pitchFamily="2" charset="2"/>
              <a:buNone/>
            </a:pPr>
            <a:r>
              <a:rPr lang="zh-CN" altLang="en-US" sz="2800" b="1" dirty="0" smtClean="0">
                <a:latin typeface="华文细黑" pitchFamily="2" charset="-122"/>
                <a:ea typeface="华文细黑" pitchFamily="2" charset="-122"/>
              </a:rPr>
              <a:t>沟壑地貌</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流水侵蚀</a:t>
            </a:r>
          </a:p>
          <a:p>
            <a:pPr eaLnBrk="1" hangingPunct="1">
              <a:lnSpc>
                <a:spcPct val="80000"/>
              </a:lnSpc>
              <a:buFont typeface="Wingdings" pitchFamily="2" charset="2"/>
              <a:buChar char="u"/>
            </a:pPr>
            <a:endParaRPr lang="zh-CN" altLang="en-US" sz="2800" b="1" dirty="0" smtClean="0">
              <a:latin typeface="华文细黑" pitchFamily="2" charset="-122"/>
              <a:ea typeface="华文细黑" pitchFamily="2" charset="-122"/>
            </a:endParaRPr>
          </a:p>
          <a:p>
            <a:pPr eaLnBrk="1" hangingPunct="1">
              <a:lnSpc>
                <a:spcPct val="80000"/>
              </a:lnSpc>
              <a:buFont typeface="Wingdings" pitchFamily="2" charset="2"/>
              <a:buChar char="u"/>
            </a:pPr>
            <a:endParaRPr lang="zh-CN" altLang="en-US" sz="2800" b="1" dirty="0" smtClean="0">
              <a:latin typeface="华文细黑" pitchFamily="2" charset="-122"/>
              <a:ea typeface="华文细黑" pitchFamily="2" charset="-122"/>
            </a:endParaRPr>
          </a:p>
          <a:p>
            <a:pPr>
              <a:lnSpc>
                <a:spcPct val="80000"/>
              </a:lnSpc>
              <a:buFont typeface="Wingdings" pitchFamily="2" charset="2"/>
              <a:buChar char="u"/>
            </a:pPr>
            <a:r>
              <a:rPr lang="zh-CN" altLang="en-US" dirty="0" smtClean="0">
                <a:latin typeface="微软雅黑" panose="020B0503020204020204" pitchFamily="34" charset="-122"/>
                <a:ea typeface="微软雅黑" panose="020B0503020204020204" pitchFamily="34" charset="-122"/>
              </a:rPr>
              <a:t>由西南向东北倾斜；</a:t>
            </a:r>
            <a:r>
              <a:rPr lang="en-US" altLang="zh-CN" dirty="0" smtClean="0">
                <a:latin typeface="微软雅黑" panose="020B0503020204020204" pitchFamily="34" charset="-122"/>
                <a:ea typeface="微软雅黑" panose="020B0503020204020204" pitchFamily="34" charset="-122"/>
              </a:rPr>
              <a:t>1000~2000</a:t>
            </a:r>
            <a:r>
              <a:rPr lang="zh-CN" altLang="en-US" dirty="0" smtClean="0">
                <a:latin typeface="微软雅黑" panose="020B0503020204020204" pitchFamily="34" charset="-122"/>
                <a:ea typeface="微软雅黑" panose="020B0503020204020204" pitchFamily="34" charset="-122"/>
              </a:rPr>
              <a:t>米</a:t>
            </a:r>
          </a:p>
          <a:p>
            <a:pPr eaLnBrk="1" hangingPunct="1">
              <a:lnSpc>
                <a:spcPct val="80000"/>
              </a:lnSpc>
              <a:buFont typeface="Wingdings" pitchFamily="2" charset="2"/>
              <a:buChar char="u"/>
            </a:pPr>
            <a:endParaRPr lang="zh-CN" altLang="en-US" sz="2800" b="1" dirty="0" smtClean="0">
              <a:latin typeface="华文细黑" pitchFamily="2" charset="-122"/>
              <a:ea typeface="华文细黑" pitchFamily="2" charset="-122"/>
            </a:endParaRPr>
          </a:p>
        </p:txBody>
      </p:sp>
      <p:sp>
        <p:nvSpPr>
          <p:cNvPr id="14339" name="Rectangle 3"/>
          <p:cNvSpPr>
            <a:spLocks noChangeArrowheads="1"/>
          </p:cNvSpPr>
          <p:nvPr/>
        </p:nvSpPr>
        <p:spPr bwMode="auto">
          <a:xfrm>
            <a:off x="304800" y="260350"/>
            <a:ext cx="6705600" cy="519113"/>
          </a:xfrm>
          <a:prstGeom prst="rect">
            <a:avLst/>
          </a:prstGeom>
          <a:noFill/>
          <a:ln w="9525">
            <a:noFill/>
            <a:miter lim="800000"/>
            <a:headEnd/>
            <a:tailEnd/>
          </a:ln>
        </p:spPr>
        <p:txBody>
          <a:bodyPr anchor="ctr">
            <a:spAutoFit/>
          </a:bodyPr>
          <a:lstStyle/>
          <a:p>
            <a:pPr eaLnBrk="1" hangingPunct="1"/>
            <a:r>
              <a:rPr lang="zh-CN" altLang="en-US" sz="2800" b="1" dirty="0">
                <a:solidFill>
                  <a:srgbClr val="FF0000"/>
                </a:solidFill>
                <a:latin typeface="楷体_GB2312" pitchFamily="49" charset="-122"/>
                <a:ea typeface="楷体_GB2312" pitchFamily="49" charset="-122"/>
              </a:rPr>
              <a:t>（２）华北地区地形特征 </a:t>
            </a:r>
          </a:p>
        </p:txBody>
      </p:sp>
      <p:pic>
        <p:nvPicPr>
          <p:cNvPr id="14340" name="Picture 4" descr="北方地区"/>
          <p:cNvPicPr>
            <a:picLocks noChangeAspect="1" noChangeArrowheads="1"/>
          </p:cNvPicPr>
          <p:nvPr/>
        </p:nvPicPr>
        <p:blipFill>
          <a:blip r:embed="rId2" cstate="print">
            <a:lum bright="-18000" contrast="24000"/>
          </a:blip>
          <a:srcRect/>
          <a:stretch>
            <a:fillRect/>
          </a:stretch>
        </p:blipFill>
        <p:spPr bwMode="auto">
          <a:xfrm>
            <a:off x="4481168" y="1234439"/>
            <a:ext cx="7329832" cy="509016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610">
                                            <p:txEl>
                                              <p:pRg st="1" end="1"/>
                                            </p:txEl>
                                          </p:spTgt>
                                        </p:tgtEl>
                                        <p:attrNameLst>
                                          <p:attrName>style.visibility</p:attrName>
                                        </p:attrNameLst>
                                      </p:cBhvr>
                                      <p:to>
                                        <p:strVal val="visible"/>
                                      </p:to>
                                    </p:set>
                                    <p:anim calcmode="lin" valueType="num">
                                      <p:cBhvr additive="base">
                                        <p:cTn id="7" dur="500" fill="hold"/>
                                        <p:tgtEl>
                                          <p:spTgt spid="686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61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8610">
                                            <p:txEl>
                                              <p:pRg st="2" end="2"/>
                                            </p:txEl>
                                          </p:spTgt>
                                        </p:tgtEl>
                                        <p:attrNameLst>
                                          <p:attrName>style.visibility</p:attrName>
                                        </p:attrNameLst>
                                      </p:cBhvr>
                                      <p:to>
                                        <p:strVal val="visible"/>
                                      </p:to>
                                    </p:set>
                                    <p:anim calcmode="lin" valueType="num">
                                      <p:cBhvr additive="base">
                                        <p:cTn id="11" dur="500" fill="hold"/>
                                        <p:tgtEl>
                                          <p:spTgt spid="6861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86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8610">
                                            <p:txEl>
                                              <p:pRg st="5" end="5"/>
                                            </p:txEl>
                                          </p:spTgt>
                                        </p:tgtEl>
                                        <p:attrNameLst>
                                          <p:attrName>style.visibility</p:attrName>
                                        </p:attrNameLst>
                                      </p:cBhvr>
                                      <p:to>
                                        <p:strVal val="visible"/>
                                      </p:to>
                                    </p:set>
                                    <p:anim calcmode="lin" valueType="num">
                                      <p:cBhvr additive="base">
                                        <p:cTn id="17" dur="500" fill="hold"/>
                                        <p:tgtEl>
                                          <p:spTgt spid="68610">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86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219200" y="609600"/>
            <a:ext cx="9601200" cy="457200"/>
          </a:xfrm>
          <a:prstGeom prst="rect">
            <a:avLst/>
          </a:prstGeom>
          <a:noFill/>
          <a:ln w="9525">
            <a:noFill/>
            <a:miter lim="800000"/>
            <a:headEnd/>
            <a:tailEnd/>
          </a:ln>
        </p:spPr>
        <p:txBody>
          <a:bodyPr>
            <a:spAutoFit/>
          </a:bodyPr>
          <a:lstStyle/>
          <a:p>
            <a:pPr eaLnBrk="1" hangingPunct="1">
              <a:spcBef>
                <a:spcPct val="50000"/>
              </a:spcBef>
            </a:pPr>
            <a:r>
              <a:rPr kumimoji="1" lang="zh-CN" altLang="en-US" sz="2400" b="1">
                <a:solidFill>
                  <a:srgbClr val="CC3300"/>
                </a:solidFill>
                <a:latin typeface="Times New Roman" pitchFamily="18" charset="0"/>
                <a:ea typeface="黑体" pitchFamily="49" charset="-122"/>
              </a:rPr>
              <a:t>沟壑纵横的特殊地形区</a:t>
            </a:r>
            <a:r>
              <a:rPr kumimoji="1" lang="en-US" altLang="zh-CN" sz="2400" b="1">
                <a:solidFill>
                  <a:srgbClr val="CC3300"/>
                </a:solidFill>
                <a:latin typeface="Times New Roman" pitchFamily="18" charset="0"/>
                <a:ea typeface="黑体" pitchFamily="49" charset="-122"/>
              </a:rPr>
              <a:t>——</a:t>
            </a:r>
            <a:r>
              <a:rPr kumimoji="1" lang="zh-CN" altLang="en-US" sz="2400" b="1">
                <a:solidFill>
                  <a:srgbClr val="CC3300"/>
                </a:solidFill>
                <a:latin typeface="Times New Roman" pitchFamily="18" charset="0"/>
                <a:ea typeface="黑体" pitchFamily="49" charset="-122"/>
              </a:rPr>
              <a:t>黄土高原</a:t>
            </a:r>
            <a:endParaRPr kumimoji="1" lang="zh-CN" altLang="en-US" sz="2400" b="1">
              <a:solidFill>
                <a:schemeClr val="accent2"/>
              </a:solidFill>
              <a:latin typeface="Times New Roman" pitchFamily="18" charset="0"/>
              <a:ea typeface="黑体" pitchFamily="49" charset="-122"/>
            </a:endParaRPr>
          </a:p>
        </p:txBody>
      </p:sp>
      <p:pic>
        <p:nvPicPr>
          <p:cNvPr id="15363" name="Picture 3" descr="坡度2"/>
          <p:cNvPicPr>
            <a:picLocks noChangeAspect="1" noChangeArrowheads="1"/>
          </p:cNvPicPr>
          <p:nvPr/>
        </p:nvPicPr>
        <p:blipFill>
          <a:blip r:embed="rId2" cstate="print"/>
          <a:srcRect t="6322"/>
          <a:stretch>
            <a:fillRect/>
          </a:stretch>
        </p:blipFill>
        <p:spPr bwMode="auto">
          <a:xfrm>
            <a:off x="239185" y="1093788"/>
            <a:ext cx="11713633" cy="5600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290" name="组合 106497"/>
          <p:cNvGrpSpPr>
            <a:grpSpLocks/>
          </p:cNvGrpSpPr>
          <p:nvPr/>
        </p:nvGrpSpPr>
        <p:grpSpPr bwMode="auto">
          <a:xfrm>
            <a:off x="1631951" y="646114"/>
            <a:ext cx="8893175" cy="6669087"/>
            <a:chOff x="432" y="0"/>
            <a:chExt cx="5280" cy="4320"/>
          </a:xfrm>
        </p:grpSpPr>
        <p:pic>
          <p:nvPicPr>
            <p:cNvPr id="140291" name="图片 106498" descr="中国地形"/>
            <p:cNvPicPr>
              <a:picLocks noChangeAspect="1" noChangeArrowheads="1"/>
            </p:cNvPicPr>
            <p:nvPr>
              <p:custDataLst>
                <p:tags r:id="rId6"/>
              </p:custDataLst>
            </p:nvPr>
          </p:nvPicPr>
          <p:blipFill>
            <a:blip r:embed="rId10" cstate="print">
              <a:extLst>
                <a:ext uri="{28A0092B-C50C-407E-A947-70E740481C1C}">
                  <a14:useLocalDpi xmlns:a14="http://schemas.microsoft.com/office/drawing/2010/main" val="0"/>
                </a:ext>
              </a:extLst>
            </a:blip>
            <a:srcRect b="23"/>
            <a:stretch>
              <a:fillRect/>
            </a:stretch>
          </p:blipFill>
          <p:spPr bwMode="auto">
            <a:xfrm>
              <a:off x="432" y="0"/>
              <a:ext cx="528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0292" name="矩形 106499"/>
            <p:cNvSpPr>
              <a:spLocks noChangeArrowheads="1"/>
            </p:cNvSpPr>
            <p:nvPr>
              <p:custDataLst>
                <p:tags r:id="rId7"/>
              </p:custDataLst>
            </p:nvPr>
          </p:nvSpPr>
          <p:spPr bwMode="auto">
            <a:xfrm>
              <a:off x="2592" y="3936"/>
              <a:ext cx="1632" cy="336"/>
            </a:xfrm>
            <a:prstGeom prst="rect">
              <a:avLst/>
            </a:prstGeom>
            <a:solidFill>
              <a:schemeClr val="bg1"/>
            </a:solidFill>
            <a:ln w="9525" algn="ctr">
              <a:solidFill>
                <a:schemeClr val="bg1"/>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40293" name="矩形 106500"/>
            <p:cNvSpPr>
              <a:spLocks noChangeArrowheads="1"/>
            </p:cNvSpPr>
            <p:nvPr>
              <p:custDataLst>
                <p:tags r:id="rId8"/>
              </p:custDataLst>
            </p:nvPr>
          </p:nvSpPr>
          <p:spPr bwMode="auto">
            <a:xfrm>
              <a:off x="2256" y="624"/>
              <a:ext cx="1488" cy="336"/>
            </a:xfrm>
            <a:prstGeom prst="rect">
              <a:avLst/>
            </a:prstGeom>
            <a:solidFill>
              <a:schemeClr val="bg1"/>
            </a:solidFill>
            <a:ln w="9525" algn="ctr">
              <a:solidFill>
                <a:schemeClr val="bg1"/>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sp>
        <p:nvSpPr>
          <p:cNvPr id="121859" name="Text Box 4"/>
          <p:cNvSpPr/>
          <p:nvPr>
            <p:custDataLst>
              <p:tags r:id="rId1"/>
            </p:custDataLst>
          </p:nvPr>
        </p:nvSpPr>
        <p:spPr>
          <a:xfrm>
            <a:off x="3089276" y="4999039"/>
            <a:ext cx="2016125" cy="1570037"/>
          </a:xfrm>
          <a:prstGeom prst="rect">
            <a:avLst/>
          </a:prstGeom>
          <a:solidFill>
            <a:schemeClr val="bg1"/>
          </a:solidFill>
          <a:ln>
            <a:solidFill>
              <a:srgbClr val="0033CC"/>
            </a:solid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rPr>
              <a:t>第一级阶梯是青藏高原</a:t>
            </a:r>
            <a:r>
              <a:rPr lang="zh-CN" altLang="en-US" sz="2400" b="1">
                <a:solidFill>
                  <a:srgbClr val="000000"/>
                </a:solidFill>
                <a:latin typeface="微软雅黑" panose="020B0503020204020204" pitchFamily="34" charset="-122"/>
                <a:ea typeface="微软雅黑" panose="020B0503020204020204" pitchFamily="34" charset="-122"/>
              </a:rPr>
              <a:t>，平均海拔</a:t>
            </a:r>
            <a:r>
              <a:rPr lang="en-US" altLang="zh-CN" sz="2400" b="1">
                <a:solidFill>
                  <a:srgbClr val="000000"/>
                </a:solidFill>
                <a:latin typeface="微软雅黑" panose="020B0503020204020204" pitchFamily="34" charset="-122"/>
                <a:ea typeface="微软雅黑" panose="020B0503020204020204" pitchFamily="34" charset="-122"/>
              </a:rPr>
              <a:t>4000</a:t>
            </a:r>
            <a:r>
              <a:rPr lang="zh-CN" altLang="en-US" sz="2400" b="1">
                <a:solidFill>
                  <a:srgbClr val="000000"/>
                </a:solidFill>
                <a:latin typeface="微软雅黑" panose="020B0503020204020204" pitchFamily="34" charset="-122"/>
                <a:ea typeface="微软雅黑" panose="020B0503020204020204" pitchFamily="34" charset="-122"/>
              </a:rPr>
              <a:t>米以上</a:t>
            </a:r>
          </a:p>
        </p:txBody>
      </p:sp>
      <p:sp>
        <p:nvSpPr>
          <p:cNvPr id="121860" name="Text Box 5"/>
          <p:cNvSpPr/>
          <p:nvPr>
            <p:custDataLst>
              <p:tags r:id="rId2"/>
            </p:custDataLst>
          </p:nvPr>
        </p:nvSpPr>
        <p:spPr>
          <a:xfrm>
            <a:off x="4494213" y="1016000"/>
            <a:ext cx="3168650" cy="1189038"/>
          </a:xfrm>
          <a:prstGeom prst="rect">
            <a:avLst/>
          </a:prstGeom>
          <a:solidFill>
            <a:schemeClr val="bg1"/>
          </a:solidFill>
          <a:ln>
            <a:solidFill>
              <a:srgbClr val="0033CC"/>
            </a:solid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rPr>
              <a:t>第二级阶梯</a:t>
            </a:r>
            <a:r>
              <a:rPr lang="zh-CN" altLang="en-US" sz="2400" b="1">
                <a:solidFill>
                  <a:srgbClr val="000000"/>
                </a:solidFill>
                <a:latin typeface="微软雅黑" panose="020B0503020204020204" pitchFamily="34" charset="-122"/>
                <a:ea typeface="微软雅黑" panose="020B0503020204020204" pitchFamily="34" charset="-122"/>
              </a:rPr>
              <a:t>平均海拔</a:t>
            </a:r>
            <a:r>
              <a:rPr lang="en-US" altLang="zh-CN" sz="2400" b="1">
                <a:solidFill>
                  <a:srgbClr val="000000"/>
                </a:solidFill>
                <a:latin typeface="微软雅黑" panose="020B0503020204020204" pitchFamily="34" charset="-122"/>
                <a:ea typeface="微软雅黑" panose="020B0503020204020204" pitchFamily="34" charset="-122"/>
              </a:rPr>
              <a:t>1000—2000</a:t>
            </a:r>
            <a:r>
              <a:rPr lang="zh-CN" altLang="en-US" sz="2400" b="1">
                <a:solidFill>
                  <a:srgbClr val="000000"/>
                </a:solidFill>
                <a:latin typeface="微软雅黑" panose="020B0503020204020204" pitchFamily="34" charset="-122"/>
                <a:ea typeface="微软雅黑" panose="020B0503020204020204" pitchFamily="34" charset="-122"/>
              </a:rPr>
              <a:t>米，主要是</a:t>
            </a:r>
            <a:r>
              <a:rPr lang="zh-CN" altLang="en-US" sz="2400" b="1">
                <a:solidFill>
                  <a:srgbClr val="FF0000"/>
                </a:solidFill>
                <a:latin typeface="微软雅黑" panose="020B0503020204020204" pitchFamily="34" charset="-122"/>
                <a:ea typeface="微软雅黑" panose="020B0503020204020204" pitchFamily="34" charset="-122"/>
              </a:rPr>
              <a:t>大型盆地和高原</a:t>
            </a:r>
          </a:p>
        </p:txBody>
      </p:sp>
      <p:sp>
        <p:nvSpPr>
          <p:cNvPr id="121861" name="Text Box 6"/>
          <p:cNvSpPr/>
          <p:nvPr>
            <p:custDataLst>
              <p:tags r:id="rId3"/>
            </p:custDataLst>
          </p:nvPr>
        </p:nvSpPr>
        <p:spPr>
          <a:xfrm>
            <a:off x="8328026" y="3357563"/>
            <a:ext cx="2339975" cy="1568450"/>
          </a:xfrm>
          <a:prstGeom prst="rect">
            <a:avLst/>
          </a:prstGeom>
          <a:solidFill>
            <a:schemeClr val="bg1"/>
          </a:solidFill>
          <a:ln>
            <a:solidFill>
              <a:srgbClr val="0033CC"/>
            </a:solidFill>
            <a:miter lim="800000"/>
          </a:ln>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rPr>
              <a:t>第三级阶梯</a:t>
            </a:r>
            <a:r>
              <a:rPr lang="zh-CN" altLang="en-US" sz="2400" b="1">
                <a:solidFill>
                  <a:srgbClr val="000000"/>
                </a:solidFill>
                <a:latin typeface="微软雅黑" panose="020B0503020204020204" pitchFamily="34" charset="-122"/>
                <a:ea typeface="微软雅黑" panose="020B0503020204020204" pitchFamily="34" charset="-122"/>
              </a:rPr>
              <a:t>平均海拔在</a:t>
            </a:r>
            <a:r>
              <a:rPr lang="en-US" altLang="zh-CN" sz="2400" b="1">
                <a:solidFill>
                  <a:srgbClr val="000000"/>
                </a:solidFill>
                <a:latin typeface="微软雅黑" panose="020B0503020204020204" pitchFamily="34" charset="-122"/>
                <a:ea typeface="微软雅黑" panose="020B0503020204020204" pitchFamily="34" charset="-122"/>
              </a:rPr>
              <a:t>500</a:t>
            </a:r>
            <a:r>
              <a:rPr lang="zh-CN" altLang="en-US" sz="2400" b="1">
                <a:solidFill>
                  <a:srgbClr val="000000"/>
                </a:solidFill>
                <a:latin typeface="微软雅黑" panose="020B0503020204020204" pitchFamily="34" charset="-122"/>
                <a:ea typeface="微软雅黑" panose="020B0503020204020204" pitchFamily="34" charset="-122"/>
              </a:rPr>
              <a:t>米以下，分布有广阔的平原</a:t>
            </a:r>
            <a:r>
              <a:rPr lang="zh-CN" altLang="en-US" sz="2400" b="1">
                <a:solidFill>
                  <a:srgbClr val="FF0000"/>
                </a:solidFill>
                <a:latin typeface="微软雅黑" panose="020B0503020204020204" pitchFamily="34" charset="-122"/>
                <a:ea typeface="微软雅黑" panose="020B0503020204020204" pitchFamily="34" charset="-122"/>
              </a:rPr>
              <a:t>低山丘陵</a:t>
            </a:r>
          </a:p>
        </p:txBody>
      </p:sp>
      <p:sp>
        <p:nvSpPr>
          <p:cNvPr id="140297" name="标题 3073"/>
          <p:cNvSpPr>
            <a:spLocks noChangeArrowheads="1"/>
          </p:cNvSpPr>
          <p:nvPr>
            <p:custDataLst>
              <p:tags r:id="rId4"/>
            </p:custDataLst>
          </p:nvPr>
        </p:nvSpPr>
        <p:spPr bwMode="auto">
          <a:xfrm>
            <a:off x="1020763" y="-4763"/>
            <a:ext cx="7111855" cy="66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000" b="1" dirty="0" smtClean="0">
                <a:solidFill>
                  <a:srgbClr val="000000"/>
                </a:solidFill>
                <a:latin typeface="微软雅黑" panose="020B0503020204020204" pitchFamily="34" charset="-122"/>
                <a:ea typeface="微软雅黑" panose="020B0503020204020204" pitchFamily="34" charset="-122"/>
              </a:rPr>
              <a:t>知识回顾：我国</a:t>
            </a:r>
            <a:r>
              <a:rPr lang="zh-CN" altLang="en-US" sz="4000" b="1" dirty="0">
                <a:solidFill>
                  <a:srgbClr val="000000"/>
                </a:solidFill>
                <a:latin typeface="微软雅黑" panose="020B0503020204020204" pitchFamily="34" charset="-122"/>
                <a:ea typeface="微软雅黑" panose="020B0503020204020204" pitchFamily="34" charset="-122"/>
              </a:rPr>
              <a:t>地理概况</a:t>
            </a:r>
          </a:p>
        </p:txBody>
      </p:sp>
      <p:sp>
        <p:nvSpPr>
          <p:cNvPr id="140298" name="标题 3073"/>
          <p:cNvSpPr>
            <a:spLocks noChangeArrowheads="1"/>
          </p:cNvSpPr>
          <p:nvPr>
            <p:custDataLst>
              <p:tags r:id="rId5"/>
            </p:custDataLst>
          </p:nvPr>
        </p:nvSpPr>
        <p:spPr bwMode="auto">
          <a:xfrm>
            <a:off x="1350962" y="742951"/>
            <a:ext cx="2746376"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b="1">
                <a:solidFill>
                  <a:srgbClr val="FF0000"/>
                </a:solidFill>
                <a:latin typeface="微软雅黑" panose="020B0503020204020204" pitchFamily="34" charset="-122"/>
                <a:ea typeface="微软雅黑" panose="020B0503020204020204" pitchFamily="34" charset="-122"/>
              </a:rPr>
              <a:t>（</a:t>
            </a:r>
            <a:r>
              <a:rPr lang="en-US" altLang="zh-CN" sz="2800" b="1">
                <a:solidFill>
                  <a:srgbClr val="FF0000"/>
                </a:solidFill>
                <a:latin typeface="微软雅黑" panose="020B0503020204020204" pitchFamily="34" charset="-122"/>
                <a:ea typeface="微软雅黑" panose="020B0503020204020204" pitchFamily="34" charset="-122"/>
              </a:rPr>
              <a:t>1</a:t>
            </a:r>
            <a:r>
              <a:rPr lang="zh-CN" altLang="en-US" sz="2800" b="1">
                <a:solidFill>
                  <a:srgbClr val="FF0000"/>
                </a:solidFill>
                <a:latin typeface="微软雅黑" panose="020B0503020204020204" pitchFamily="34" charset="-122"/>
                <a:ea typeface="微软雅黑" panose="020B0503020204020204" pitchFamily="34" charset="-122"/>
              </a:rPr>
              <a:t>）我国地形</a:t>
            </a:r>
          </a:p>
        </p:txBody>
      </p:sp>
    </p:spTree>
    <p:extLst>
      <p:ext uri="{BB962C8B-B14F-4D97-AF65-F5344CB8AC3E}">
        <p14:creationId xmlns:p14="http://schemas.microsoft.com/office/powerpoint/2010/main" val="1855890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anim calcmode="lin" valueType="num">
                                      <p:cBhvr additive="base">
                                        <p:cTn id="7" dur="500" fill="hold"/>
                                        <p:tgtEl>
                                          <p:spTgt spid="121859"/>
                                        </p:tgtEl>
                                        <p:attrNameLst>
                                          <p:attrName>ppt_x</p:attrName>
                                        </p:attrNameLst>
                                      </p:cBhvr>
                                      <p:tavLst>
                                        <p:tav tm="0">
                                          <p:val>
                                            <p:strVal val="#ppt_x"/>
                                          </p:val>
                                        </p:tav>
                                        <p:tav tm="100000">
                                          <p:val>
                                            <p:strVal val="#ppt_x"/>
                                          </p:val>
                                        </p:tav>
                                      </p:tavLst>
                                    </p:anim>
                                    <p:anim calcmode="lin" valueType="num">
                                      <p:cBhvr additive="base">
                                        <p:cTn id="8" dur="500" fill="hold"/>
                                        <p:tgtEl>
                                          <p:spTgt spid="12185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1860"/>
                                        </p:tgtEl>
                                        <p:attrNameLst>
                                          <p:attrName>style.visibility</p:attrName>
                                        </p:attrNameLst>
                                      </p:cBhvr>
                                      <p:to>
                                        <p:strVal val="visible"/>
                                      </p:to>
                                    </p:set>
                                    <p:anim calcmode="lin" valueType="num">
                                      <p:cBhvr additive="base">
                                        <p:cTn id="13" dur="500" fill="hold"/>
                                        <p:tgtEl>
                                          <p:spTgt spid="121860"/>
                                        </p:tgtEl>
                                        <p:attrNameLst>
                                          <p:attrName>ppt_x</p:attrName>
                                        </p:attrNameLst>
                                      </p:cBhvr>
                                      <p:tavLst>
                                        <p:tav tm="0">
                                          <p:val>
                                            <p:strVal val="#ppt_x"/>
                                          </p:val>
                                        </p:tav>
                                        <p:tav tm="100000">
                                          <p:val>
                                            <p:strVal val="#ppt_x"/>
                                          </p:val>
                                        </p:tav>
                                      </p:tavLst>
                                    </p:anim>
                                    <p:anim calcmode="lin" valueType="num">
                                      <p:cBhvr additive="base">
                                        <p:cTn id="14" dur="500" fill="hold"/>
                                        <p:tgtEl>
                                          <p:spTgt spid="12186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1861"/>
                                        </p:tgtEl>
                                        <p:attrNameLst>
                                          <p:attrName>style.visibility</p:attrName>
                                        </p:attrNameLst>
                                      </p:cBhvr>
                                      <p:to>
                                        <p:strVal val="visible"/>
                                      </p:to>
                                    </p:set>
                                    <p:anim calcmode="lin" valueType="num">
                                      <p:cBhvr additive="base">
                                        <p:cTn id="19" dur="500" fill="hold"/>
                                        <p:tgtEl>
                                          <p:spTgt spid="121861"/>
                                        </p:tgtEl>
                                        <p:attrNameLst>
                                          <p:attrName>ppt_x</p:attrName>
                                        </p:attrNameLst>
                                      </p:cBhvr>
                                      <p:tavLst>
                                        <p:tav tm="0">
                                          <p:val>
                                            <p:strVal val="#ppt_x"/>
                                          </p:val>
                                        </p:tav>
                                        <p:tav tm="100000">
                                          <p:val>
                                            <p:strVal val="#ppt_x"/>
                                          </p:val>
                                        </p:tav>
                                      </p:tavLst>
                                    </p:anim>
                                    <p:anim calcmode="lin" valueType="num">
                                      <p:cBhvr additive="base">
                                        <p:cTn id="20" dur="500" fill="hold"/>
                                        <p:tgtEl>
                                          <p:spTgt spid="1218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animBg="1"/>
      <p:bldP spid="121860" grpId="0" animBg="1"/>
      <p:bldP spid="1218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20041023083519XJTWIL_1_2"/>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585914" y="285750"/>
            <a:ext cx="3671887"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5107" name="Picture 3" descr="37_jp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l="7147" r="2866"/>
          <a:stretch>
            <a:fillRect/>
          </a:stretch>
        </p:blipFill>
        <p:spPr bwMode="auto">
          <a:xfrm>
            <a:off x="5303838" y="765175"/>
            <a:ext cx="5256212"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1796" name="Text Box 4"/>
          <p:cNvSpPr/>
          <p:nvPr>
            <p:custDataLst>
              <p:tags r:id="rId3"/>
            </p:custDataLst>
          </p:nvPr>
        </p:nvSpPr>
        <p:spPr>
          <a:xfrm>
            <a:off x="1703388" y="5300664"/>
            <a:ext cx="8064500" cy="1385887"/>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5000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黄土的特性：</a:t>
            </a:r>
          </a:p>
          <a:p>
            <a:pPr eaLnBrk="1" hangingPunct="1">
              <a:lnSpc>
                <a:spcPct val="100000"/>
              </a:lnSpc>
              <a:spcBef>
                <a:spcPct val="50000"/>
              </a:spcBef>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优：肥沃，有机质含量较高，直立性强，质地疏松，</a:t>
            </a:r>
            <a:endParaRPr lang="en-US" altLang="zh-CN" sz="2000" b="1">
              <a:latin typeface="微软雅黑" panose="020B0503020204020204" pitchFamily="34" charset="-122"/>
              <a:ea typeface="微软雅黑" panose="020B0503020204020204" pitchFamily="34" charset="-122"/>
            </a:endParaRPr>
          </a:p>
          <a:p>
            <a:pPr eaLnBrk="1" hangingPunct="1">
              <a:lnSpc>
                <a:spcPct val="100000"/>
              </a:lnSpc>
              <a:spcBef>
                <a:spcPct val="50000"/>
              </a:spcBef>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缺：易被流水冲走。</a:t>
            </a:r>
          </a:p>
        </p:txBody>
      </p:sp>
    </p:spTree>
    <p:extLst>
      <p:ext uri="{BB962C8B-B14F-4D97-AF65-F5344CB8AC3E}">
        <p14:creationId xmlns:p14="http://schemas.microsoft.com/office/powerpoint/2010/main" val="405437912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1796"/>
                                        </p:tgtEl>
                                        <p:attrNameLst>
                                          <p:attrName>style.visibility</p:attrName>
                                        </p:attrNameLst>
                                      </p:cBhvr>
                                      <p:to>
                                        <p:strVal val="visible"/>
                                      </p:to>
                                    </p:set>
                                    <p:anim calcmode="lin" valueType="num">
                                      <p:cBhvr>
                                        <p:cTn id="7" dur="1000" fill="hold"/>
                                        <p:tgtEl>
                                          <p:spTgt spid="161796"/>
                                        </p:tgtEl>
                                        <p:attrNameLst>
                                          <p:attrName>ppt_w</p:attrName>
                                        </p:attrNameLst>
                                      </p:cBhvr>
                                      <p:tavLst>
                                        <p:tav tm="0">
                                          <p:val>
                                            <p:strVal val="#ppt_w*0.70"/>
                                          </p:val>
                                        </p:tav>
                                        <p:tav tm="100000">
                                          <p:val>
                                            <p:strVal val="#ppt_w"/>
                                          </p:val>
                                        </p:tav>
                                      </p:tavLst>
                                    </p:anim>
                                    <p:anim calcmode="lin" valueType="num">
                                      <p:cBhvr>
                                        <p:cTn id="8" dur="1000" fill="hold"/>
                                        <p:tgtEl>
                                          <p:spTgt spid="161796"/>
                                        </p:tgtEl>
                                        <p:attrNameLst>
                                          <p:attrName>ppt_h</p:attrName>
                                        </p:attrNameLst>
                                      </p:cBhvr>
                                      <p:tavLst>
                                        <p:tav tm="0">
                                          <p:val>
                                            <p:strVal val="#ppt_h"/>
                                          </p:val>
                                        </p:tav>
                                        <p:tav tm="100000">
                                          <p:val>
                                            <p:strVal val="#ppt_h"/>
                                          </p:val>
                                        </p:tav>
                                      </p:tavLst>
                                    </p:anim>
                                    <p:animEffect transition="in" filter="fade">
                                      <p:cBhvr>
                                        <p:cTn id="9" dur="1000" fill="hold"/>
                                        <p:tgtEl>
                                          <p:spTgt spid="161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3" name="Picture 5" descr="20070611_161729_986"/>
          <p:cNvPicPr>
            <a:picLocks noChangeAspect="1" noChangeArrowheads="1"/>
          </p:cNvPicPr>
          <p:nvPr/>
        </p:nvPicPr>
        <p:blipFill>
          <a:blip r:embed="rId2" cstate="print"/>
          <a:srcRect/>
          <a:stretch>
            <a:fillRect/>
          </a:stretch>
        </p:blipFill>
        <p:spPr bwMode="auto">
          <a:xfrm>
            <a:off x="0" y="0"/>
            <a:ext cx="8890000" cy="4505325"/>
          </a:xfrm>
          <a:prstGeom prst="rect">
            <a:avLst/>
          </a:prstGeom>
          <a:noFill/>
          <a:ln w="9525">
            <a:noFill/>
            <a:miter lim="800000"/>
            <a:headEnd/>
            <a:tailEnd/>
          </a:ln>
        </p:spPr>
      </p:pic>
      <p:pic>
        <p:nvPicPr>
          <p:cNvPr id="222217" name="Picture 9" descr="200912312434582748353131"/>
          <p:cNvPicPr>
            <a:picLocks noChangeAspect="1" noChangeArrowheads="1"/>
          </p:cNvPicPr>
          <p:nvPr/>
        </p:nvPicPr>
        <p:blipFill>
          <a:blip r:embed="rId3" cstate="print"/>
          <a:srcRect/>
          <a:stretch>
            <a:fillRect/>
          </a:stretch>
        </p:blipFill>
        <p:spPr bwMode="auto">
          <a:xfrm>
            <a:off x="1054101" y="1460500"/>
            <a:ext cx="11137900" cy="5397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2213"/>
                                        </p:tgtEl>
                                        <p:attrNameLst>
                                          <p:attrName>style.visibility</p:attrName>
                                        </p:attrNameLst>
                                      </p:cBhvr>
                                      <p:to>
                                        <p:strVal val="visible"/>
                                      </p:to>
                                    </p:set>
                                    <p:animEffect transition="in" filter="blinds(horizontal)">
                                      <p:cBhvr>
                                        <p:cTn id="7" dur="500"/>
                                        <p:tgtEl>
                                          <p:spTgt spid="2222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2217"/>
                                        </p:tgtEl>
                                        <p:attrNameLst>
                                          <p:attrName>style.visibility</p:attrName>
                                        </p:attrNameLst>
                                      </p:cBhvr>
                                      <p:to>
                                        <p:strVal val="visible"/>
                                      </p:to>
                                    </p:set>
                                    <p:animEffect transition="in" filter="blinds(horizontal)">
                                      <p:cBhvr>
                                        <p:cTn id="12" dur="500"/>
                                        <p:tgtEl>
                                          <p:spTgt spid="222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41" y="375556"/>
            <a:ext cx="5133445" cy="557892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0456" y="299356"/>
            <a:ext cx="6901543" cy="6146800"/>
          </a:xfrm>
          <a:prstGeom prst="rect">
            <a:avLst/>
          </a:prstGeom>
        </p:spPr>
      </p:pic>
    </p:spTree>
    <p:extLst>
      <p:ext uri="{BB962C8B-B14F-4D97-AF65-F5344CB8AC3E}">
        <p14:creationId xmlns:p14="http://schemas.microsoft.com/office/powerpoint/2010/main" val="28019539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4"/>
          <p:cNvSpPr/>
          <p:nvPr>
            <p:custDataLst>
              <p:tags r:id="rId1"/>
            </p:custDataLst>
          </p:nvPr>
        </p:nvSpPr>
        <p:spPr>
          <a:xfrm>
            <a:off x="1524000" y="4149725"/>
            <a:ext cx="9144000" cy="1716088"/>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10000"/>
              </a:lnSpc>
              <a:spcBef>
                <a:spcPct val="0"/>
              </a:spcBef>
              <a:buFont typeface="Arial" panose="020B0604020202020204" pitchFamily="34" charset="0"/>
              <a:buNone/>
            </a:pPr>
            <a:r>
              <a:rPr lang="zh-CN" altLang="en-US" sz="2400">
                <a:latin typeface="微软雅黑" panose="020B0503020204020204" pitchFamily="34" charset="-122"/>
                <a:ea typeface="微软雅黑" panose="020B0503020204020204" pitchFamily="34" charset="-122"/>
              </a:rPr>
              <a:t>优点：①具有</a:t>
            </a:r>
            <a:r>
              <a:rPr lang="zh-CN" altLang="en-US" sz="2400">
                <a:solidFill>
                  <a:srgbClr val="FF0000"/>
                </a:solidFill>
                <a:latin typeface="微软雅黑" panose="020B0503020204020204" pitchFamily="34" charset="-122"/>
                <a:ea typeface="微软雅黑" panose="020B0503020204020204" pitchFamily="34" charset="-122"/>
              </a:rPr>
              <a:t>冬暖夏凉</a:t>
            </a:r>
            <a:r>
              <a:rPr lang="zh-CN" altLang="en-US" sz="2400">
                <a:latin typeface="微软雅黑" panose="020B0503020204020204" pitchFamily="34" charset="-122"/>
                <a:ea typeface="微软雅黑" panose="020B0503020204020204" pitchFamily="34" charset="-122"/>
              </a:rPr>
              <a:t>，有利于居住</a:t>
            </a:r>
          </a:p>
          <a:p>
            <a:pPr eaLnBrk="1" hangingPunct="1">
              <a:lnSpc>
                <a:spcPct val="110000"/>
              </a:lnSpc>
              <a:spcBef>
                <a:spcPct val="0"/>
              </a:spcBef>
              <a:buFont typeface="Arial" panose="020B0604020202020204" pitchFamily="34" charset="0"/>
              <a:buNone/>
            </a:pPr>
            <a:r>
              <a:rPr lang="zh-CN" altLang="en-US" sz="2400">
                <a:latin typeface="微软雅黑" panose="020B0503020204020204" pitchFamily="34" charset="-122"/>
                <a:ea typeface="微软雅黑" panose="020B0503020204020204" pitchFamily="34" charset="-122"/>
              </a:rPr>
              <a:t>            ②不破地表地貌，减少水土流失，有利于环境保护等。</a:t>
            </a:r>
          </a:p>
          <a:p>
            <a:pPr eaLnBrk="1" hangingPunct="1">
              <a:lnSpc>
                <a:spcPct val="110000"/>
              </a:lnSpc>
              <a:spcBef>
                <a:spcPct val="0"/>
              </a:spcBef>
              <a:buFont typeface="Arial" panose="020B0604020202020204" pitchFamily="34" charset="0"/>
              <a:buNone/>
            </a:pPr>
            <a:r>
              <a:rPr lang="zh-CN" altLang="en-US" sz="2400">
                <a:latin typeface="微软雅黑" panose="020B0503020204020204" pitchFamily="34" charset="-122"/>
                <a:ea typeface="微软雅黑" panose="020B0503020204020204" pitchFamily="34" charset="-122"/>
              </a:rPr>
              <a:t>            ③不占耕地，建设费用低。</a:t>
            </a:r>
            <a:endParaRPr lang="en-US" altLang="zh-CN" sz="2400">
              <a:latin typeface="微软雅黑" panose="020B0503020204020204" pitchFamily="34" charset="-122"/>
              <a:ea typeface="微软雅黑" panose="020B0503020204020204" pitchFamily="34" charset="-122"/>
            </a:endParaRPr>
          </a:p>
          <a:p>
            <a:pPr eaLnBrk="1" hangingPunct="1">
              <a:lnSpc>
                <a:spcPct val="110000"/>
              </a:lnSpc>
              <a:spcBef>
                <a:spcPct val="0"/>
              </a:spcBef>
              <a:buFont typeface="Arial" panose="020B0604020202020204" pitchFamily="34" charset="0"/>
              <a:buNone/>
            </a:pPr>
            <a:r>
              <a:rPr lang="zh-CN" altLang="en-US" sz="2400">
                <a:latin typeface="微软雅黑" panose="020B0503020204020204" pitchFamily="34" charset="-122"/>
                <a:ea typeface="微软雅黑" panose="020B0503020204020204" pitchFamily="34" charset="-122"/>
              </a:rPr>
              <a:t>            ④拱形，有利于分散压力，安全性好</a:t>
            </a:r>
          </a:p>
        </p:txBody>
      </p:sp>
      <p:sp>
        <p:nvSpPr>
          <p:cNvPr id="174083" name="Text Box 3"/>
          <p:cNvSpPr>
            <a:spLocks noChangeArrowheads="1"/>
          </p:cNvSpPr>
          <p:nvPr>
            <p:custDataLst>
              <p:tags r:id="rId2"/>
            </p:custDataLst>
          </p:nvPr>
        </p:nvSpPr>
        <p:spPr bwMode="auto">
          <a:xfrm>
            <a:off x="1487488" y="201613"/>
            <a:ext cx="684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a:latin typeface="微软雅黑" panose="020B0503020204020204" pitchFamily="34" charset="-122"/>
                <a:ea typeface="微软雅黑" panose="020B0503020204020204" pitchFamily="34" charset="-122"/>
              </a:rPr>
              <a:t>思考：根据所学的地理知识评价图中建筑的优点？</a:t>
            </a:r>
          </a:p>
        </p:txBody>
      </p:sp>
      <p:pic>
        <p:nvPicPr>
          <p:cNvPr id="174084" name="图片 1088519" descr="5da00e0fd681fece37d1225c"/>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867400" y="620713"/>
            <a:ext cx="480060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085" name="图片 1088521" descr="0135F6~1"/>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524000" y="620714"/>
            <a:ext cx="52578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0774" name="矩形 5"/>
          <p:cNvSpPr/>
          <p:nvPr>
            <p:custDataLst>
              <p:tags r:id="rId5"/>
            </p:custDataLst>
          </p:nvPr>
        </p:nvSpPr>
        <p:spPr>
          <a:xfrm>
            <a:off x="5159376" y="5835651"/>
            <a:ext cx="5508625" cy="904875"/>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10000"/>
              </a:lnSpc>
              <a:spcBef>
                <a:spcPct val="0"/>
              </a:spcBef>
              <a:buFont typeface="Arial" panose="020B0604020202020204" pitchFamily="34" charset="0"/>
              <a:buNone/>
            </a:pPr>
            <a:r>
              <a:rPr lang="zh-CN" altLang="en-US" sz="2400">
                <a:latin typeface="微软雅黑" panose="020B0503020204020204" pitchFamily="34" charset="-122"/>
                <a:ea typeface="微软雅黑" panose="020B0503020204020204" pitchFamily="34" charset="-122"/>
              </a:rPr>
              <a:t>条件：</a:t>
            </a:r>
            <a:r>
              <a:rPr lang="en-US" altLang="zh-CN" sz="2400">
                <a:latin typeface="微软雅黑" panose="020B0503020204020204" pitchFamily="34" charset="-122"/>
                <a:ea typeface="微软雅黑" panose="020B0503020204020204" pitchFamily="34" charset="-122"/>
              </a:rPr>
              <a:t>①</a:t>
            </a:r>
            <a:r>
              <a:rPr lang="zh-CN" altLang="en-US" sz="2400">
                <a:latin typeface="微软雅黑" panose="020B0503020204020204" pitchFamily="34" charset="-122"/>
                <a:ea typeface="微软雅黑" panose="020B0503020204020204" pitchFamily="34" charset="-122"/>
              </a:rPr>
              <a:t>黄土具有</a:t>
            </a:r>
            <a:r>
              <a:rPr lang="zh-CN" altLang="en-US" sz="2400">
                <a:solidFill>
                  <a:srgbClr val="FF0000"/>
                </a:solidFill>
                <a:latin typeface="微软雅黑" panose="020B0503020204020204" pitchFamily="34" charset="-122"/>
                <a:ea typeface="微软雅黑" panose="020B0503020204020204" pitchFamily="34" charset="-122"/>
              </a:rPr>
              <a:t>直立性</a:t>
            </a:r>
            <a:r>
              <a:rPr lang="zh-CN" altLang="en-US" sz="2400">
                <a:latin typeface="微软雅黑" panose="020B0503020204020204" pitchFamily="34" charset="-122"/>
                <a:ea typeface="微软雅黑" panose="020B0503020204020204" pitchFamily="34" charset="-122"/>
              </a:rPr>
              <a:t>便于挖掘窑洞</a:t>
            </a:r>
          </a:p>
          <a:p>
            <a:pPr eaLnBrk="1" hangingPunct="1">
              <a:lnSpc>
                <a:spcPct val="110000"/>
              </a:lnSpc>
              <a:spcBef>
                <a:spcPct val="0"/>
              </a:spcBef>
              <a:buFont typeface="Arial" panose="020B0604020202020204" pitchFamily="34" charset="0"/>
              <a:buNone/>
            </a:pPr>
            <a:r>
              <a:rPr lang="en-US" altLang="zh-CN" sz="2400">
                <a:latin typeface="微软雅黑" panose="020B0503020204020204" pitchFamily="34" charset="-122"/>
                <a:ea typeface="微软雅黑" panose="020B0503020204020204" pitchFamily="34" charset="-122"/>
              </a:rPr>
              <a:t>            ②</a:t>
            </a:r>
            <a:r>
              <a:rPr lang="zh-CN" altLang="en-US" sz="2400">
                <a:solidFill>
                  <a:srgbClr val="FF0000"/>
                </a:solidFill>
                <a:latin typeface="微软雅黑" panose="020B0503020204020204" pitchFamily="34" charset="-122"/>
                <a:ea typeface="微软雅黑" panose="020B0503020204020204" pitchFamily="34" charset="-122"/>
              </a:rPr>
              <a:t>降水少</a:t>
            </a:r>
            <a:r>
              <a:rPr lang="zh-CN" altLang="en-US" sz="2400">
                <a:latin typeface="微软雅黑" panose="020B0503020204020204" pitchFamily="34" charset="-122"/>
                <a:ea typeface="微软雅黑" panose="020B0503020204020204" pitchFamily="34" charset="-122"/>
              </a:rPr>
              <a:t>，土壤不易被冲刷</a:t>
            </a:r>
          </a:p>
        </p:txBody>
      </p:sp>
      <p:sp>
        <p:nvSpPr>
          <p:cNvPr id="160775" name="TextBox 6"/>
          <p:cNvSpPr/>
          <p:nvPr>
            <p:custDataLst>
              <p:tags r:id="rId6"/>
            </p:custDataLst>
          </p:nvPr>
        </p:nvSpPr>
        <p:spPr>
          <a:xfrm>
            <a:off x="8112126" y="158751"/>
            <a:ext cx="2646363" cy="461963"/>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a:latin typeface="微软雅黑" panose="020B0503020204020204" pitchFamily="34" charset="-122"/>
                <a:ea typeface="微软雅黑" panose="020B0503020204020204" pitchFamily="34" charset="-122"/>
              </a:rPr>
              <a:t>缺点呢？条件呢？</a:t>
            </a:r>
          </a:p>
        </p:txBody>
      </p:sp>
      <p:sp>
        <p:nvSpPr>
          <p:cNvPr id="160776" name="矩形 7"/>
          <p:cNvSpPr/>
          <p:nvPr>
            <p:custDataLst>
              <p:tags r:id="rId7"/>
            </p:custDataLst>
          </p:nvPr>
        </p:nvSpPr>
        <p:spPr>
          <a:xfrm>
            <a:off x="1524000" y="5805489"/>
            <a:ext cx="4572000" cy="904875"/>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10000"/>
              </a:lnSpc>
              <a:spcBef>
                <a:spcPct val="0"/>
              </a:spcBef>
              <a:buFont typeface="Arial" panose="020B0604020202020204" pitchFamily="34" charset="0"/>
              <a:buNone/>
            </a:pPr>
            <a:r>
              <a:rPr lang="zh-CN" altLang="en-US" sz="2400">
                <a:latin typeface="微软雅黑" panose="020B0503020204020204" pitchFamily="34" charset="-122"/>
                <a:ea typeface="微软雅黑" panose="020B0503020204020204" pitchFamily="34" charset="-122"/>
              </a:rPr>
              <a:t>缺点：</a:t>
            </a:r>
            <a:r>
              <a:rPr lang="en-US" altLang="zh-CN" sz="2400">
                <a:latin typeface="微软雅黑" panose="020B0503020204020204" pitchFamily="34" charset="-122"/>
                <a:ea typeface="微软雅黑" panose="020B0503020204020204" pitchFamily="34" charset="-122"/>
              </a:rPr>
              <a:t>①</a:t>
            </a:r>
            <a:r>
              <a:rPr lang="zh-CN" altLang="en-US" sz="2400">
                <a:latin typeface="微软雅黑" panose="020B0503020204020204" pitchFamily="34" charset="-122"/>
                <a:ea typeface="微软雅黑" panose="020B0503020204020204" pitchFamily="34" charset="-122"/>
              </a:rPr>
              <a:t>通风条件差</a:t>
            </a:r>
          </a:p>
          <a:p>
            <a:pPr eaLnBrk="1" hangingPunct="1">
              <a:lnSpc>
                <a:spcPct val="110000"/>
              </a:lnSpc>
              <a:spcBef>
                <a:spcPct val="0"/>
              </a:spcBef>
              <a:buFont typeface="Arial" panose="020B0604020202020204" pitchFamily="34" charset="0"/>
              <a:buNone/>
            </a:pPr>
            <a:r>
              <a:rPr lang="en-US" altLang="zh-CN" sz="2400">
                <a:latin typeface="微软雅黑" panose="020B0503020204020204" pitchFamily="34" charset="-122"/>
                <a:ea typeface="微软雅黑" panose="020B0503020204020204" pitchFamily="34" charset="-122"/>
              </a:rPr>
              <a:t>            ②</a:t>
            </a:r>
            <a:r>
              <a:rPr lang="zh-CN" altLang="en-US" sz="2400">
                <a:solidFill>
                  <a:srgbClr val="FF0000"/>
                </a:solidFill>
                <a:latin typeface="微软雅黑" panose="020B0503020204020204" pitchFamily="34" charset="-122"/>
                <a:ea typeface="微软雅黑" panose="020B0503020204020204" pitchFamily="34" charset="-122"/>
              </a:rPr>
              <a:t>潮湿</a:t>
            </a:r>
            <a:endParaRPr lang="zh-CN" altLang="en-US"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461544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60775"/>
                                        </p:tgtEl>
                                        <p:attrNameLst>
                                          <p:attrName>style.visibility</p:attrName>
                                        </p:attrNameLst>
                                      </p:cBhvr>
                                      <p:to>
                                        <p:strVal val="visible"/>
                                      </p:to>
                                    </p:set>
                                    <p:animEffect transition="in" filter="blinds(horizontal)">
                                      <p:cBhvr>
                                        <p:cTn id="11" dur="500" fill="hold"/>
                                        <p:tgtEl>
                                          <p:spTgt spid="16077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0776"/>
                                        </p:tgtEl>
                                        <p:attrNameLst>
                                          <p:attrName>style.visibility</p:attrName>
                                        </p:attrNameLst>
                                      </p:cBhvr>
                                      <p:to>
                                        <p:strVal val="visible"/>
                                      </p:to>
                                    </p:set>
                                    <p:animEffect transition="in" filter="blinds(horizontal)">
                                      <p:cBhvr>
                                        <p:cTn id="16" dur="500" fill="hold"/>
                                        <p:tgtEl>
                                          <p:spTgt spid="1607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60774"/>
                                        </p:tgtEl>
                                        <p:attrNameLst>
                                          <p:attrName>style.visibility</p:attrName>
                                        </p:attrNameLst>
                                      </p:cBhvr>
                                      <p:to>
                                        <p:strVal val="visible"/>
                                      </p:to>
                                    </p:set>
                                    <p:animEffect transition="in" filter="blinds(horizontal)">
                                      <p:cBhvr>
                                        <p:cTn id="21" dur="500" fill="hold"/>
                                        <p:tgtEl>
                                          <p:spTgt spid="160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animBg="1"/>
      <p:bldP spid="160774" grpId="0" animBg="1"/>
      <p:bldP spid="160775" grpId="0" animBg="1"/>
      <p:bldP spid="1607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idx="4294967295"/>
          </p:nvPr>
        </p:nvSpPr>
        <p:spPr>
          <a:xfrm>
            <a:off x="0" y="1295400"/>
            <a:ext cx="11040533" cy="4705350"/>
          </a:xfrm>
        </p:spPr>
        <p:txBody>
          <a:bodyPr>
            <a:normAutofit lnSpcReduction="10000"/>
          </a:bodyPr>
          <a:lstStyle/>
          <a:p>
            <a:pPr eaLnBrk="1" hangingPunct="1">
              <a:lnSpc>
                <a:spcPct val="80000"/>
              </a:lnSpc>
              <a:buFont typeface="Wingdings" pitchFamily="2" charset="2"/>
              <a:buChar char="u"/>
            </a:pPr>
            <a:r>
              <a:rPr lang="en-US" altLang="zh-CN" sz="2800" b="1" dirty="0" smtClean="0">
                <a:solidFill>
                  <a:srgbClr val="FF0000"/>
                </a:solidFill>
                <a:latin typeface="华文细黑" pitchFamily="2" charset="-122"/>
                <a:ea typeface="华文细黑" pitchFamily="2" charset="-122"/>
              </a:rPr>
              <a:t>①</a:t>
            </a:r>
            <a:r>
              <a:rPr lang="zh-CN" altLang="en-US" sz="2800" b="1" dirty="0" smtClean="0">
                <a:solidFill>
                  <a:srgbClr val="FF0000"/>
                </a:solidFill>
                <a:latin typeface="华文细黑" pitchFamily="2" charset="-122"/>
                <a:ea typeface="华文细黑" pitchFamily="2" charset="-122"/>
              </a:rPr>
              <a:t>黄土高原：千沟万壑</a:t>
            </a:r>
          </a:p>
          <a:p>
            <a:pPr eaLnBrk="1" hangingPunct="1">
              <a:lnSpc>
                <a:spcPct val="80000"/>
              </a:lnSpc>
              <a:buFont typeface="Wingdings" pitchFamily="2" charset="2"/>
              <a:buNone/>
            </a:pPr>
            <a:r>
              <a:rPr lang="zh-CN" altLang="en-US" sz="2800" b="1" dirty="0" smtClean="0">
                <a:latin typeface="华文细黑" pitchFamily="2" charset="-122"/>
                <a:ea typeface="华文细黑" pitchFamily="2" charset="-122"/>
              </a:rPr>
              <a:t>成因</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风力沉积</a:t>
            </a:r>
          </a:p>
          <a:p>
            <a:pPr eaLnBrk="1" hangingPunct="1">
              <a:lnSpc>
                <a:spcPct val="80000"/>
              </a:lnSpc>
              <a:buFont typeface="Wingdings" pitchFamily="2" charset="2"/>
              <a:buNone/>
            </a:pPr>
            <a:r>
              <a:rPr lang="zh-CN" altLang="en-US" sz="2800" b="1" dirty="0" smtClean="0">
                <a:latin typeface="华文细黑" pitchFamily="2" charset="-122"/>
                <a:ea typeface="华文细黑" pitchFamily="2" charset="-122"/>
              </a:rPr>
              <a:t>沟壑地貌</a:t>
            </a:r>
            <a:r>
              <a:rPr lang="en-US" altLang="zh-CN" sz="2800" b="1" dirty="0" smtClean="0">
                <a:latin typeface="华文细黑" pitchFamily="2" charset="-122"/>
                <a:ea typeface="华文细黑" pitchFamily="2" charset="-122"/>
              </a:rPr>
              <a:t>---</a:t>
            </a:r>
            <a:r>
              <a:rPr lang="zh-CN" altLang="en-US" sz="2800" b="1" dirty="0" smtClean="0">
                <a:latin typeface="华文细黑" pitchFamily="2" charset="-122"/>
                <a:ea typeface="华文细黑" pitchFamily="2" charset="-122"/>
              </a:rPr>
              <a:t>流水侵蚀</a:t>
            </a:r>
          </a:p>
          <a:p>
            <a:pPr eaLnBrk="1" hangingPunct="1">
              <a:lnSpc>
                <a:spcPct val="80000"/>
              </a:lnSpc>
              <a:buFont typeface="Wingdings" pitchFamily="2" charset="2"/>
              <a:buChar char="u"/>
            </a:pPr>
            <a:endParaRPr lang="zh-CN" altLang="en-US" sz="2800" b="1" dirty="0" smtClean="0">
              <a:latin typeface="华文细黑" pitchFamily="2" charset="-122"/>
              <a:ea typeface="华文细黑" pitchFamily="2" charset="-122"/>
            </a:endParaRPr>
          </a:p>
          <a:p>
            <a:pPr eaLnBrk="1" hangingPunct="1">
              <a:lnSpc>
                <a:spcPct val="80000"/>
              </a:lnSpc>
              <a:buFont typeface="Wingdings" pitchFamily="2" charset="2"/>
              <a:buChar char="u"/>
            </a:pPr>
            <a:endParaRPr lang="zh-CN" altLang="en-US" sz="2800" b="1" dirty="0" smtClean="0">
              <a:latin typeface="华文细黑" pitchFamily="2" charset="-122"/>
              <a:ea typeface="华文细黑" pitchFamily="2" charset="-122"/>
            </a:endParaRPr>
          </a:p>
          <a:p>
            <a:pPr eaLnBrk="1" hangingPunct="1">
              <a:lnSpc>
                <a:spcPct val="80000"/>
              </a:lnSpc>
              <a:buFont typeface="Wingdings" pitchFamily="2" charset="2"/>
              <a:buChar char="u"/>
            </a:pPr>
            <a:endParaRPr lang="zh-CN" altLang="en-US" sz="2800" b="1" dirty="0" smtClean="0">
              <a:latin typeface="华文细黑" pitchFamily="2" charset="-122"/>
              <a:ea typeface="华文细黑" pitchFamily="2" charset="-122"/>
            </a:endParaRPr>
          </a:p>
          <a:p>
            <a:pPr eaLnBrk="1" hangingPunct="1">
              <a:lnSpc>
                <a:spcPct val="80000"/>
              </a:lnSpc>
              <a:buFont typeface="Wingdings" pitchFamily="2" charset="2"/>
              <a:buChar char="u"/>
            </a:pPr>
            <a:r>
              <a:rPr lang="zh-CN" altLang="en-US" sz="2800" b="1" dirty="0" smtClean="0">
                <a:latin typeface="华文细黑" pitchFamily="2" charset="-122"/>
                <a:ea typeface="华文细黑" pitchFamily="2" charset="-122"/>
              </a:rPr>
              <a:t> </a:t>
            </a:r>
            <a:r>
              <a:rPr lang="zh-CN" altLang="en-US" sz="2800" b="1" dirty="0" smtClean="0">
                <a:solidFill>
                  <a:srgbClr val="FF0000"/>
                </a:solidFill>
                <a:latin typeface="华文细黑" pitchFamily="2" charset="-122"/>
                <a:ea typeface="华文细黑" pitchFamily="2" charset="-122"/>
              </a:rPr>
              <a:t>②华北平原</a:t>
            </a:r>
            <a:r>
              <a:rPr lang="en-US" altLang="zh-CN" sz="2800" b="1" dirty="0" smtClean="0">
                <a:solidFill>
                  <a:srgbClr val="FF0000"/>
                </a:solidFill>
                <a:latin typeface="华文细黑" pitchFamily="2" charset="-122"/>
                <a:ea typeface="华文细黑" pitchFamily="2" charset="-122"/>
              </a:rPr>
              <a:t>---</a:t>
            </a:r>
            <a:r>
              <a:rPr lang="zh-CN" altLang="en-US" sz="2800" b="1" dirty="0" smtClean="0">
                <a:solidFill>
                  <a:srgbClr val="FF0000"/>
                </a:solidFill>
                <a:latin typeface="华文细黑" pitchFamily="2" charset="-122"/>
                <a:ea typeface="华文细黑" pitchFamily="2" charset="-122"/>
              </a:rPr>
              <a:t>黄淮海平原</a:t>
            </a:r>
          </a:p>
          <a:p>
            <a:pPr eaLnBrk="1" hangingPunct="1">
              <a:lnSpc>
                <a:spcPct val="80000"/>
              </a:lnSpc>
            </a:pPr>
            <a:r>
              <a:rPr lang="zh-CN" altLang="en-US" sz="2800" b="1" dirty="0" smtClean="0">
                <a:latin typeface="华文细黑" pitchFamily="2" charset="-122"/>
                <a:ea typeface="华文细黑" pitchFamily="2" charset="-122"/>
              </a:rPr>
              <a:t>自古有“中原”之称</a:t>
            </a:r>
          </a:p>
          <a:p>
            <a:pPr eaLnBrk="1" hangingPunct="1">
              <a:lnSpc>
                <a:spcPct val="80000"/>
              </a:lnSpc>
            </a:pPr>
            <a:r>
              <a:rPr lang="zh-CN" altLang="en-US" sz="2800" b="1" dirty="0" smtClean="0">
                <a:latin typeface="华文细黑" pitchFamily="2" charset="-122"/>
                <a:ea typeface="华文细黑" pitchFamily="2" charset="-122"/>
              </a:rPr>
              <a:t>形成：黄河、淮河、海河合力冲积</a:t>
            </a:r>
          </a:p>
          <a:p>
            <a:pPr eaLnBrk="1" hangingPunct="1">
              <a:lnSpc>
                <a:spcPct val="80000"/>
              </a:lnSpc>
            </a:pPr>
            <a:r>
              <a:rPr lang="zh-CN" altLang="en-US" sz="2800" b="1" dirty="0" smtClean="0">
                <a:latin typeface="华文细黑" pitchFamily="2" charset="-122"/>
                <a:ea typeface="华文细黑" pitchFamily="2" charset="-122"/>
              </a:rPr>
              <a:t>特点：地势低平</a:t>
            </a:r>
          </a:p>
          <a:p>
            <a:pPr eaLnBrk="1" hangingPunct="1">
              <a:lnSpc>
                <a:spcPct val="80000"/>
              </a:lnSpc>
              <a:buFontTx/>
              <a:buNone/>
            </a:pPr>
            <a:r>
              <a:rPr lang="zh-CN" altLang="en-US" sz="2800" b="1" dirty="0" smtClean="0">
                <a:latin typeface="华文细黑" pitchFamily="2" charset="-122"/>
                <a:ea typeface="华文细黑" pitchFamily="2" charset="-122"/>
              </a:rPr>
              <a:t>（海拔多在</a:t>
            </a:r>
            <a:r>
              <a:rPr lang="en-US" altLang="zh-CN" sz="2800" b="1" dirty="0" smtClean="0">
                <a:latin typeface="华文细黑" pitchFamily="2" charset="-122"/>
                <a:ea typeface="华文细黑" pitchFamily="2" charset="-122"/>
              </a:rPr>
              <a:t>50</a:t>
            </a:r>
            <a:r>
              <a:rPr lang="zh-CN" altLang="en-US" sz="2800" b="1" dirty="0" smtClean="0">
                <a:latin typeface="华文细黑" pitchFamily="2" charset="-122"/>
                <a:ea typeface="华文细黑" pitchFamily="2" charset="-122"/>
              </a:rPr>
              <a:t>米以下，滨海平原海拔只有</a:t>
            </a:r>
            <a:r>
              <a:rPr lang="en-US" altLang="zh-CN" sz="2800" b="1" dirty="0" smtClean="0">
                <a:latin typeface="华文细黑" pitchFamily="2" charset="-122"/>
                <a:ea typeface="华文细黑" pitchFamily="2" charset="-122"/>
              </a:rPr>
              <a:t>4</a:t>
            </a:r>
            <a:r>
              <a:rPr lang="zh-CN" altLang="en-US" sz="2800" b="1" dirty="0" smtClean="0">
                <a:latin typeface="华文细黑" pitchFamily="2" charset="-122"/>
                <a:ea typeface="华文细黑" pitchFamily="2" charset="-122"/>
              </a:rPr>
              <a:t>米左右）</a:t>
            </a:r>
          </a:p>
        </p:txBody>
      </p:sp>
      <p:sp>
        <p:nvSpPr>
          <p:cNvPr id="14339" name="Rectangle 3"/>
          <p:cNvSpPr>
            <a:spLocks noChangeArrowheads="1"/>
          </p:cNvSpPr>
          <p:nvPr/>
        </p:nvSpPr>
        <p:spPr bwMode="auto">
          <a:xfrm>
            <a:off x="304800" y="260350"/>
            <a:ext cx="6705600" cy="519113"/>
          </a:xfrm>
          <a:prstGeom prst="rect">
            <a:avLst/>
          </a:prstGeom>
          <a:noFill/>
          <a:ln w="9525">
            <a:noFill/>
            <a:miter lim="800000"/>
            <a:headEnd/>
            <a:tailEnd/>
          </a:ln>
        </p:spPr>
        <p:txBody>
          <a:bodyPr anchor="ctr">
            <a:spAutoFit/>
          </a:bodyPr>
          <a:lstStyle/>
          <a:p>
            <a:pPr eaLnBrk="1" hangingPunct="1"/>
            <a:r>
              <a:rPr lang="zh-CN" altLang="en-US" sz="2800" b="1" dirty="0">
                <a:solidFill>
                  <a:srgbClr val="FF0000"/>
                </a:solidFill>
                <a:latin typeface="楷体_GB2312" pitchFamily="49" charset="-122"/>
                <a:ea typeface="楷体_GB2312" pitchFamily="49" charset="-122"/>
              </a:rPr>
              <a:t>（２）华北地区地形特征 </a:t>
            </a:r>
          </a:p>
        </p:txBody>
      </p:sp>
      <p:pic>
        <p:nvPicPr>
          <p:cNvPr id="14340" name="Picture 4" descr="北方地区"/>
          <p:cNvPicPr>
            <a:picLocks noChangeAspect="1" noChangeArrowheads="1"/>
          </p:cNvPicPr>
          <p:nvPr/>
        </p:nvPicPr>
        <p:blipFill>
          <a:blip r:embed="rId2" cstate="print">
            <a:lum bright="-18000" contrast="24000"/>
          </a:blip>
          <a:srcRect/>
          <a:stretch>
            <a:fillRect/>
          </a:stretch>
        </p:blipFill>
        <p:spPr bwMode="auto">
          <a:xfrm>
            <a:off x="5791200" y="685799"/>
            <a:ext cx="6096000" cy="423333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8610">
                                            <p:txEl>
                                              <p:pRg st="6" end="6"/>
                                            </p:txEl>
                                          </p:spTgt>
                                        </p:tgtEl>
                                        <p:attrNameLst>
                                          <p:attrName>style.visibility</p:attrName>
                                        </p:attrNameLst>
                                      </p:cBhvr>
                                      <p:to>
                                        <p:strVal val="visible"/>
                                      </p:to>
                                    </p:set>
                                    <p:animEffect transition="in" filter="blinds(horizontal)">
                                      <p:cBhvr>
                                        <p:cTn id="7" dur="500"/>
                                        <p:tgtEl>
                                          <p:spTgt spid="68610">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8610">
                                            <p:txEl>
                                              <p:pRg st="7" end="7"/>
                                            </p:txEl>
                                          </p:spTgt>
                                        </p:tgtEl>
                                        <p:attrNameLst>
                                          <p:attrName>style.visibility</p:attrName>
                                        </p:attrNameLst>
                                      </p:cBhvr>
                                      <p:to>
                                        <p:strVal val="visible"/>
                                      </p:to>
                                    </p:set>
                                    <p:animEffect transition="in" filter="blinds(horizontal)">
                                      <p:cBhvr>
                                        <p:cTn id="10" dur="500"/>
                                        <p:tgtEl>
                                          <p:spTgt spid="68610">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8610">
                                            <p:txEl>
                                              <p:pRg st="8" end="8"/>
                                            </p:txEl>
                                          </p:spTgt>
                                        </p:tgtEl>
                                        <p:attrNameLst>
                                          <p:attrName>style.visibility</p:attrName>
                                        </p:attrNameLst>
                                      </p:cBhvr>
                                      <p:to>
                                        <p:strVal val="visible"/>
                                      </p:to>
                                    </p:set>
                                    <p:anim calcmode="lin" valueType="num">
                                      <p:cBhvr additive="base">
                                        <p:cTn id="15" dur="500" fill="hold"/>
                                        <p:tgtEl>
                                          <p:spTgt spid="68610">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8610">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8610">
                                            <p:txEl>
                                              <p:pRg st="9" end="9"/>
                                            </p:txEl>
                                          </p:spTgt>
                                        </p:tgtEl>
                                        <p:attrNameLst>
                                          <p:attrName>style.visibility</p:attrName>
                                        </p:attrNameLst>
                                      </p:cBhvr>
                                      <p:to>
                                        <p:strVal val="visible"/>
                                      </p:to>
                                    </p:set>
                                    <p:anim calcmode="lin" valueType="num">
                                      <p:cBhvr additive="base">
                                        <p:cTn id="19" dur="500" fill="hold"/>
                                        <p:tgtEl>
                                          <p:spTgt spid="68610">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610">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8610">
                                            <p:txEl>
                                              <p:pRg st="10" end="10"/>
                                            </p:txEl>
                                          </p:spTgt>
                                        </p:tgtEl>
                                        <p:attrNameLst>
                                          <p:attrName>style.visibility</p:attrName>
                                        </p:attrNameLst>
                                      </p:cBhvr>
                                      <p:to>
                                        <p:strVal val="visible"/>
                                      </p:to>
                                    </p:set>
                                    <p:anim calcmode="lin" valueType="num">
                                      <p:cBhvr additive="base">
                                        <p:cTn id="23" dur="500" fill="hold"/>
                                        <p:tgtEl>
                                          <p:spTgt spid="68610">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86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pic>
        <p:nvPicPr>
          <p:cNvPr id="8" name="Picture 2">
            <a:extLst>
              <a:ext uri="{FF2B5EF4-FFF2-40B4-BE49-F238E27FC236}">
                <a16:creationId xmlns:a16="http://schemas.microsoft.com/office/drawing/2014/main" xmlns="" id="{8C1E9F52-DAD8-47D1-94B6-505523904BA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0" y="333201"/>
            <a:ext cx="4770120" cy="652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14A82ADA-EE05-48E5-9D10-8F99EEA1B5E1}"/>
              </a:ext>
            </a:extLst>
          </p:cNvPr>
          <p:cNvSpPr/>
          <p:nvPr/>
        </p:nvSpPr>
        <p:spPr>
          <a:xfrm>
            <a:off x="4813117" y="1474368"/>
            <a:ext cx="7165523" cy="1140136"/>
          </a:xfrm>
          <a:prstGeom prst="rect">
            <a:avLst/>
          </a:prstGeom>
          <a:noFill/>
          <a:ln w="9525" cap="flat" cmpd="sng">
            <a:noFill/>
            <a:prstDash val="solid"/>
            <a:miter/>
            <a:headEnd type="none" w="med" len="med"/>
            <a:tailEnd type="none" w="med" len="med"/>
          </a:ln>
        </p:spPr>
        <p:txBody>
          <a:bodyPr wrap="square" lIns="68406" tIns="34203" rIns="68406" bIns="34203">
            <a:spAutoFit/>
          </a:bodyPr>
          <a:lstStyle/>
          <a:p>
            <a:pPr marL="0" marR="0" lvl="0" indent="0" algn="l" defTabSz="914400" rtl="0" eaLnBrk="1" fontAlgn="auto" latinLnBrk="0" hangingPunct="1">
              <a:lnSpc>
                <a:spcPct val="120000"/>
              </a:lnSpc>
              <a:spcBef>
                <a:spcPct val="50000"/>
              </a:spcBef>
              <a:spcAft>
                <a:spcPts val="0"/>
              </a:spcAft>
              <a:buClrTx/>
              <a:buSzTx/>
              <a:buFontTx/>
              <a:buNone/>
              <a:tabLst/>
              <a:defRPr/>
            </a:pPr>
            <a:r>
              <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Helvetica"/>
              </a:rPr>
              <a:t>华北平原冲积扇主要分布在西部</a:t>
            </a: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Helvetica"/>
              </a:rPr>
              <a:t>太行山麓</a:t>
            </a:r>
            <a:r>
              <a:rPr kumimoji="0" lang="zh-CN" altLang="en-US" sz="2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Helvetica"/>
              </a:rPr>
              <a:t>。</a:t>
            </a:r>
            <a:endParaRPr kumimoji="0" lang="en-US" altLang="zh-CN" sz="2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Helvetica"/>
            </a:endParaRPr>
          </a:p>
          <a:p>
            <a:pPr marL="0" marR="0" lvl="0" indent="0" algn="l" defTabSz="914400" rtl="0" eaLnBrk="1" fontAlgn="auto" latinLnBrk="0" hangingPunct="1">
              <a:lnSpc>
                <a:spcPct val="120000"/>
              </a:lnSpc>
              <a:spcBef>
                <a:spcPct val="50000"/>
              </a:spcBef>
              <a:spcAft>
                <a:spcPts val="0"/>
              </a:spcAft>
              <a:buClrTx/>
              <a:buSzTx/>
              <a:buFontTx/>
              <a:buNone/>
              <a:tabLst/>
              <a:defRPr/>
            </a:pPr>
            <a:endParaRPr lang="en-US" altLang="zh-CN" sz="2400" b="1" kern="0" dirty="0" smtClean="0">
              <a:latin typeface="微软雅黑" panose="020B0503020204020204" pitchFamily="34" charset="-122"/>
              <a:ea typeface="微软雅黑" panose="020B0503020204020204" pitchFamily="34" charset="-122"/>
              <a:cs typeface="Helvetica"/>
            </a:endParaRPr>
          </a:p>
        </p:txBody>
      </p:sp>
      <p:sp>
        <p:nvSpPr>
          <p:cNvPr id="3" name="矩形 2"/>
          <p:cNvSpPr/>
          <p:nvPr/>
        </p:nvSpPr>
        <p:spPr>
          <a:xfrm>
            <a:off x="4859469" y="2949269"/>
            <a:ext cx="6096000" cy="1200329"/>
          </a:xfrm>
          <a:prstGeom prst="rect">
            <a:avLst/>
          </a:prstGeom>
        </p:spPr>
        <p:txBody>
          <a:bodyPr>
            <a:spAutoFit/>
          </a:bodyPr>
          <a:lstStyle/>
          <a:p>
            <a:pPr lvl="0" indent="71438" fontAlgn="base">
              <a:spcBef>
                <a:spcPct val="0"/>
              </a:spcBef>
              <a:spcAft>
                <a:spcPct val="0"/>
              </a:spcAft>
            </a:pPr>
            <a:r>
              <a:rPr lang="zh-CN" altLang="zh-CN" sz="2400" b="1" dirty="0">
                <a:solidFill>
                  <a:srgbClr val="FF0000"/>
                </a:solidFill>
                <a:latin typeface="+mn-ea"/>
              </a:rPr>
              <a:t>河流携带泥沙，流出山口，由于地形突然趋于平缓，河道变宽，水流变缓，泥沙沉积在山麓地带形成冲积扇</a:t>
            </a:r>
            <a:endParaRPr lang="zh-CN" altLang="zh-CN" sz="2400" b="1" dirty="0">
              <a:solidFill>
                <a:srgbClr val="FF0000"/>
              </a:solidFill>
              <a:latin typeface="+mn-ea"/>
              <a:cs typeface="Courier New" pitchFamily="49" charset="0"/>
            </a:endParaRPr>
          </a:p>
        </p:txBody>
      </p:sp>
    </p:spTree>
    <p:extLst>
      <p:ext uri="{BB962C8B-B14F-4D97-AF65-F5344CB8AC3E}">
        <p14:creationId xmlns:p14="http://schemas.microsoft.com/office/powerpoint/2010/main" val="14201813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7AE3F2D8-76C4-470A-9B7A-1207E160CC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41" t="2754" r="2305" b="1973"/>
          <a:stretch/>
        </p:blipFill>
        <p:spPr>
          <a:xfrm>
            <a:off x="601963" y="925583"/>
            <a:ext cx="11130116" cy="5720307"/>
          </a:xfrm>
          <a:prstGeom prst="rect">
            <a:avLst/>
          </a:prstGeom>
        </p:spPr>
      </p:pic>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838200" y="234183"/>
            <a:ext cx="10515600"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r>
              <a:rPr lang="zh-CN" altLang="en-US" sz="3400" dirty="0">
                <a:solidFill>
                  <a:schemeClr val="tx1"/>
                </a:solidFill>
                <a:latin typeface="微软雅黑" panose="020B0503020204020204" pitchFamily="34" charset="-122"/>
                <a:ea typeface="微软雅黑" panose="020B0503020204020204" pitchFamily="34" charset="-122"/>
              </a:rPr>
              <a:t>华 北 平 原</a:t>
            </a:r>
          </a:p>
        </p:txBody>
      </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sp>
        <p:nvSpPr>
          <p:cNvPr id="8" name="Text Box 13">
            <a:extLst>
              <a:ext uri="{FF2B5EF4-FFF2-40B4-BE49-F238E27FC236}">
                <a16:creationId xmlns:a16="http://schemas.microsoft.com/office/drawing/2014/main" xmlns="" id="{0EA4B6FF-20F6-441A-86A7-30BD5C4FF32B}"/>
              </a:ext>
            </a:extLst>
          </p:cNvPr>
          <p:cNvSpPr txBox="1">
            <a:spLocks noChangeArrowheads="1"/>
          </p:cNvSpPr>
          <p:nvPr/>
        </p:nvSpPr>
        <p:spPr bwMode="auto">
          <a:xfrm>
            <a:off x="1500326" y="1874962"/>
            <a:ext cx="786113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id-ID"/>
            </a:defPPr>
            <a:lvl1pPr fontAlgn="base">
              <a:spcBef>
                <a:spcPct val="0"/>
              </a:spcBef>
              <a:spcAft>
                <a:spcPct val="0"/>
              </a:spcAft>
              <a:buFont typeface="Arial" panose="020B0604020202020204" pitchFamily="34" charset="0"/>
              <a:buNone/>
              <a:defRPr sz="4500">
                <a:solidFill>
                  <a:srgbClr val="C00000"/>
                </a:solidFill>
                <a:latin typeface="黑体" panose="02010609060101010101" pitchFamily="49" charset="-122"/>
                <a:ea typeface="黑体" panose="0201060906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9pPr>
          </a:lstStyle>
          <a:p>
            <a:r>
              <a:rPr lang="zh-CN" altLang="en-US" dirty="0"/>
              <a:t>三河冲积  地势平坦</a:t>
            </a:r>
          </a:p>
        </p:txBody>
      </p:sp>
    </p:spTree>
    <p:extLst>
      <p:ext uri="{BB962C8B-B14F-4D97-AF65-F5344CB8AC3E}">
        <p14:creationId xmlns:p14="http://schemas.microsoft.com/office/powerpoint/2010/main" val="39291944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ppt_w</p:attrName>
                                        </p:attrNameLst>
                                      </p:cBhvr>
                                      <p:tavLst>
                                        <p:tav tm="0" fmla="#ppt_w*sin(2.5*pi*$)">
                                          <p:val>
                                            <p:fltVal val="0"/>
                                          </p:val>
                                        </p:tav>
                                        <p:tav tm="100000">
                                          <p:val>
                                            <p:fltVal val="1"/>
                                          </p:val>
                                        </p:tav>
                                      </p:tavLst>
                                    </p:anim>
                                    <p:anim calcmode="lin" valueType="num">
                                      <p:cBhvr>
                                        <p:cTn id="9" dur="1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11962" y="0"/>
            <a:ext cx="8672959" cy="1049238"/>
          </a:xfrm>
          <a:noFill/>
          <a:ln w="9525">
            <a:noFill/>
          </a:ln>
        </p:spPr>
        <p:txBody>
          <a:bodyPr vert="horz" lIns="91438" tIns="45719" rIns="91438" bIns="45719" rtlCol="0" anchor="ctr">
            <a:noAutofit/>
          </a:bodyPr>
          <a:lstStyle/>
          <a:p>
            <a:pPr defTabSz="1300480"/>
            <a:r>
              <a:rPr lang="en-US" altLang="zh-CN" sz="3200" b="1" dirty="0" smtClean="0">
                <a:solidFill>
                  <a:srgbClr val="FF0000"/>
                </a:solidFill>
                <a:latin typeface="Heiti SC Light" charset="0"/>
                <a:ea typeface="楷体_GB2312" pitchFamily="1" charset="-122"/>
                <a:sym typeface="Heiti SC Light" charset="0"/>
              </a:rPr>
              <a:t>2 </a:t>
            </a:r>
            <a:r>
              <a:rPr lang="en-US" altLang="zh-CN" sz="3200" b="1" dirty="0">
                <a:solidFill>
                  <a:srgbClr val="FF0000"/>
                </a:solidFill>
                <a:latin typeface="Heiti SC Light" charset="0"/>
                <a:ea typeface="楷体_GB2312" pitchFamily="1" charset="-122"/>
                <a:sym typeface="Heiti SC Light" charset="0"/>
              </a:rPr>
              <a:t>气候特征</a:t>
            </a:r>
          </a:p>
        </p:txBody>
      </p:sp>
      <p:pic>
        <p:nvPicPr>
          <p:cNvPr id="13316" name="Picture 6" descr="x19"/>
          <p:cNvPicPr>
            <a:picLocks noChangeAspect="1"/>
          </p:cNvPicPr>
          <p:nvPr/>
        </p:nvPicPr>
        <p:blipFill>
          <a:blip r:embed="rId2" cstate="print">
            <a:lum bright="-20000" contrast="20000"/>
          </a:blip>
          <a:stretch>
            <a:fillRect/>
          </a:stretch>
        </p:blipFill>
        <p:spPr>
          <a:xfrm>
            <a:off x="4740310" y="3241178"/>
            <a:ext cx="5059010" cy="3616822"/>
          </a:xfrm>
          <a:prstGeom prst="rect">
            <a:avLst/>
          </a:prstGeom>
          <a:noFill/>
          <a:ln w="9525">
            <a:noFill/>
          </a:ln>
        </p:spPr>
      </p:pic>
      <p:grpSp>
        <p:nvGrpSpPr>
          <p:cNvPr id="2" name="组合 12"/>
          <p:cNvGrpSpPr/>
          <p:nvPr/>
        </p:nvGrpSpPr>
        <p:grpSpPr>
          <a:xfrm>
            <a:off x="3074483" y="0"/>
            <a:ext cx="9117517" cy="3642360"/>
            <a:chOff x="290284" y="1754285"/>
            <a:chExt cx="11076411" cy="3999439"/>
          </a:xfrm>
        </p:grpSpPr>
        <p:pic>
          <p:nvPicPr>
            <p:cNvPr id="6" name="Picture 3" descr="中国温度带1"/>
            <p:cNvPicPr>
              <a:picLocks noChangeAspect="1"/>
            </p:cNvPicPr>
            <p:nvPr/>
          </p:nvPicPr>
          <p:blipFill>
            <a:blip r:embed="rId3" cstate="print">
              <a:clrChange>
                <a:clrFrom>
                  <a:srgbClr val="FFFFFF"/>
                </a:clrFrom>
                <a:clrTo>
                  <a:srgbClr val="FFFFFF">
                    <a:alpha val="0"/>
                  </a:srgbClr>
                </a:clrTo>
              </a:clrChange>
            </a:blip>
            <a:srcRect b="1183"/>
            <a:stretch>
              <a:fillRect/>
            </a:stretch>
          </p:blipFill>
          <p:spPr>
            <a:xfrm>
              <a:off x="290284" y="1754286"/>
              <a:ext cx="5476589" cy="3957632"/>
            </a:xfrm>
            <a:prstGeom prst="rect">
              <a:avLst/>
            </a:prstGeom>
            <a:noFill/>
            <a:ln w="9525">
              <a:noFill/>
            </a:ln>
          </p:spPr>
        </p:pic>
        <p:pic>
          <p:nvPicPr>
            <p:cNvPr id="7" name="Picture 2" descr="中国干湿状况"/>
            <p:cNvPicPr>
              <a:picLocks noChangeAspect="1"/>
            </p:cNvPicPr>
            <p:nvPr/>
          </p:nvPicPr>
          <p:blipFill>
            <a:blip r:embed="rId4" cstate="print">
              <a:clrChange>
                <a:clrFrom>
                  <a:srgbClr val="FFFFFF"/>
                </a:clrFrom>
                <a:clrTo>
                  <a:srgbClr val="FFFFFF">
                    <a:alpha val="0"/>
                  </a:srgbClr>
                </a:clrTo>
              </a:clrChange>
            </a:blip>
            <a:stretch>
              <a:fillRect/>
            </a:stretch>
          </p:blipFill>
          <p:spPr>
            <a:xfrm>
              <a:off x="5766874" y="1754285"/>
              <a:ext cx="5599821" cy="3999439"/>
            </a:xfrm>
            <a:prstGeom prst="rect">
              <a:avLst/>
            </a:prstGeom>
            <a:noFill/>
            <a:ln w="9525">
              <a:noFill/>
            </a:ln>
          </p:spPr>
        </p:pic>
      </p:grpSp>
      <p:sp>
        <p:nvSpPr>
          <p:cNvPr id="8" name="文本框 4"/>
          <p:cNvSpPr txBox="1"/>
          <p:nvPr/>
        </p:nvSpPr>
        <p:spPr>
          <a:xfrm>
            <a:off x="259080" y="1209675"/>
            <a:ext cx="1456690" cy="577081"/>
          </a:xfrm>
          <a:prstGeom prst="rect">
            <a:avLst/>
          </a:prstGeom>
          <a:noFill/>
        </p:spPr>
        <p:txBody>
          <a:bodyPr wrap="square" rtlCol="0">
            <a:spAutoFit/>
          </a:bodyPr>
          <a:lstStyle/>
          <a:p>
            <a:pPr>
              <a:lnSpc>
                <a:spcPct val="150000"/>
              </a:lnSpc>
            </a:pPr>
            <a:r>
              <a:rPr lang="zh-CN" altLang="en-US" sz="2400" b="1" dirty="0" smtClean="0">
                <a:solidFill>
                  <a:srgbClr val="0000FF"/>
                </a:solidFill>
                <a:latin typeface="Calibri" panose="020F0502020204030204" charset="0"/>
                <a:sym typeface="+mn-ea"/>
              </a:rPr>
              <a:t>寒温带</a:t>
            </a:r>
            <a:endParaRPr lang="en-US" altLang="zh-CN" sz="2400" b="1" dirty="0">
              <a:solidFill>
                <a:srgbClr val="0000FF"/>
              </a:solidFill>
              <a:latin typeface="微软雅黑" panose="020B0503020204020204" charset="-122"/>
              <a:ea typeface="微软雅黑" panose="020B0503020204020204" charset="-122"/>
              <a:sym typeface="+mn-ea"/>
            </a:endParaRPr>
          </a:p>
        </p:txBody>
      </p:sp>
      <p:sp>
        <p:nvSpPr>
          <p:cNvPr id="9" name="文本框 16"/>
          <p:cNvSpPr txBox="1"/>
          <p:nvPr/>
        </p:nvSpPr>
        <p:spPr>
          <a:xfrm>
            <a:off x="261620" y="683260"/>
            <a:ext cx="1231900" cy="583108"/>
          </a:xfrm>
          <a:prstGeom prst="rect">
            <a:avLst/>
          </a:prstGeom>
          <a:noFill/>
        </p:spPr>
        <p:txBody>
          <a:bodyPr wrap="square" rtlCol="0">
            <a:spAutoFit/>
          </a:bodyPr>
          <a:lstStyle/>
          <a:p>
            <a:pPr>
              <a:lnSpc>
                <a:spcPct val="150000"/>
              </a:lnSpc>
            </a:pPr>
            <a:r>
              <a:rPr lang="zh-CN" sz="2400" b="1" dirty="0"/>
              <a:t>温度带</a:t>
            </a:r>
          </a:p>
        </p:txBody>
      </p:sp>
      <p:sp>
        <p:nvSpPr>
          <p:cNvPr id="10" name="文本框 35"/>
          <p:cNvSpPr txBox="1"/>
          <p:nvPr/>
        </p:nvSpPr>
        <p:spPr>
          <a:xfrm>
            <a:off x="279400" y="2271395"/>
            <a:ext cx="1626235" cy="460375"/>
          </a:xfrm>
          <a:prstGeom prst="rect">
            <a:avLst/>
          </a:prstGeom>
          <a:noFill/>
          <a:ln w="9525">
            <a:noFill/>
          </a:ln>
        </p:spPr>
        <p:txBody>
          <a:bodyPr wrap="square" anchor="t">
            <a:spAutoFit/>
          </a:bodyPr>
          <a:lstStyle/>
          <a:p>
            <a:r>
              <a:rPr lang="zh-CN" altLang="en-US" sz="2400" b="1" dirty="0" smtClean="0">
                <a:solidFill>
                  <a:srgbClr val="0000FF"/>
                </a:solidFill>
                <a:latin typeface="微软雅黑" panose="020B0503020204020204" charset="-122"/>
                <a:ea typeface="微软雅黑" panose="020B0503020204020204" charset="-122"/>
                <a:sym typeface="+mn-ea"/>
              </a:rPr>
              <a:t>暖</a:t>
            </a:r>
            <a:r>
              <a:rPr lang="zh-CN" altLang="en-US" sz="2400" b="1" dirty="0">
                <a:solidFill>
                  <a:srgbClr val="0000FF"/>
                </a:solidFill>
                <a:latin typeface="微软雅黑" panose="020B0503020204020204" charset="-122"/>
                <a:ea typeface="微软雅黑" panose="020B0503020204020204" charset="-122"/>
                <a:sym typeface="+mn-ea"/>
              </a:rPr>
              <a:t>温带</a:t>
            </a:r>
          </a:p>
        </p:txBody>
      </p:sp>
      <p:sp>
        <p:nvSpPr>
          <p:cNvPr id="11" name="文本框 32"/>
          <p:cNvSpPr txBox="1"/>
          <p:nvPr/>
        </p:nvSpPr>
        <p:spPr>
          <a:xfrm>
            <a:off x="222250" y="1802765"/>
            <a:ext cx="1853565" cy="460375"/>
          </a:xfrm>
          <a:prstGeom prst="rect">
            <a:avLst/>
          </a:prstGeom>
          <a:noFill/>
          <a:ln w="9525">
            <a:noFill/>
          </a:ln>
        </p:spPr>
        <p:txBody>
          <a:bodyPr wrap="square" anchor="t">
            <a:spAutoFit/>
          </a:bodyPr>
          <a:lstStyle/>
          <a:p>
            <a:r>
              <a:rPr lang="zh-CN" altLang="en-US" sz="2400" b="1" dirty="0" smtClean="0">
                <a:solidFill>
                  <a:srgbClr val="0000FF"/>
                </a:solidFill>
                <a:latin typeface="Calibri" panose="020F0502020204030204" charset="0"/>
                <a:sym typeface="+mn-ea"/>
              </a:rPr>
              <a:t>中</a:t>
            </a:r>
            <a:r>
              <a:rPr lang="zh-CN" altLang="en-US" sz="2400" b="1" dirty="0">
                <a:solidFill>
                  <a:srgbClr val="0000FF"/>
                </a:solidFill>
                <a:latin typeface="微软雅黑" panose="020B0503020204020204" charset="-122"/>
                <a:ea typeface="微软雅黑" panose="020B0503020204020204" charset="-122"/>
                <a:sym typeface="+mn-ea"/>
              </a:rPr>
              <a:t>温带</a:t>
            </a:r>
          </a:p>
        </p:txBody>
      </p:sp>
      <p:sp>
        <p:nvSpPr>
          <p:cNvPr id="12" name="文本框 35"/>
          <p:cNvSpPr txBox="1"/>
          <p:nvPr/>
        </p:nvSpPr>
        <p:spPr>
          <a:xfrm>
            <a:off x="154940" y="3566795"/>
            <a:ext cx="1853565" cy="460375"/>
          </a:xfrm>
          <a:prstGeom prst="rect">
            <a:avLst/>
          </a:prstGeom>
          <a:noFill/>
          <a:ln w="9525">
            <a:noFill/>
          </a:ln>
        </p:spPr>
        <p:txBody>
          <a:bodyPr wrap="square" anchor="t">
            <a:spAutoFit/>
          </a:bodyPr>
          <a:lstStyle/>
          <a:p>
            <a:r>
              <a:rPr lang="zh-CN" altLang="en-US" sz="2400" b="1" dirty="0" smtClean="0">
                <a:solidFill>
                  <a:srgbClr val="0000FF"/>
                </a:solidFill>
                <a:latin typeface="Calibri" panose="020F0502020204030204" charset="0"/>
                <a:sym typeface="+mn-ea"/>
              </a:rPr>
              <a:t>湿润</a:t>
            </a:r>
            <a:r>
              <a:rPr lang="zh-CN" altLang="en-US" sz="2400" b="1" dirty="0">
                <a:solidFill>
                  <a:srgbClr val="0000FF"/>
                </a:solidFill>
                <a:latin typeface="Calibri" panose="020F0502020204030204" charset="0"/>
                <a:sym typeface="+mn-ea"/>
              </a:rPr>
              <a:t>区</a:t>
            </a:r>
            <a:endParaRPr lang="zh-CN" altLang="en-US" sz="2400" b="1" dirty="0">
              <a:solidFill>
                <a:srgbClr val="0000FF"/>
              </a:solidFill>
              <a:latin typeface="微软雅黑" panose="020B0503020204020204" charset="-122"/>
              <a:ea typeface="微软雅黑" panose="020B0503020204020204" charset="-122"/>
              <a:sym typeface="+mn-ea"/>
            </a:endParaRPr>
          </a:p>
        </p:txBody>
      </p:sp>
      <p:sp>
        <p:nvSpPr>
          <p:cNvPr id="13" name="文本框 35"/>
          <p:cNvSpPr txBox="1"/>
          <p:nvPr/>
        </p:nvSpPr>
        <p:spPr>
          <a:xfrm>
            <a:off x="1581785" y="3566795"/>
            <a:ext cx="1853565" cy="460375"/>
          </a:xfrm>
          <a:prstGeom prst="rect">
            <a:avLst/>
          </a:prstGeom>
          <a:noFill/>
          <a:ln w="9525">
            <a:noFill/>
          </a:ln>
        </p:spPr>
        <p:txBody>
          <a:bodyPr wrap="square" anchor="t">
            <a:spAutoFit/>
          </a:bodyPr>
          <a:lstStyle/>
          <a:p>
            <a:r>
              <a:rPr lang="zh-CN" altLang="en-US" sz="2400" b="1" dirty="0" smtClean="0">
                <a:solidFill>
                  <a:srgbClr val="0000FF"/>
                </a:solidFill>
                <a:latin typeface="Calibri" panose="020F0502020204030204" charset="0"/>
                <a:sym typeface="+mn-ea"/>
              </a:rPr>
              <a:t>半</a:t>
            </a:r>
            <a:r>
              <a:rPr lang="zh-CN" altLang="en-US" sz="2400" b="1" dirty="0">
                <a:solidFill>
                  <a:srgbClr val="0000FF"/>
                </a:solidFill>
                <a:latin typeface="Calibri" panose="020F0502020204030204" charset="0"/>
                <a:sym typeface="+mn-ea"/>
              </a:rPr>
              <a:t>湿润区</a:t>
            </a:r>
            <a:endParaRPr lang="zh-CN" altLang="en-US" sz="2400" b="1" dirty="0">
              <a:solidFill>
                <a:srgbClr val="0000FF"/>
              </a:solidFill>
              <a:latin typeface="微软雅黑" panose="020B0503020204020204" charset="-122"/>
              <a:ea typeface="微软雅黑" panose="020B0503020204020204" charset="-122"/>
              <a:sym typeface="+mn-ea"/>
            </a:endParaRPr>
          </a:p>
        </p:txBody>
      </p:sp>
      <p:sp>
        <p:nvSpPr>
          <p:cNvPr id="14" name="文本框 196"/>
          <p:cNvSpPr txBox="1"/>
          <p:nvPr/>
        </p:nvSpPr>
        <p:spPr>
          <a:xfrm>
            <a:off x="224790" y="2864485"/>
            <a:ext cx="1231900" cy="583108"/>
          </a:xfrm>
          <a:prstGeom prst="rect">
            <a:avLst/>
          </a:prstGeom>
          <a:noFill/>
        </p:spPr>
        <p:txBody>
          <a:bodyPr wrap="square" rtlCol="0">
            <a:spAutoFit/>
          </a:bodyPr>
          <a:lstStyle/>
          <a:p>
            <a:pPr>
              <a:lnSpc>
                <a:spcPct val="150000"/>
              </a:lnSpc>
            </a:pPr>
            <a:r>
              <a:rPr lang="zh-CN" sz="2400" b="1"/>
              <a:t>干湿区</a:t>
            </a:r>
          </a:p>
        </p:txBody>
      </p:sp>
      <p:sp>
        <p:nvSpPr>
          <p:cNvPr id="15" name="文本框 197"/>
          <p:cNvSpPr txBox="1"/>
          <p:nvPr/>
        </p:nvSpPr>
        <p:spPr>
          <a:xfrm>
            <a:off x="224790" y="4181475"/>
            <a:ext cx="1422184" cy="461665"/>
          </a:xfrm>
          <a:prstGeom prst="rect">
            <a:avLst/>
          </a:prstGeom>
          <a:noFill/>
        </p:spPr>
        <p:txBody>
          <a:bodyPr wrap="none" rtlCol="0" anchor="t">
            <a:spAutoFit/>
          </a:bodyPr>
          <a:lstStyle/>
          <a:p>
            <a:r>
              <a:rPr lang="zh-CN" altLang="en-US" sz="2400" b="1" dirty="0" smtClean="0">
                <a:solidFill>
                  <a:srgbClr val="0000FF"/>
                </a:solidFill>
                <a:latin typeface="Calibri" panose="020F0502020204030204" charset="0"/>
              </a:rPr>
              <a:t>半</a:t>
            </a:r>
            <a:r>
              <a:rPr lang="zh-CN" altLang="en-US" sz="2400" b="1" dirty="0">
                <a:solidFill>
                  <a:srgbClr val="0000FF"/>
                </a:solidFill>
                <a:latin typeface="Calibri" panose="020F0502020204030204" charset="0"/>
              </a:rPr>
              <a:t>干旱区</a:t>
            </a:r>
          </a:p>
        </p:txBody>
      </p:sp>
      <p:sp>
        <p:nvSpPr>
          <p:cNvPr id="16" name="文本框 202"/>
          <p:cNvSpPr txBox="1"/>
          <p:nvPr/>
        </p:nvSpPr>
        <p:spPr>
          <a:xfrm>
            <a:off x="224790" y="4919345"/>
            <a:ext cx="1567815" cy="583108"/>
          </a:xfrm>
          <a:prstGeom prst="rect">
            <a:avLst/>
          </a:prstGeom>
          <a:noFill/>
        </p:spPr>
        <p:txBody>
          <a:bodyPr wrap="square" rtlCol="0">
            <a:spAutoFit/>
          </a:bodyPr>
          <a:lstStyle/>
          <a:p>
            <a:pPr>
              <a:lnSpc>
                <a:spcPct val="150000"/>
              </a:lnSpc>
            </a:pPr>
            <a:r>
              <a:rPr lang="zh-CN" sz="2400" b="1" dirty="0"/>
              <a:t>气候类型</a:t>
            </a:r>
          </a:p>
        </p:txBody>
      </p:sp>
      <p:sp>
        <p:nvSpPr>
          <p:cNvPr id="17" name="文本框 214"/>
          <p:cNvSpPr txBox="1"/>
          <p:nvPr/>
        </p:nvSpPr>
        <p:spPr>
          <a:xfrm>
            <a:off x="224790" y="5689600"/>
            <a:ext cx="2040943" cy="461665"/>
          </a:xfrm>
          <a:prstGeom prst="rect">
            <a:avLst/>
          </a:prstGeom>
          <a:noFill/>
        </p:spPr>
        <p:txBody>
          <a:bodyPr wrap="none" rtlCol="0" anchor="t">
            <a:spAutoFit/>
          </a:bodyPr>
          <a:lstStyle/>
          <a:p>
            <a:pPr algn="l"/>
            <a:r>
              <a:rPr lang="zh-CN" altLang="en-US" sz="2400" b="1" dirty="0" smtClean="0">
                <a:solidFill>
                  <a:srgbClr val="0000FF"/>
                </a:solidFill>
                <a:latin typeface="Calibri" panose="020F0502020204030204" charset="0"/>
              </a:rPr>
              <a:t>温带</a:t>
            </a:r>
            <a:r>
              <a:rPr lang="zh-CN" altLang="en-US" sz="2400" b="1" dirty="0">
                <a:solidFill>
                  <a:srgbClr val="0000FF"/>
                </a:solidFill>
                <a:latin typeface="Calibri" panose="020F0502020204030204" charset="0"/>
              </a:rPr>
              <a:t>季风气候</a:t>
            </a:r>
          </a:p>
        </p:txBody>
      </p:sp>
    </p:spTree>
    <p:extLst>
      <p:ext uri="{BB962C8B-B14F-4D97-AF65-F5344CB8AC3E}">
        <p14:creationId xmlns:p14="http://schemas.microsoft.com/office/powerpoint/2010/main" val="2751988198"/>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000" fill="hold">
                                          <p:stCondLst>
                                            <p:cond delay="0"/>
                                          </p:stCondLst>
                                        </p:cTn>
                                        <p:tgtEl>
                                          <p:spTgt spid="8"/>
                                        </p:tgtEl>
                                        <p:attrNameLst>
                                          <p:attrName>style.visibility</p:attrName>
                                        </p:attrNameLst>
                                      </p:cBhvr>
                                      <p:to>
                                        <p:strVal val="visible"/>
                                      </p:to>
                                    </p:set>
                                    <p:animEffect transition="in" filter="wipe(down)">
                                      <p:cBhvr>
                                        <p:cTn id="11" dur="1000"/>
                                        <p:tgtEl>
                                          <p:spTgt spid="8"/>
                                        </p:tgtEl>
                                      </p:cBhvr>
                                    </p:animEffect>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000" fill="hold">
                                          <p:stCondLst>
                                            <p:cond delay="0"/>
                                          </p:stCondLst>
                                        </p:cTn>
                                        <p:tgtEl>
                                          <p:spTgt spid="11"/>
                                        </p:tgtEl>
                                        <p:attrNameLst>
                                          <p:attrName>style.visibility</p:attrName>
                                        </p:attrNameLst>
                                      </p:cBhvr>
                                      <p:to>
                                        <p:strVal val="visible"/>
                                      </p:to>
                                    </p:set>
                                    <p:animEffect transition="in" filter="blinds(horizontal)">
                                      <p:cBhvr>
                                        <p:cTn id="15" dur="1000"/>
                                        <p:tgtEl>
                                          <p:spTgt spid="11"/>
                                        </p:tgtEl>
                                      </p:cBhvr>
                                    </p:animEffect>
                                  </p:childTnLst>
                                </p:cTn>
                              </p:par>
                            </p:childTnLst>
                          </p:cTn>
                        </p:par>
                        <p:par>
                          <p:cTn id="16" fill="hold">
                            <p:stCondLst>
                              <p:cond delay="3000"/>
                            </p:stCondLst>
                            <p:childTnLst>
                              <p:par>
                                <p:cTn id="17" presetID="16" presetClass="entr" presetSubtype="21" fill="hold" grpId="0" nodeType="afterEffect">
                                  <p:stCondLst>
                                    <p:cond delay="0"/>
                                  </p:stCondLst>
                                  <p:childTnLst>
                                    <p:set>
                                      <p:cBhvr>
                                        <p:cTn id="18" dur="1000" fill="hold">
                                          <p:stCondLst>
                                            <p:cond delay="0"/>
                                          </p:stCondLst>
                                        </p:cTn>
                                        <p:tgtEl>
                                          <p:spTgt spid="10"/>
                                        </p:tgtEl>
                                        <p:attrNameLst>
                                          <p:attrName>style.visibility</p:attrName>
                                        </p:attrNameLst>
                                      </p:cBhvr>
                                      <p:to>
                                        <p:strVal val="visible"/>
                                      </p:to>
                                    </p:set>
                                    <p:animEffect transition="in" filter="barn(inVertical)">
                                      <p:cBhvr>
                                        <p:cTn id="19" dur="1000"/>
                                        <p:tgtEl>
                                          <p:spTgt spid="10"/>
                                        </p:tgtEl>
                                      </p:cBhvr>
                                    </p:animEffect>
                                  </p:childTnLst>
                                </p:cTn>
                              </p:par>
                            </p:childTnLst>
                          </p:cTn>
                        </p:par>
                        <p:par>
                          <p:cTn id="20" fill="hold">
                            <p:stCondLst>
                              <p:cond delay="4000"/>
                            </p:stCondLst>
                            <p:childTnLst>
                              <p:par>
                                <p:cTn id="21" presetID="22" presetClass="entr" presetSubtype="4" fill="hold" grpId="0" nodeType="afterEffect">
                                  <p:stCondLst>
                                    <p:cond delay="0"/>
                                  </p:stCondLst>
                                  <p:childTnLst>
                                    <p:set>
                                      <p:cBhvr>
                                        <p:cTn id="22" dur="1000" fill="hold">
                                          <p:stCondLst>
                                            <p:cond delay="0"/>
                                          </p:stCondLst>
                                        </p:cTn>
                                        <p:tgtEl>
                                          <p:spTgt spid="14"/>
                                        </p:tgtEl>
                                        <p:attrNameLst>
                                          <p:attrName>style.visibility</p:attrName>
                                        </p:attrNameLst>
                                      </p:cBhvr>
                                      <p:to>
                                        <p:strVal val="visible"/>
                                      </p:to>
                                    </p:set>
                                    <p:animEffect transition="in" filter="wipe(down)">
                                      <p:cBhvr>
                                        <p:cTn id="23" dur="1000"/>
                                        <p:tgtEl>
                                          <p:spTgt spid="14"/>
                                        </p:tgtEl>
                                      </p:cBhvr>
                                    </p:animEffect>
                                  </p:childTnLst>
                                </p:cTn>
                              </p:par>
                            </p:childTnLst>
                          </p:cTn>
                        </p:par>
                        <p:par>
                          <p:cTn id="24" fill="hold">
                            <p:stCondLst>
                              <p:cond delay="5000"/>
                            </p:stCondLst>
                            <p:childTnLst>
                              <p:par>
                                <p:cTn id="25" presetID="16" presetClass="entr" presetSubtype="21" fill="hold" grpId="0" nodeType="afterEffect">
                                  <p:stCondLst>
                                    <p:cond delay="0"/>
                                  </p:stCondLst>
                                  <p:childTnLst>
                                    <p:set>
                                      <p:cBhvr>
                                        <p:cTn id="26" dur="1000" fill="hold">
                                          <p:stCondLst>
                                            <p:cond delay="0"/>
                                          </p:stCondLst>
                                        </p:cTn>
                                        <p:tgtEl>
                                          <p:spTgt spid="12"/>
                                        </p:tgtEl>
                                        <p:attrNameLst>
                                          <p:attrName>style.visibility</p:attrName>
                                        </p:attrNameLst>
                                      </p:cBhvr>
                                      <p:to>
                                        <p:strVal val="visible"/>
                                      </p:to>
                                    </p:set>
                                    <p:animEffect transition="in" filter="barn(inVertical)">
                                      <p:cBhvr>
                                        <p:cTn id="27" dur="1000"/>
                                        <p:tgtEl>
                                          <p:spTgt spid="12"/>
                                        </p:tgtEl>
                                      </p:cBhvr>
                                    </p:animEffect>
                                  </p:childTnLst>
                                </p:cTn>
                              </p:par>
                            </p:childTnLst>
                          </p:cTn>
                        </p:par>
                        <p:par>
                          <p:cTn id="28" fill="hold">
                            <p:stCondLst>
                              <p:cond delay="6000"/>
                            </p:stCondLst>
                            <p:childTnLst>
                              <p:par>
                                <p:cTn id="29" presetID="16" presetClass="entr" presetSubtype="21" fill="hold" grpId="0" nodeType="afterEffect">
                                  <p:stCondLst>
                                    <p:cond delay="0"/>
                                  </p:stCondLst>
                                  <p:childTnLst>
                                    <p:set>
                                      <p:cBhvr>
                                        <p:cTn id="30" dur="1000" fill="hold">
                                          <p:stCondLst>
                                            <p:cond delay="0"/>
                                          </p:stCondLst>
                                        </p:cTn>
                                        <p:tgtEl>
                                          <p:spTgt spid="13"/>
                                        </p:tgtEl>
                                        <p:attrNameLst>
                                          <p:attrName>style.visibility</p:attrName>
                                        </p:attrNameLst>
                                      </p:cBhvr>
                                      <p:to>
                                        <p:strVal val="visible"/>
                                      </p:to>
                                    </p:set>
                                    <p:animEffect transition="in" filter="barn(inVertical)">
                                      <p:cBhvr>
                                        <p:cTn id="31" dur="1000"/>
                                        <p:tgtEl>
                                          <p:spTgt spid="13"/>
                                        </p:tgtEl>
                                      </p:cBhvr>
                                    </p:animEffect>
                                  </p:childTnLst>
                                </p:cTn>
                              </p:par>
                            </p:childTnLst>
                          </p:cTn>
                        </p:par>
                        <p:par>
                          <p:cTn id="32" fill="hold">
                            <p:stCondLst>
                              <p:cond delay="7000"/>
                            </p:stCondLst>
                            <p:childTnLst>
                              <p:par>
                                <p:cTn id="33" presetID="8" presetClass="entr" presetSubtype="16" fill="hold" grpId="0" nodeType="afterEffect">
                                  <p:stCondLst>
                                    <p:cond delay="0"/>
                                  </p:stCondLst>
                                  <p:childTnLst>
                                    <p:set>
                                      <p:cBhvr>
                                        <p:cTn id="34" dur="1000" fill="hold">
                                          <p:stCondLst>
                                            <p:cond delay="0"/>
                                          </p:stCondLst>
                                        </p:cTn>
                                        <p:tgtEl>
                                          <p:spTgt spid="15"/>
                                        </p:tgtEl>
                                        <p:attrNameLst>
                                          <p:attrName>style.visibility</p:attrName>
                                        </p:attrNameLst>
                                      </p:cBhvr>
                                      <p:to>
                                        <p:strVal val="visible"/>
                                      </p:to>
                                    </p:set>
                                    <p:animEffect transition="in" filter="diamond(in)">
                                      <p:cBhvr>
                                        <p:cTn id="35" dur="1000"/>
                                        <p:tgtEl>
                                          <p:spTgt spid="15"/>
                                        </p:tgtEl>
                                      </p:cBhvr>
                                    </p:animEffect>
                                  </p:childTnLst>
                                </p:cTn>
                              </p:par>
                            </p:childTnLst>
                          </p:cTn>
                        </p:par>
                        <p:par>
                          <p:cTn id="36" fill="hold">
                            <p:stCondLst>
                              <p:cond delay="8000"/>
                            </p:stCondLst>
                            <p:childTnLst>
                              <p:par>
                                <p:cTn id="37" presetID="22" presetClass="entr" presetSubtype="4" fill="hold" grpId="0" nodeType="afterEffect">
                                  <p:stCondLst>
                                    <p:cond delay="0"/>
                                  </p:stCondLst>
                                  <p:childTnLst>
                                    <p:set>
                                      <p:cBhvr>
                                        <p:cTn id="38" dur="1000" fill="hold">
                                          <p:stCondLst>
                                            <p:cond delay="0"/>
                                          </p:stCondLst>
                                        </p:cTn>
                                        <p:tgtEl>
                                          <p:spTgt spid="16"/>
                                        </p:tgtEl>
                                        <p:attrNameLst>
                                          <p:attrName>style.visibility</p:attrName>
                                        </p:attrNameLst>
                                      </p:cBhvr>
                                      <p:to>
                                        <p:strVal val="visible"/>
                                      </p:to>
                                    </p:set>
                                    <p:animEffect transition="in" filter="wipe(down)">
                                      <p:cBhvr>
                                        <p:cTn id="39" dur="1000"/>
                                        <p:tgtEl>
                                          <p:spTgt spid="16"/>
                                        </p:tgtEl>
                                      </p:cBhvr>
                                    </p:animEffect>
                                  </p:childTnLst>
                                </p:cTn>
                              </p:par>
                            </p:childTnLst>
                          </p:cTn>
                        </p:par>
                        <p:par>
                          <p:cTn id="40" fill="hold">
                            <p:stCondLst>
                              <p:cond delay="9000"/>
                            </p:stCondLst>
                            <p:childTnLst>
                              <p:par>
                                <p:cTn id="41" presetID="8" presetClass="entr" presetSubtype="16" fill="hold" grpId="0" nodeType="afterEffect">
                                  <p:stCondLst>
                                    <p:cond delay="0"/>
                                  </p:stCondLst>
                                  <p:childTnLst>
                                    <p:set>
                                      <p:cBhvr>
                                        <p:cTn id="42" dur="1000" fill="hold">
                                          <p:stCondLst>
                                            <p:cond delay="0"/>
                                          </p:stCondLst>
                                        </p:cTn>
                                        <p:tgtEl>
                                          <p:spTgt spid="17"/>
                                        </p:tgtEl>
                                        <p:attrNameLst>
                                          <p:attrName>style.visibility</p:attrName>
                                        </p:attrNameLst>
                                      </p:cBhvr>
                                      <p:to>
                                        <p:strVal val="visible"/>
                                      </p:to>
                                    </p:set>
                                    <p:animEffect transition="in" filter="diamond(in)">
                                      <p:cBhvr>
                                        <p:cTn id="4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3">
            <a:extLst>
              <a:ext uri="{FF2B5EF4-FFF2-40B4-BE49-F238E27FC236}">
                <a16:creationId xmlns:a16="http://schemas.microsoft.com/office/drawing/2014/main" xmlns="" id="{0E424E76-67E7-4C6B-B9A1-C30C96744E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6160" y="3779521"/>
            <a:ext cx="2545080" cy="259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3" name="Straight Connector 24"/>
          <p:cNvCxnSpPr/>
          <p:nvPr>
            <p:custDataLst>
              <p:tags r:id="rId3"/>
            </p:custDataLst>
          </p:nvPr>
        </p:nvCxnSpPr>
        <p:spPr>
          <a:xfrm>
            <a:off x="454660" y="864870"/>
            <a:ext cx="2151380" cy="19050"/>
          </a:xfrm>
          <a:prstGeom prst="line">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7" cstate="print"/>
          <a:stretch>
            <a:fillRect/>
          </a:stretch>
        </p:blipFill>
        <p:spPr>
          <a:xfrm>
            <a:off x="3256280" y="1195705"/>
            <a:ext cx="4231640" cy="5340350"/>
          </a:xfrm>
          <a:prstGeom prst="rect">
            <a:avLst/>
          </a:prstGeom>
        </p:spPr>
      </p:pic>
      <p:sp>
        <p:nvSpPr>
          <p:cNvPr id="9" name="椭圆 8"/>
          <p:cNvSpPr/>
          <p:nvPr/>
        </p:nvSpPr>
        <p:spPr>
          <a:xfrm>
            <a:off x="6463030" y="2956608"/>
            <a:ext cx="158750" cy="167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对象 18"/>
          <p:cNvGraphicFramePr>
            <a:graphicFrameLocks noChangeAspect="1"/>
          </p:cNvGraphicFramePr>
          <p:nvPr/>
        </p:nvGraphicFramePr>
        <p:xfrm>
          <a:off x="7670801" y="1296750"/>
          <a:ext cx="1960879" cy="2452290"/>
        </p:xfrm>
        <a:graphic>
          <a:graphicData uri="http://schemas.openxmlformats.org/presentationml/2006/ole">
            <mc:AlternateContent xmlns:mc="http://schemas.openxmlformats.org/markup-compatibility/2006">
              <mc:Choice xmlns:v="urn:schemas-microsoft-com:vml" Requires="v">
                <p:oleObj spid="_x0000_s4123" r:id="rId8" imgW="3238952" imgH="2495238" progId="PBrush">
                  <p:embed/>
                </p:oleObj>
              </mc:Choice>
              <mc:Fallback>
                <p:oleObj r:id="rId8" imgW="3238952" imgH="2495238" progId="PBrush">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0801" y="1296750"/>
                        <a:ext cx="1960879" cy="2452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椭圆 9"/>
          <p:cNvSpPr/>
          <p:nvPr/>
        </p:nvSpPr>
        <p:spPr>
          <a:xfrm>
            <a:off x="5381625" y="5260340"/>
            <a:ext cx="158750" cy="168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317365" y="5278120"/>
            <a:ext cx="158750" cy="168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916930" y="2660650"/>
            <a:ext cx="1081405" cy="368300"/>
          </a:xfrm>
          <a:prstGeom prst="rect">
            <a:avLst/>
          </a:prstGeom>
          <a:noFill/>
        </p:spPr>
        <p:txBody>
          <a:bodyPr wrap="square" rtlCol="0">
            <a:spAutoFit/>
          </a:bodyPr>
          <a:lstStyle/>
          <a:p>
            <a:r>
              <a:rPr lang="zh-CN" altLang="en-US" b="1"/>
              <a:t>哈尔滨</a:t>
            </a:r>
          </a:p>
        </p:txBody>
      </p:sp>
      <p:sp>
        <p:nvSpPr>
          <p:cNvPr id="29" name="文本框 28"/>
          <p:cNvSpPr txBox="1"/>
          <p:nvPr/>
        </p:nvSpPr>
        <p:spPr>
          <a:xfrm>
            <a:off x="5220335" y="4864100"/>
            <a:ext cx="975360" cy="368300"/>
          </a:xfrm>
          <a:prstGeom prst="rect">
            <a:avLst/>
          </a:prstGeom>
          <a:noFill/>
        </p:spPr>
        <p:txBody>
          <a:bodyPr wrap="square" rtlCol="0">
            <a:spAutoFit/>
          </a:bodyPr>
          <a:lstStyle/>
          <a:p>
            <a:r>
              <a:rPr lang="zh-CN" altLang="en-US" b="1" dirty="0" smtClean="0"/>
              <a:t>济南</a:t>
            </a:r>
            <a:endParaRPr lang="zh-CN" altLang="en-US" b="1" dirty="0"/>
          </a:p>
        </p:txBody>
      </p:sp>
      <p:sp>
        <p:nvSpPr>
          <p:cNvPr id="31" name="文本框 30"/>
          <p:cNvSpPr txBox="1"/>
          <p:nvPr/>
        </p:nvSpPr>
        <p:spPr>
          <a:xfrm>
            <a:off x="4246245" y="4940300"/>
            <a:ext cx="666115" cy="368300"/>
          </a:xfrm>
          <a:prstGeom prst="rect">
            <a:avLst/>
          </a:prstGeom>
          <a:noFill/>
        </p:spPr>
        <p:txBody>
          <a:bodyPr wrap="square" rtlCol="0">
            <a:spAutoFit/>
          </a:bodyPr>
          <a:lstStyle/>
          <a:p>
            <a:r>
              <a:rPr lang="zh-CN" altLang="en-US" b="1" dirty="0" smtClean="0"/>
              <a:t>延安</a:t>
            </a:r>
            <a:endParaRPr lang="zh-CN" altLang="en-US" b="1" dirty="0"/>
          </a:p>
        </p:txBody>
      </p:sp>
      <p:sp>
        <p:nvSpPr>
          <p:cNvPr id="40" name="文本框 39"/>
          <p:cNvSpPr txBox="1"/>
          <p:nvPr/>
        </p:nvSpPr>
        <p:spPr>
          <a:xfrm>
            <a:off x="2790190" y="213360"/>
            <a:ext cx="7267792"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285750" indent="-285750">
              <a:buFont typeface="Wingdings" panose="05000000000000000000" charset="0"/>
              <a:buChar char="Ø"/>
            </a:pPr>
            <a:r>
              <a:rPr lang="zh-CN" altLang="en-US" sz="2800" b="1">
                <a:effectLst/>
              </a:rPr>
              <a:t>夏季普遍高温多雨</a:t>
            </a:r>
          </a:p>
        </p:txBody>
      </p:sp>
      <p:sp>
        <p:nvSpPr>
          <p:cNvPr id="41" name="文本框 40"/>
          <p:cNvSpPr txBox="1"/>
          <p:nvPr/>
        </p:nvSpPr>
        <p:spPr>
          <a:xfrm>
            <a:off x="2790190" y="633095"/>
            <a:ext cx="9401810"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285750" indent="-285750">
              <a:buFont typeface="Wingdings" panose="05000000000000000000" charset="0"/>
              <a:buChar char="Ø"/>
            </a:pPr>
            <a:r>
              <a:rPr lang="zh-CN" altLang="en-US" sz="2800" b="1" dirty="0">
                <a:effectLst/>
              </a:rPr>
              <a:t>冬季东北严寒、降水少；华北、黄土高原寒冷、干燥。</a:t>
            </a:r>
          </a:p>
        </p:txBody>
      </p:sp>
      <p:sp>
        <p:nvSpPr>
          <p:cNvPr id="30" name="标题 13313"/>
          <p:cNvSpPr txBox="1">
            <a:spLocks/>
          </p:cNvSpPr>
          <p:nvPr/>
        </p:nvSpPr>
        <p:spPr>
          <a:xfrm>
            <a:off x="211962" y="0"/>
            <a:ext cx="8672959" cy="1049238"/>
          </a:xfrm>
          <a:prstGeom prst="rect">
            <a:avLst/>
          </a:prstGeom>
          <a:noFill/>
          <a:ln w="9525">
            <a:noFill/>
          </a:ln>
        </p:spPr>
        <p:txBody>
          <a:bodyPr vert="horz" lIns="91438" tIns="45719" rIns="91438" bIns="45719" rtlCol="0" anchor="ctr">
            <a:noAutofit/>
          </a:bodyPr>
          <a:lstStyle/>
          <a:p>
            <a:pPr marL="0" marR="0" lvl="0" indent="0" algn="l" defTabSz="1300480" rtl="0" eaLnBrk="1" fontAlgn="auto" latinLnBrk="0" hangingPunct="1">
              <a:lnSpc>
                <a:spcPct val="90000"/>
              </a:lnSpc>
              <a:spcBef>
                <a:spcPct val="0"/>
              </a:spcBef>
              <a:spcAft>
                <a:spcPts val="0"/>
              </a:spcAft>
              <a:buClrTx/>
              <a:buSzTx/>
              <a:buFontTx/>
              <a:buNone/>
              <a:tabLst/>
              <a:defRPr/>
            </a:pPr>
            <a:r>
              <a:rPr kumimoji="0" lang="en-US" altLang="zh-CN" sz="3200" b="1" i="0" u="none" strike="noStrike" kern="1200" cap="none" spc="0" normalizeH="0" baseline="0" noProof="0" smtClean="0">
                <a:ln>
                  <a:noFill/>
                </a:ln>
                <a:solidFill>
                  <a:srgbClr val="FF0000"/>
                </a:solidFill>
                <a:effectLst/>
                <a:uLnTx/>
                <a:uFillTx/>
                <a:latin typeface="Heiti SC Light" charset="0"/>
                <a:ea typeface="楷体_GB2312" pitchFamily="1" charset="-122"/>
                <a:cs typeface="+mj-cs"/>
                <a:sym typeface="Heiti SC Light" charset="0"/>
              </a:rPr>
              <a:t>2 气候特征</a:t>
            </a:r>
            <a:endParaRPr kumimoji="0" lang="en-US" altLang="zh-CN" sz="3200" b="1" i="0" u="none" strike="noStrike" kern="1200" cap="none" spc="0" normalizeH="0" baseline="0" noProof="0" dirty="0">
              <a:ln>
                <a:noFill/>
              </a:ln>
              <a:solidFill>
                <a:srgbClr val="FF0000"/>
              </a:solidFill>
              <a:effectLst/>
              <a:uLnTx/>
              <a:uFillTx/>
              <a:latin typeface="Heiti SC Light" charset="0"/>
              <a:ea typeface="楷体_GB2312" pitchFamily="1" charset="-122"/>
              <a:cs typeface="+mj-cs"/>
              <a:sym typeface="Heiti SC Light" charset="0"/>
            </a:endParaRPr>
          </a:p>
        </p:txBody>
      </p:sp>
      <p:sp>
        <p:nvSpPr>
          <p:cNvPr id="43" name="TextBox 42"/>
          <p:cNvSpPr txBox="1"/>
          <p:nvPr/>
        </p:nvSpPr>
        <p:spPr>
          <a:xfrm>
            <a:off x="8214360" y="6488668"/>
            <a:ext cx="1188720" cy="369332"/>
          </a:xfrm>
          <a:prstGeom prst="rect">
            <a:avLst/>
          </a:prstGeom>
          <a:noFill/>
        </p:spPr>
        <p:txBody>
          <a:bodyPr wrap="square" rtlCol="0">
            <a:spAutoFit/>
          </a:bodyPr>
          <a:lstStyle/>
          <a:p>
            <a:r>
              <a:rPr lang="zh-CN" altLang="en-US" dirty="0" smtClean="0"/>
              <a:t>济南</a:t>
            </a:r>
            <a:endParaRPr lang="zh-CN" altLang="en-US" dirty="0"/>
          </a:p>
        </p:txBody>
      </p:sp>
      <p:pic>
        <p:nvPicPr>
          <p:cNvPr id="44" name="Picture 16">
            <a:extLst>
              <a:ext uri="{FF2B5EF4-FFF2-40B4-BE49-F238E27FC236}">
                <a16:creationId xmlns:a16="http://schemas.microsoft.com/office/drawing/2014/main" xmlns="" id="{38FB6969-7B33-448A-8B12-C9222F7D51B5}"/>
              </a:ext>
            </a:extLst>
          </p:cNvPr>
          <p:cNvPicPr>
            <a:picLocks noChangeAspect="1"/>
          </p:cNvPicPr>
          <p:nvPr/>
        </p:nvPicPr>
        <p:blipFill>
          <a:blip r:embed="rId10" cstate="print"/>
          <a:stretch>
            <a:fillRect/>
          </a:stretch>
        </p:blipFill>
        <p:spPr>
          <a:xfrm>
            <a:off x="411480" y="3728982"/>
            <a:ext cx="2377440" cy="2900473"/>
          </a:xfrm>
          <a:prstGeom prst="rect">
            <a:avLst/>
          </a:prstGeom>
          <a:noFill/>
          <a:ln w="9525">
            <a:noFill/>
          </a:ln>
        </p:spPr>
      </p:pic>
      <p:sp>
        <p:nvSpPr>
          <p:cNvPr id="45" name="TextBox 44"/>
          <p:cNvSpPr txBox="1"/>
          <p:nvPr/>
        </p:nvSpPr>
        <p:spPr>
          <a:xfrm>
            <a:off x="289560" y="1234440"/>
            <a:ext cx="2865120" cy="830997"/>
          </a:xfrm>
          <a:prstGeom prst="rect">
            <a:avLst/>
          </a:prstGeom>
          <a:noFill/>
        </p:spPr>
        <p:txBody>
          <a:bodyPr wrap="square" rtlCol="0">
            <a:spAutoFit/>
          </a:bodyPr>
          <a:lstStyle/>
          <a:p>
            <a:r>
              <a:rPr lang="zh-CN" altLang="en-US" sz="2400" b="1" dirty="0" smtClean="0">
                <a:solidFill>
                  <a:srgbClr val="0000FF"/>
                </a:solidFill>
              </a:rPr>
              <a:t>比较</a:t>
            </a:r>
            <a:r>
              <a:rPr lang="en-US" altLang="zh-CN" sz="2400" b="1" dirty="0" smtClean="0">
                <a:solidFill>
                  <a:srgbClr val="0000FF"/>
                </a:solidFill>
              </a:rPr>
              <a:t>3</a:t>
            </a:r>
            <a:r>
              <a:rPr lang="zh-CN" altLang="en-US" sz="2400" b="1" dirty="0" smtClean="0">
                <a:solidFill>
                  <a:srgbClr val="0000FF"/>
                </a:solidFill>
              </a:rPr>
              <a:t>地气候差异，并分析原因</a:t>
            </a:r>
            <a:endParaRPr lang="zh-CN" altLang="en-US" sz="2400" b="1" dirty="0">
              <a:solidFill>
                <a:srgbClr val="0000FF"/>
              </a:solidFill>
            </a:endParaRPr>
          </a:p>
        </p:txBody>
      </p:sp>
      <p:sp>
        <p:nvSpPr>
          <p:cNvPr id="46" name="矩形 45"/>
          <p:cNvSpPr/>
          <p:nvPr/>
        </p:nvSpPr>
        <p:spPr>
          <a:xfrm>
            <a:off x="281777" y="2710934"/>
            <a:ext cx="3131983" cy="923330"/>
          </a:xfrm>
          <a:prstGeom prst="rect">
            <a:avLst/>
          </a:prstGeom>
        </p:spPr>
        <p:txBody>
          <a:bodyPr wrap="square">
            <a:spAutoFit/>
          </a:bodyPr>
          <a:lstStyle/>
          <a:p>
            <a:pPr>
              <a:buNone/>
            </a:pPr>
            <a:r>
              <a:rPr lang="zh-CN" altLang="en-US" b="1" dirty="0" smtClean="0">
                <a:latin typeface="微软雅黑" panose="020B0503020204020204" pitchFamily="34" charset="-122"/>
                <a:ea typeface="微软雅黑" panose="020B0503020204020204" pitchFamily="34" charset="-122"/>
              </a:rPr>
              <a:t>冬冷夏热，降水少（</a:t>
            </a:r>
            <a:r>
              <a:rPr lang="en-US" altLang="zh-CN" b="1" dirty="0" smtClean="0">
                <a:latin typeface="微软雅黑" panose="020B0503020204020204" pitchFamily="34" charset="-122"/>
                <a:ea typeface="微软雅黑" panose="020B0503020204020204" pitchFamily="34" charset="-122"/>
              </a:rPr>
              <a:t>200~600</a:t>
            </a:r>
            <a:r>
              <a:rPr lang="zh-CN" altLang="en-US" b="1" dirty="0" smtClean="0">
                <a:latin typeface="微软雅黑" panose="020B0503020204020204" pitchFamily="34" charset="-122"/>
                <a:ea typeface="微软雅黑" panose="020B0503020204020204" pitchFamily="34" charset="-122"/>
              </a:rPr>
              <a:t>毫米）、集中在夏季</a:t>
            </a:r>
            <a:endParaRPr lang="zh-CN" altLang="en-US" b="1" dirty="0">
              <a:latin typeface="微软雅黑" panose="020B0503020204020204" pitchFamily="34" charset="-122"/>
              <a:ea typeface="微软雅黑" panose="020B0503020204020204" pitchFamily="34" charset="-122"/>
            </a:endParaRPr>
          </a:p>
        </p:txBody>
      </p:sp>
      <p:sp>
        <p:nvSpPr>
          <p:cNvPr id="47" name="矩形 46"/>
          <p:cNvSpPr/>
          <p:nvPr/>
        </p:nvSpPr>
        <p:spPr>
          <a:xfrm>
            <a:off x="9966960" y="4309794"/>
            <a:ext cx="2225040" cy="1477328"/>
          </a:xfrm>
          <a:prstGeom prst="rect">
            <a:avLst/>
          </a:prstGeom>
        </p:spPr>
        <p:txBody>
          <a:bodyPr wrap="square">
            <a:spAutoFit/>
          </a:bodyPr>
          <a:lstStyle/>
          <a:p>
            <a:pPr>
              <a:buNone/>
            </a:pPr>
            <a:r>
              <a:rPr lang="zh-CN" altLang="en-US" b="1" dirty="0" smtClean="0">
                <a:latin typeface="微软雅黑" panose="020B0503020204020204" pitchFamily="34" charset="-122"/>
                <a:ea typeface="微软雅黑" panose="020B0503020204020204" pitchFamily="34" charset="-122"/>
              </a:rPr>
              <a:t>夏季高温多雨，冬季寒冷干燥，降水（</a:t>
            </a:r>
            <a:r>
              <a:rPr lang="en-US" altLang="zh-CN" b="1" dirty="0" smtClean="0">
                <a:latin typeface="微软雅黑" panose="020B0503020204020204" pitchFamily="34" charset="-122"/>
                <a:ea typeface="微软雅黑" panose="020B0503020204020204" pitchFamily="34" charset="-122"/>
              </a:rPr>
              <a:t>600~800</a:t>
            </a:r>
            <a:r>
              <a:rPr lang="zh-CN" altLang="en-US" b="1" dirty="0" smtClean="0">
                <a:latin typeface="微软雅黑" panose="020B0503020204020204" pitchFamily="34" charset="-122"/>
                <a:ea typeface="微软雅黑" panose="020B0503020204020204" pitchFamily="34" charset="-122"/>
              </a:rPr>
              <a:t>）集中在夏季，春季干旱多风沙</a:t>
            </a:r>
            <a:endParaRPr lang="zh-CN" altLang="en-US" b="1" dirty="0">
              <a:latin typeface="微软雅黑" panose="020B0503020204020204" pitchFamily="34" charset="-122"/>
              <a:ea typeface="微软雅黑" panose="020B0503020204020204" pitchFamily="34" charset="-122"/>
            </a:endParaRPr>
          </a:p>
        </p:txBody>
      </p:sp>
      <p:sp>
        <p:nvSpPr>
          <p:cNvPr id="48" name="矩形 47"/>
          <p:cNvSpPr/>
          <p:nvPr/>
        </p:nvSpPr>
        <p:spPr>
          <a:xfrm>
            <a:off x="9920179" y="1750814"/>
            <a:ext cx="2073701" cy="1200329"/>
          </a:xfrm>
          <a:prstGeom prst="rect">
            <a:avLst/>
          </a:prstGeom>
        </p:spPr>
        <p:txBody>
          <a:bodyPr wrap="square">
            <a:spAutoFit/>
          </a:bodyPr>
          <a:lstStyle/>
          <a:p>
            <a:pPr>
              <a:buNone/>
            </a:pPr>
            <a:r>
              <a:rPr lang="zh-CN" altLang="en-US" b="1" dirty="0" smtClean="0">
                <a:latin typeface="微软雅黑" panose="020B0503020204020204" pitchFamily="34" charset="-122"/>
                <a:ea typeface="微软雅黑" panose="020B0503020204020204" pitchFamily="34" charset="-122"/>
              </a:rPr>
              <a:t>冬长夏短，降水（</a:t>
            </a:r>
            <a:r>
              <a:rPr lang="en-US" altLang="zh-CN" b="1" dirty="0" smtClean="0">
                <a:latin typeface="微软雅黑" panose="020B0503020204020204" pitchFamily="34" charset="-122"/>
                <a:ea typeface="微软雅黑" panose="020B0503020204020204" pitchFamily="34" charset="-122"/>
              </a:rPr>
              <a:t>600</a:t>
            </a:r>
            <a:r>
              <a:rPr lang="zh-CN" altLang="en-US" b="1" dirty="0" smtClean="0">
                <a:latin typeface="微软雅黑" panose="020B0503020204020204" pitchFamily="34" charset="-122"/>
                <a:ea typeface="微软雅黑" panose="020B0503020204020204" pitchFamily="34" charset="-122"/>
              </a:rPr>
              <a:t>毫米）集中在夏季，南北热量差异大</a:t>
            </a:r>
            <a:endParaRPr lang="zh-CN" altLang="en-US" b="1" dirty="0">
              <a:latin typeface="微软雅黑" panose="020B0503020204020204" pitchFamily="34" charset="-122"/>
              <a:ea typeface="微软雅黑" panose="020B0503020204020204" pitchFamily="34" charset="-122"/>
            </a:endParaRPr>
          </a:p>
        </p:txBody>
      </p:sp>
    </p:spTree>
    <p:custDataLst>
      <p:tags r:id="rId2"/>
    </p:custDataLst>
    <p:extLst>
      <p:ext uri="{BB962C8B-B14F-4D97-AF65-F5344CB8AC3E}">
        <p14:creationId xmlns:p14="http://schemas.microsoft.com/office/powerpoint/2010/main" val="71917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000" fill="hold">
                                          <p:stCondLst>
                                            <p:cond delay="0"/>
                                          </p:stCondLst>
                                        </p:cTn>
                                        <p:tgtEl>
                                          <p:spTgt spid="40"/>
                                        </p:tgtEl>
                                        <p:attrNameLst>
                                          <p:attrName>style.visibility</p:attrName>
                                        </p:attrNameLst>
                                      </p:cBhvr>
                                      <p:to>
                                        <p:strVal val="visible"/>
                                      </p:to>
                                    </p:set>
                                    <p:anim calcmode="lin" valueType="num">
                                      <p:cBhvr additive="base">
                                        <p:cTn id="17" dur="1000" fill="hold"/>
                                        <p:tgtEl>
                                          <p:spTgt spid="40"/>
                                        </p:tgtEl>
                                        <p:attrNameLst>
                                          <p:attrName>ppt_x</p:attrName>
                                        </p:attrNameLst>
                                      </p:cBhvr>
                                      <p:tavLst>
                                        <p:tav tm="0">
                                          <p:val>
                                            <p:strVal val="#ppt_x"/>
                                          </p:val>
                                        </p:tav>
                                        <p:tav tm="100000">
                                          <p:val>
                                            <p:strVal val="#ppt_x"/>
                                          </p:val>
                                        </p:tav>
                                      </p:tavLst>
                                    </p:anim>
                                    <p:anim calcmode="lin" valueType="num">
                                      <p:cBhvr additive="base">
                                        <p:cTn id="18" dur="10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000" fill="hold">
                                          <p:stCondLst>
                                            <p:cond delay="0"/>
                                          </p:stCondLst>
                                        </p:cTn>
                                        <p:tgtEl>
                                          <p:spTgt spid="41"/>
                                        </p:tgtEl>
                                        <p:attrNameLst>
                                          <p:attrName>style.visibility</p:attrName>
                                        </p:attrNameLst>
                                      </p:cBhvr>
                                      <p:to>
                                        <p:strVal val="visible"/>
                                      </p:to>
                                    </p:set>
                                    <p:anim calcmode="lin" valueType="num">
                                      <p:cBhvr additive="base">
                                        <p:cTn id="23" dur="1000" fill="hold"/>
                                        <p:tgtEl>
                                          <p:spTgt spid="41"/>
                                        </p:tgtEl>
                                        <p:attrNameLst>
                                          <p:attrName>ppt_x</p:attrName>
                                        </p:attrNameLst>
                                      </p:cBhvr>
                                      <p:tavLst>
                                        <p:tav tm="0">
                                          <p:val>
                                            <p:strVal val="#ppt_x"/>
                                          </p:val>
                                        </p:tav>
                                        <p:tav tm="100000">
                                          <p:val>
                                            <p:strVal val="#ppt_x"/>
                                          </p:val>
                                        </p:tav>
                                      </p:tavLst>
                                    </p:anim>
                                    <p:anim calcmode="lin" valueType="num">
                                      <p:cBhvr additive="base">
                                        <p:cTn id="24"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blinds(horizontal)">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linds(horizontal)">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40" grpId="0"/>
      <p:bldP spid="41" grpId="0"/>
      <p:bldP spid="46" grpId="0"/>
      <p:bldP spid="47"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8740" y="1049655"/>
            <a:ext cx="5812790" cy="5631180"/>
          </a:xfrm>
          <a:prstGeom prst="rect">
            <a:avLst/>
          </a:prstGeom>
          <a:noFill/>
        </p:spPr>
        <p:txBody>
          <a:bodyPr wrap="square" rtlCol="0" anchor="t">
            <a:spAutoFit/>
          </a:bodyPr>
          <a:lstStyle/>
          <a:p>
            <a:r>
              <a:rPr lang="zh-CN" altLang="en-US" sz="2400" dirty="0"/>
              <a:t>1．造成甲、乙两地1月等温线闭合且数值低于周边的主要因素是</a:t>
            </a:r>
          </a:p>
          <a:p>
            <a:r>
              <a:rPr lang="zh-CN" altLang="en-US" sz="2400" dirty="0"/>
              <a:t>A．纬度位置              B．地形</a:t>
            </a:r>
          </a:p>
          <a:p>
            <a:r>
              <a:rPr lang="zh-CN" altLang="en-US" sz="2400" dirty="0"/>
              <a:t>C．人为因素              D．距海远近</a:t>
            </a:r>
          </a:p>
          <a:p>
            <a:r>
              <a:rPr lang="zh-CN" altLang="en-US" sz="2400" dirty="0"/>
              <a:t>2．影响7月等温线分布的主要因素是</a:t>
            </a:r>
          </a:p>
          <a:p>
            <a:r>
              <a:rPr lang="zh-CN" altLang="en-US" sz="2400" dirty="0"/>
              <a:t>A．纬度位置、地形    </a:t>
            </a:r>
          </a:p>
          <a:p>
            <a:r>
              <a:rPr lang="zh-CN" altLang="en-US" sz="2400" dirty="0"/>
              <a:t>B．地形、海陆差异</a:t>
            </a:r>
          </a:p>
          <a:p>
            <a:r>
              <a:rPr lang="zh-CN" altLang="en-US" sz="2400" dirty="0"/>
              <a:t>C．人为因素、海陆差异       </a:t>
            </a:r>
          </a:p>
          <a:p>
            <a:r>
              <a:rPr lang="zh-CN" altLang="en-US" sz="2400" dirty="0"/>
              <a:t>D．纬度位置、人为因素</a:t>
            </a:r>
          </a:p>
          <a:p>
            <a:r>
              <a:rPr lang="zh-CN" altLang="en-US" sz="2400" dirty="0"/>
              <a:t>3．下列四组地方，气温年较差相差最大的是</a:t>
            </a:r>
          </a:p>
          <a:p>
            <a:r>
              <a:rPr lang="zh-CN" altLang="en-US" sz="2400" dirty="0"/>
              <a:t>A．甲地、黄河口附近          </a:t>
            </a:r>
          </a:p>
          <a:p>
            <a:r>
              <a:rPr lang="zh-CN" altLang="en-US" sz="2400" dirty="0"/>
              <a:t>B．石家庄附近、黄海沿岸</a:t>
            </a:r>
          </a:p>
          <a:p>
            <a:r>
              <a:rPr lang="zh-CN" altLang="en-US" sz="2400" dirty="0"/>
              <a:t>C．丙地、乙地                 </a:t>
            </a:r>
          </a:p>
          <a:p>
            <a:r>
              <a:rPr lang="zh-CN" altLang="en-US" sz="2400" dirty="0"/>
              <a:t>D．甲地、丁地</a:t>
            </a:r>
          </a:p>
        </p:txBody>
      </p:sp>
      <p:sp>
        <p:nvSpPr>
          <p:cNvPr id="2" name="文本框 1"/>
          <p:cNvSpPr txBox="1"/>
          <p:nvPr/>
        </p:nvSpPr>
        <p:spPr>
          <a:xfrm>
            <a:off x="6614795" y="1510030"/>
            <a:ext cx="5456555" cy="829945"/>
          </a:xfrm>
          <a:prstGeom prst="rect">
            <a:avLst/>
          </a:prstGeom>
          <a:noFill/>
        </p:spPr>
        <p:txBody>
          <a:bodyPr wrap="square" rtlCol="0" anchor="t">
            <a:spAutoFit/>
          </a:bodyPr>
          <a:lstStyle/>
          <a:p>
            <a:r>
              <a:rPr lang="zh-CN" altLang="en-US" sz="2400"/>
              <a:t>图3为我国某地区1月、7月等温线图。</a:t>
            </a:r>
          </a:p>
          <a:p>
            <a:r>
              <a:rPr lang="zh-CN" altLang="en-US" sz="2400"/>
              <a:t>读图3，回答1～3题。</a:t>
            </a:r>
          </a:p>
        </p:txBody>
      </p:sp>
      <p:sp>
        <p:nvSpPr>
          <p:cNvPr id="5" name="TextBox 12"/>
          <p:cNvSpPr txBox="1"/>
          <p:nvPr>
            <p:custDataLst>
              <p:tags r:id="rId2"/>
            </p:custDataLst>
          </p:nvPr>
        </p:nvSpPr>
        <p:spPr>
          <a:xfrm>
            <a:off x="78740" y="0"/>
            <a:ext cx="2167890" cy="769620"/>
          </a:xfrm>
          <a:prstGeom prst="rect">
            <a:avLst/>
          </a:prstGeom>
          <a:noFill/>
        </p:spPr>
        <p:txBody>
          <a:bodyPr wrap="square" lIns="90000" tIns="46800" rIns="90000" bIns="46800" rtlCol="0">
            <a:normAutofit/>
            <a:scene3d>
              <a:camera prst="orthographicFront"/>
              <a:lightRig rig="threePt" dir="t"/>
            </a:scene3d>
          </a:bodyPr>
          <a:lstStyle/>
          <a:p>
            <a:r>
              <a:rPr lang="zh-CN" altLang="en-US" sz="3200" b="1" dirty="0">
                <a:ln w="22225">
                  <a:solidFill>
                    <a:schemeClr val="accent2"/>
                  </a:solidFill>
                  <a:prstDash val="solid"/>
                </a:ln>
                <a:solidFill>
                  <a:schemeClr val="accent2">
                    <a:lumMod val="40000"/>
                    <a:lumOff val="60000"/>
                  </a:schemeClr>
                </a:solidFill>
                <a:latin typeface="微软雅黑" panose="020B0503020204020204" charset="-122"/>
                <a:ea typeface="微软雅黑" panose="020B0503020204020204" charset="-122"/>
                <a:cs typeface="微软雅黑" panose="020B0503020204020204" charset="-122"/>
                <a:sym typeface="+mn-lt"/>
              </a:rPr>
              <a:t>高考真题</a:t>
            </a:r>
          </a:p>
        </p:txBody>
      </p:sp>
      <p:sp>
        <p:nvSpPr>
          <p:cNvPr id="6" name="文本框 5"/>
          <p:cNvSpPr txBox="1"/>
          <p:nvPr/>
        </p:nvSpPr>
        <p:spPr>
          <a:xfrm>
            <a:off x="5314950" y="1820545"/>
            <a:ext cx="357790" cy="461665"/>
          </a:xfrm>
          <a:prstGeom prst="rect">
            <a:avLst/>
          </a:prstGeom>
          <a:noFill/>
        </p:spPr>
        <p:txBody>
          <a:bodyPr wrap="none" rtlCol="0" anchor="t">
            <a:spAutoFit/>
          </a:bodyPr>
          <a:lstStyle/>
          <a:p>
            <a:r>
              <a:rPr lang="zh-CN" altLang="en-US" sz="2400" b="1" dirty="0">
                <a:solidFill>
                  <a:srgbClr val="FF0000"/>
                </a:solidFill>
                <a:sym typeface="+mn-ea"/>
              </a:rPr>
              <a:t>B</a:t>
            </a:r>
          </a:p>
        </p:txBody>
      </p:sp>
      <p:pic>
        <p:nvPicPr>
          <p:cNvPr id="3" name="图片 -2147482623"/>
          <p:cNvPicPr>
            <a:picLocks noChangeAspect="1"/>
          </p:cNvPicPr>
          <p:nvPr/>
        </p:nvPicPr>
        <p:blipFill>
          <a:blip r:embed="rId4" cstate="print"/>
          <a:stretch>
            <a:fillRect/>
          </a:stretch>
        </p:blipFill>
        <p:spPr>
          <a:xfrm>
            <a:off x="6057900" y="2494280"/>
            <a:ext cx="6134100" cy="3863975"/>
          </a:xfrm>
          <a:prstGeom prst="rect">
            <a:avLst/>
          </a:prstGeom>
          <a:noFill/>
          <a:ln w="9525">
            <a:noFill/>
          </a:ln>
        </p:spPr>
      </p:pic>
      <p:sp>
        <p:nvSpPr>
          <p:cNvPr id="8" name="文本框 7"/>
          <p:cNvSpPr txBox="1"/>
          <p:nvPr/>
        </p:nvSpPr>
        <p:spPr>
          <a:xfrm>
            <a:off x="5441950" y="3440430"/>
            <a:ext cx="357790" cy="461665"/>
          </a:xfrm>
          <a:prstGeom prst="rect">
            <a:avLst/>
          </a:prstGeom>
          <a:noFill/>
        </p:spPr>
        <p:txBody>
          <a:bodyPr wrap="none" rtlCol="0" anchor="t">
            <a:spAutoFit/>
          </a:bodyPr>
          <a:lstStyle/>
          <a:p>
            <a:r>
              <a:rPr lang="zh-CN" altLang="en-US" sz="2400" b="1">
                <a:solidFill>
                  <a:srgbClr val="FF0000"/>
                </a:solidFill>
                <a:sym typeface="+mn-ea"/>
              </a:rPr>
              <a:t>B</a:t>
            </a:r>
          </a:p>
        </p:txBody>
      </p:sp>
      <p:sp>
        <p:nvSpPr>
          <p:cNvPr id="9" name="文本框 8"/>
          <p:cNvSpPr txBox="1"/>
          <p:nvPr/>
        </p:nvSpPr>
        <p:spPr>
          <a:xfrm>
            <a:off x="5441950" y="5198745"/>
            <a:ext cx="357790" cy="461665"/>
          </a:xfrm>
          <a:prstGeom prst="rect">
            <a:avLst/>
          </a:prstGeom>
          <a:noFill/>
        </p:spPr>
        <p:txBody>
          <a:bodyPr wrap="none" rtlCol="0" anchor="t">
            <a:spAutoFit/>
          </a:bodyPr>
          <a:lstStyle/>
          <a:p>
            <a:r>
              <a:rPr lang="zh-CN" altLang="en-US" sz="2400" b="1" dirty="0">
                <a:solidFill>
                  <a:srgbClr val="FF0000"/>
                </a:solidFill>
                <a:sym typeface="+mn-ea"/>
              </a:rPr>
              <a:t>B</a:t>
            </a:r>
          </a:p>
        </p:txBody>
      </p:sp>
    </p:spTree>
    <p:custDataLst>
      <p:tags r:id="rId1"/>
    </p:custDataLst>
    <p:extLst>
      <p:ext uri="{BB962C8B-B14F-4D97-AF65-F5344CB8AC3E}">
        <p14:creationId xmlns:p14="http://schemas.microsoft.com/office/powerpoint/2010/main" val="2592897450"/>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000" fill="hold">
                                          <p:stCondLst>
                                            <p:cond delay="0"/>
                                          </p:stCondLst>
                                        </p:cTn>
                                        <p:tgtEl>
                                          <p:spTgt spid="8"/>
                                        </p:tgtEl>
                                        <p:attrNameLst>
                                          <p:attrName>style.visibility</p:attrName>
                                        </p:attrNameLst>
                                      </p:cBhvr>
                                      <p:to>
                                        <p:strVal val="visible"/>
                                      </p:to>
                                    </p:set>
                                    <p:animEffect transition="in" filter="wipe(down)">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000" fill="hold">
                                          <p:stCondLst>
                                            <p:cond delay="0"/>
                                          </p:stCondLst>
                                        </p:cTn>
                                        <p:tgtEl>
                                          <p:spTgt spid="9"/>
                                        </p:tgtEl>
                                        <p:attrNameLst>
                                          <p:attrName>style.visibility</p:attrName>
                                        </p:attrNameLst>
                                      </p:cBhvr>
                                      <p:to>
                                        <p:strVal val="visible"/>
                                      </p:to>
                                    </p:set>
                                    <p:animEffect transition="in" filter="wipe(down)">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图片 3"/>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b="6227"/>
          <a:stretch>
            <a:fillRect/>
          </a:stretch>
        </p:blipFill>
        <p:spPr bwMode="auto">
          <a:xfrm>
            <a:off x="2351089" y="747713"/>
            <a:ext cx="6880225" cy="553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1315" name="标题 3073"/>
          <p:cNvSpPr>
            <a:spLocks noChangeArrowheads="1"/>
          </p:cNvSpPr>
          <p:nvPr>
            <p:custDataLst>
              <p:tags r:id="rId2"/>
            </p:custDataLst>
          </p:nvPr>
        </p:nvSpPr>
        <p:spPr bwMode="auto">
          <a:xfrm>
            <a:off x="1020763" y="-4763"/>
            <a:ext cx="5613401" cy="66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000" b="1" dirty="0">
                <a:solidFill>
                  <a:srgbClr val="000000"/>
                </a:solidFill>
                <a:latin typeface="微软雅黑" panose="020B0503020204020204" pitchFamily="34" charset="-122"/>
                <a:ea typeface="微软雅黑" panose="020B0503020204020204" pitchFamily="34" charset="-122"/>
              </a:rPr>
              <a:t>（二）中国地理概况</a:t>
            </a:r>
          </a:p>
        </p:txBody>
      </p:sp>
      <p:sp>
        <p:nvSpPr>
          <p:cNvPr id="141316" name="标题 3073"/>
          <p:cNvSpPr>
            <a:spLocks noChangeArrowheads="1"/>
          </p:cNvSpPr>
          <p:nvPr>
            <p:custDataLst>
              <p:tags r:id="rId3"/>
            </p:custDataLst>
          </p:nvPr>
        </p:nvSpPr>
        <p:spPr bwMode="auto">
          <a:xfrm>
            <a:off x="1350962" y="742951"/>
            <a:ext cx="3089276"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b="1">
                <a:solidFill>
                  <a:srgbClr val="FF0000"/>
                </a:solidFill>
                <a:latin typeface="微软雅黑" panose="020B0503020204020204" pitchFamily="34" charset="-122"/>
                <a:ea typeface="微软雅黑" panose="020B0503020204020204" pitchFamily="34" charset="-122"/>
              </a:rPr>
              <a:t>（</a:t>
            </a:r>
            <a:r>
              <a:rPr lang="en-US" altLang="zh-CN" sz="2800" b="1">
                <a:solidFill>
                  <a:srgbClr val="FF0000"/>
                </a:solidFill>
                <a:latin typeface="微软雅黑" panose="020B0503020204020204" pitchFamily="34" charset="-122"/>
                <a:ea typeface="微软雅黑" panose="020B0503020204020204" pitchFamily="34" charset="-122"/>
              </a:rPr>
              <a:t>2</a:t>
            </a:r>
            <a:r>
              <a:rPr lang="zh-CN" altLang="en-US" sz="2800" b="1">
                <a:solidFill>
                  <a:srgbClr val="FF0000"/>
                </a:solidFill>
                <a:latin typeface="微软雅黑" panose="020B0503020204020204" pitchFamily="34" charset="-122"/>
                <a:ea typeface="微软雅黑" panose="020B0503020204020204" pitchFamily="34" charset="-122"/>
              </a:rPr>
              <a:t>）我国的气候</a:t>
            </a:r>
          </a:p>
        </p:txBody>
      </p:sp>
    </p:spTree>
    <p:extLst>
      <p:ext uri="{BB962C8B-B14F-4D97-AF65-F5344CB8AC3E}">
        <p14:creationId xmlns:p14="http://schemas.microsoft.com/office/powerpoint/2010/main" val="3713782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北方地区"/>
          <p:cNvPicPr>
            <a:picLocks noChangeAspect="1" noChangeArrowheads="1"/>
          </p:cNvPicPr>
          <p:nvPr/>
        </p:nvPicPr>
        <p:blipFill>
          <a:blip r:embed="rId2" cstate="print">
            <a:lum bright="-18000" contrast="36000"/>
          </a:blip>
          <a:srcRect/>
          <a:stretch>
            <a:fillRect/>
          </a:stretch>
        </p:blipFill>
        <p:spPr bwMode="auto">
          <a:xfrm>
            <a:off x="1422400" y="990600"/>
            <a:ext cx="9245600" cy="5815013"/>
          </a:xfrm>
          <a:prstGeom prst="rect">
            <a:avLst/>
          </a:prstGeom>
          <a:noFill/>
          <a:ln w="9525">
            <a:noFill/>
            <a:miter lim="800000"/>
            <a:headEnd/>
            <a:tailEnd/>
          </a:ln>
        </p:spPr>
      </p:pic>
      <p:sp>
        <p:nvSpPr>
          <p:cNvPr id="208900" name="Freeform 4"/>
          <p:cNvSpPr>
            <a:spLocks/>
          </p:cNvSpPr>
          <p:nvPr/>
        </p:nvSpPr>
        <p:spPr bwMode="auto">
          <a:xfrm>
            <a:off x="3962400" y="1066801"/>
            <a:ext cx="7004051" cy="1744663"/>
          </a:xfrm>
          <a:custGeom>
            <a:avLst/>
            <a:gdLst>
              <a:gd name="T0" fmla="*/ 165100 w 3309"/>
              <a:gd name="T1" fmla="*/ 1255713 h 1099"/>
              <a:gd name="T2" fmla="*/ 47625 w 3309"/>
              <a:gd name="T3" fmla="*/ 1385888 h 1099"/>
              <a:gd name="T4" fmla="*/ 19050 w 3309"/>
              <a:gd name="T5" fmla="*/ 1414463 h 1099"/>
              <a:gd name="T6" fmla="*/ 4763 w 3309"/>
              <a:gd name="T7" fmla="*/ 1633538 h 1099"/>
              <a:gd name="T8" fmla="*/ 63500 w 3309"/>
              <a:gd name="T9" fmla="*/ 1662113 h 1099"/>
              <a:gd name="T10" fmla="*/ 47625 w 3309"/>
              <a:gd name="T11" fmla="*/ 1574800 h 1099"/>
              <a:gd name="T12" fmla="*/ 63500 w 3309"/>
              <a:gd name="T13" fmla="*/ 1617663 h 1099"/>
              <a:gd name="T14" fmla="*/ 250825 w 3309"/>
              <a:gd name="T15" fmla="*/ 1735138 h 1099"/>
              <a:gd name="T16" fmla="*/ 439738 w 3309"/>
              <a:gd name="T17" fmla="*/ 1617663 h 1099"/>
              <a:gd name="T18" fmla="*/ 484188 w 3309"/>
              <a:gd name="T19" fmla="*/ 1617663 h 1099"/>
              <a:gd name="T20" fmla="*/ 614363 w 3309"/>
              <a:gd name="T21" fmla="*/ 1546225 h 1099"/>
              <a:gd name="T22" fmla="*/ 585788 w 3309"/>
              <a:gd name="T23" fmla="*/ 1484313 h 1099"/>
              <a:gd name="T24" fmla="*/ 628650 w 3309"/>
              <a:gd name="T25" fmla="*/ 1455738 h 1099"/>
              <a:gd name="T26" fmla="*/ 744538 w 3309"/>
              <a:gd name="T27" fmla="*/ 1546225 h 1099"/>
              <a:gd name="T28" fmla="*/ 933450 w 3309"/>
              <a:gd name="T29" fmla="*/ 1487488 h 1099"/>
              <a:gd name="T30" fmla="*/ 1136650 w 3309"/>
              <a:gd name="T31" fmla="*/ 1444625 h 1099"/>
              <a:gd name="T32" fmla="*/ 1282700 w 3309"/>
              <a:gd name="T33" fmla="*/ 1328738 h 1099"/>
              <a:gd name="T34" fmla="*/ 1398588 w 3309"/>
              <a:gd name="T35" fmla="*/ 1295400 h 1099"/>
              <a:gd name="T36" fmla="*/ 1470025 w 3309"/>
              <a:gd name="T37" fmla="*/ 1193800 h 1099"/>
              <a:gd name="T38" fmla="*/ 1514475 w 3309"/>
              <a:gd name="T39" fmla="*/ 1179513 h 1099"/>
              <a:gd name="T40" fmla="*/ 1557338 w 3309"/>
              <a:gd name="T41" fmla="*/ 1136650 h 1099"/>
              <a:gd name="T42" fmla="*/ 1601788 w 3309"/>
              <a:gd name="T43" fmla="*/ 1122363 h 1099"/>
              <a:gd name="T44" fmla="*/ 1687513 w 3309"/>
              <a:gd name="T45" fmla="*/ 976313 h 1099"/>
              <a:gd name="T46" fmla="*/ 1804988 w 3309"/>
              <a:gd name="T47" fmla="*/ 874713 h 1099"/>
              <a:gd name="T48" fmla="*/ 1833563 w 3309"/>
              <a:gd name="T49" fmla="*/ 831850 h 1099"/>
              <a:gd name="T50" fmla="*/ 1847850 w 3309"/>
              <a:gd name="T51" fmla="*/ 773113 h 1099"/>
              <a:gd name="T52" fmla="*/ 1847850 w 3309"/>
              <a:gd name="T53" fmla="*/ 719138 h 1099"/>
              <a:gd name="T54" fmla="*/ 1935163 w 3309"/>
              <a:gd name="T55" fmla="*/ 674688 h 1099"/>
              <a:gd name="T56" fmla="*/ 2036763 w 3309"/>
              <a:gd name="T57" fmla="*/ 411163 h 1099"/>
              <a:gd name="T58" fmla="*/ 2022475 w 3309"/>
              <a:gd name="T59" fmla="*/ 250825 h 1099"/>
              <a:gd name="T60" fmla="*/ 1978025 w 3309"/>
              <a:gd name="T61" fmla="*/ 236538 h 1099"/>
              <a:gd name="T62" fmla="*/ 1963738 w 3309"/>
              <a:gd name="T63" fmla="*/ 192088 h 1099"/>
              <a:gd name="T64" fmla="*/ 2124075 w 3309"/>
              <a:gd name="T65" fmla="*/ 106363 h 1099"/>
              <a:gd name="T66" fmla="*/ 2254250 w 3309"/>
              <a:gd name="T67" fmla="*/ 33338 h 1099"/>
              <a:gd name="T68" fmla="*/ 2370138 w 3309"/>
              <a:gd name="T69" fmla="*/ 4763 h 1099"/>
              <a:gd name="T70" fmla="*/ 3008313 w 3309"/>
              <a:gd name="T71" fmla="*/ 19050 h 1099"/>
              <a:gd name="T72" fmla="*/ 3024188 w 3309"/>
              <a:gd name="T73" fmla="*/ 61913 h 1099"/>
              <a:gd name="T74" fmla="*/ 3125788 w 3309"/>
              <a:gd name="T75" fmla="*/ 90488 h 1099"/>
              <a:gd name="T76" fmla="*/ 3182938 w 3309"/>
              <a:gd name="T77" fmla="*/ 279400 h 1099"/>
              <a:gd name="T78" fmla="*/ 3197225 w 3309"/>
              <a:gd name="T79" fmla="*/ 352425 h 1099"/>
              <a:gd name="T80" fmla="*/ 3241675 w 3309"/>
              <a:gd name="T81" fmla="*/ 366713 h 1099"/>
              <a:gd name="T82" fmla="*/ 3255963 w 3309"/>
              <a:gd name="T83" fmla="*/ 439738 h 1099"/>
              <a:gd name="T84" fmla="*/ 3298825 w 3309"/>
              <a:gd name="T85" fmla="*/ 454025 h 1099"/>
              <a:gd name="T86" fmla="*/ 3328988 w 3309"/>
              <a:gd name="T87" fmla="*/ 569913 h 1099"/>
              <a:gd name="T88" fmla="*/ 3371850 w 3309"/>
              <a:gd name="T89" fmla="*/ 598488 h 1099"/>
              <a:gd name="T90" fmla="*/ 3430588 w 3309"/>
              <a:gd name="T91" fmla="*/ 671513 h 1099"/>
              <a:gd name="T92" fmla="*/ 3400425 w 3309"/>
              <a:gd name="T93" fmla="*/ 790575 h 1099"/>
              <a:gd name="T94" fmla="*/ 3735388 w 3309"/>
              <a:gd name="T95" fmla="*/ 877888 h 1099"/>
              <a:gd name="T96" fmla="*/ 3922713 w 3309"/>
              <a:gd name="T97" fmla="*/ 919163 h 1099"/>
              <a:gd name="T98" fmla="*/ 3967163 w 3309"/>
              <a:gd name="T99" fmla="*/ 1038225 h 1099"/>
              <a:gd name="T100" fmla="*/ 4068763 w 3309"/>
              <a:gd name="T101" fmla="*/ 1196975 h 1099"/>
              <a:gd name="T102" fmla="*/ 4198938 w 3309"/>
              <a:gd name="T103" fmla="*/ 1255713 h 1099"/>
              <a:gd name="T104" fmla="*/ 4548188 w 3309"/>
              <a:gd name="T105" fmla="*/ 1081088 h 1099"/>
              <a:gd name="T106" fmla="*/ 4940300 w 3309"/>
              <a:gd name="T107" fmla="*/ 863600 h 1099"/>
              <a:gd name="T108" fmla="*/ 4954588 w 3309"/>
              <a:gd name="T109" fmla="*/ 631825 h 1099"/>
              <a:gd name="T110" fmla="*/ 5214938 w 3309"/>
              <a:gd name="T111" fmla="*/ 457200 h 1099"/>
              <a:gd name="T112" fmla="*/ 5099050 w 3309"/>
              <a:gd name="T113" fmla="*/ 457200 h 1099"/>
              <a:gd name="T114" fmla="*/ 4924425 w 3309"/>
              <a:gd name="T115" fmla="*/ 922338 h 1099"/>
              <a:gd name="T116" fmla="*/ 4576763 w 3309"/>
              <a:gd name="T117" fmla="*/ 1136650 h 109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309" h="1099">
                <a:moveTo>
                  <a:pt x="104" y="791"/>
                </a:moveTo>
                <a:cubicBezTo>
                  <a:pt x="95" y="794"/>
                  <a:pt x="36" y="865"/>
                  <a:pt x="30" y="873"/>
                </a:cubicBezTo>
                <a:cubicBezTo>
                  <a:pt x="20" y="885"/>
                  <a:pt x="16" y="877"/>
                  <a:pt x="12" y="891"/>
                </a:cubicBezTo>
                <a:cubicBezTo>
                  <a:pt x="7" y="910"/>
                  <a:pt x="40" y="1029"/>
                  <a:pt x="3" y="1029"/>
                </a:cubicBezTo>
                <a:cubicBezTo>
                  <a:pt x="0" y="1038"/>
                  <a:pt x="40" y="1047"/>
                  <a:pt x="40" y="1047"/>
                </a:cubicBezTo>
                <a:cubicBezTo>
                  <a:pt x="58" y="1053"/>
                  <a:pt x="24" y="974"/>
                  <a:pt x="30" y="992"/>
                </a:cubicBezTo>
                <a:cubicBezTo>
                  <a:pt x="42" y="1029"/>
                  <a:pt x="5" y="995"/>
                  <a:pt x="40" y="1019"/>
                </a:cubicBezTo>
                <a:cubicBezTo>
                  <a:pt x="107" y="1016"/>
                  <a:pt x="91" y="1099"/>
                  <a:pt x="158" y="1093"/>
                </a:cubicBezTo>
                <a:cubicBezTo>
                  <a:pt x="195" y="1090"/>
                  <a:pt x="265" y="1041"/>
                  <a:pt x="277" y="1019"/>
                </a:cubicBezTo>
                <a:cubicBezTo>
                  <a:pt x="301" y="1007"/>
                  <a:pt x="287" y="1026"/>
                  <a:pt x="305" y="1019"/>
                </a:cubicBezTo>
                <a:cubicBezTo>
                  <a:pt x="338" y="1002"/>
                  <a:pt x="352" y="978"/>
                  <a:pt x="387" y="974"/>
                </a:cubicBezTo>
                <a:cubicBezTo>
                  <a:pt x="396" y="971"/>
                  <a:pt x="360" y="939"/>
                  <a:pt x="369" y="935"/>
                </a:cubicBezTo>
                <a:cubicBezTo>
                  <a:pt x="379" y="930"/>
                  <a:pt x="386" y="920"/>
                  <a:pt x="396" y="917"/>
                </a:cubicBezTo>
                <a:cubicBezTo>
                  <a:pt x="411" y="914"/>
                  <a:pt x="437" y="971"/>
                  <a:pt x="469" y="974"/>
                </a:cubicBezTo>
                <a:cubicBezTo>
                  <a:pt x="501" y="977"/>
                  <a:pt x="547" y="948"/>
                  <a:pt x="588" y="937"/>
                </a:cubicBezTo>
                <a:cubicBezTo>
                  <a:pt x="602" y="867"/>
                  <a:pt x="645" y="922"/>
                  <a:pt x="716" y="910"/>
                </a:cubicBezTo>
                <a:cubicBezTo>
                  <a:pt x="750" y="898"/>
                  <a:pt x="774" y="848"/>
                  <a:pt x="808" y="837"/>
                </a:cubicBezTo>
                <a:cubicBezTo>
                  <a:pt x="827" y="894"/>
                  <a:pt x="823" y="822"/>
                  <a:pt x="881" y="816"/>
                </a:cubicBezTo>
                <a:cubicBezTo>
                  <a:pt x="926" y="801"/>
                  <a:pt x="905" y="816"/>
                  <a:pt x="926" y="752"/>
                </a:cubicBezTo>
                <a:cubicBezTo>
                  <a:pt x="929" y="743"/>
                  <a:pt x="945" y="746"/>
                  <a:pt x="954" y="743"/>
                </a:cubicBezTo>
                <a:cubicBezTo>
                  <a:pt x="963" y="734"/>
                  <a:pt x="970" y="723"/>
                  <a:pt x="981" y="716"/>
                </a:cubicBezTo>
                <a:cubicBezTo>
                  <a:pt x="989" y="711"/>
                  <a:pt x="1004" y="715"/>
                  <a:pt x="1009" y="707"/>
                </a:cubicBezTo>
                <a:cubicBezTo>
                  <a:pt x="1039" y="654"/>
                  <a:pt x="991" y="639"/>
                  <a:pt x="1063" y="615"/>
                </a:cubicBezTo>
                <a:cubicBezTo>
                  <a:pt x="1087" y="580"/>
                  <a:pt x="1098" y="570"/>
                  <a:pt x="1137" y="551"/>
                </a:cubicBezTo>
                <a:cubicBezTo>
                  <a:pt x="1143" y="542"/>
                  <a:pt x="1151" y="534"/>
                  <a:pt x="1155" y="524"/>
                </a:cubicBezTo>
                <a:cubicBezTo>
                  <a:pt x="1160" y="512"/>
                  <a:pt x="1154" y="495"/>
                  <a:pt x="1164" y="487"/>
                </a:cubicBezTo>
                <a:cubicBezTo>
                  <a:pt x="1179" y="474"/>
                  <a:pt x="1146" y="459"/>
                  <a:pt x="1164" y="453"/>
                </a:cubicBezTo>
                <a:cubicBezTo>
                  <a:pt x="1173" y="450"/>
                  <a:pt x="1219" y="425"/>
                  <a:pt x="1219" y="425"/>
                </a:cubicBezTo>
                <a:cubicBezTo>
                  <a:pt x="1272" y="372"/>
                  <a:pt x="1260" y="327"/>
                  <a:pt x="1283" y="259"/>
                </a:cubicBezTo>
                <a:cubicBezTo>
                  <a:pt x="1280" y="225"/>
                  <a:pt x="1285" y="190"/>
                  <a:pt x="1274" y="158"/>
                </a:cubicBezTo>
                <a:cubicBezTo>
                  <a:pt x="1271" y="149"/>
                  <a:pt x="1253" y="156"/>
                  <a:pt x="1246" y="149"/>
                </a:cubicBezTo>
                <a:cubicBezTo>
                  <a:pt x="1239" y="142"/>
                  <a:pt x="1240" y="130"/>
                  <a:pt x="1237" y="121"/>
                </a:cubicBezTo>
                <a:cubicBezTo>
                  <a:pt x="1252" y="60"/>
                  <a:pt x="1273" y="76"/>
                  <a:pt x="1338" y="67"/>
                </a:cubicBezTo>
                <a:cubicBezTo>
                  <a:pt x="1386" y="49"/>
                  <a:pt x="1357" y="62"/>
                  <a:pt x="1420" y="21"/>
                </a:cubicBezTo>
                <a:cubicBezTo>
                  <a:pt x="1441" y="7"/>
                  <a:pt x="1469" y="11"/>
                  <a:pt x="1493" y="3"/>
                </a:cubicBezTo>
                <a:cubicBezTo>
                  <a:pt x="1627" y="6"/>
                  <a:pt x="1761" y="0"/>
                  <a:pt x="1895" y="12"/>
                </a:cubicBezTo>
                <a:cubicBezTo>
                  <a:pt x="1905" y="13"/>
                  <a:pt x="1898" y="32"/>
                  <a:pt x="1905" y="39"/>
                </a:cubicBezTo>
                <a:cubicBezTo>
                  <a:pt x="1910" y="44"/>
                  <a:pt x="1969" y="57"/>
                  <a:pt x="1969" y="57"/>
                </a:cubicBezTo>
                <a:cubicBezTo>
                  <a:pt x="1982" y="96"/>
                  <a:pt x="1996" y="135"/>
                  <a:pt x="2005" y="176"/>
                </a:cubicBezTo>
                <a:cubicBezTo>
                  <a:pt x="2008" y="191"/>
                  <a:pt x="2005" y="209"/>
                  <a:pt x="2014" y="222"/>
                </a:cubicBezTo>
                <a:cubicBezTo>
                  <a:pt x="2019" y="230"/>
                  <a:pt x="2033" y="228"/>
                  <a:pt x="2042" y="231"/>
                </a:cubicBezTo>
                <a:cubicBezTo>
                  <a:pt x="2045" y="246"/>
                  <a:pt x="2042" y="264"/>
                  <a:pt x="2051" y="277"/>
                </a:cubicBezTo>
                <a:cubicBezTo>
                  <a:pt x="2056" y="285"/>
                  <a:pt x="2072" y="279"/>
                  <a:pt x="2078" y="286"/>
                </a:cubicBezTo>
                <a:cubicBezTo>
                  <a:pt x="2093" y="306"/>
                  <a:pt x="2083" y="338"/>
                  <a:pt x="2097" y="359"/>
                </a:cubicBezTo>
                <a:cubicBezTo>
                  <a:pt x="2103" y="368"/>
                  <a:pt x="2116" y="370"/>
                  <a:pt x="2124" y="377"/>
                </a:cubicBezTo>
                <a:cubicBezTo>
                  <a:pt x="2140" y="390"/>
                  <a:pt x="2150" y="407"/>
                  <a:pt x="2161" y="423"/>
                </a:cubicBezTo>
                <a:cubicBezTo>
                  <a:pt x="2170" y="436"/>
                  <a:pt x="2098" y="478"/>
                  <a:pt x="2142" y="498"/>
                </a:cubicBezTo>
                <a:cubicBezTo>
                  <a:pt x="2174" y="520"/>
                  <a:pt x="2298" y="540"/>
                  <a:pt x="2353" y="553"/>
                </a:cubicBezTo>
                <a:cubicBezTo>
                  <a:pt x="2422" y="576"/>
                  <a:pt x="2411" y="531"/>
                  <a:pt x="2471" y="579"/>
                </a:cubicBezTo>
                <a:cubicBezTo>
                  <a:pt x="2493" y="597"/>
                  <a:pt x="2471" y="649"/>
                  <a:pt x="2499" y="654"/>
                </a:cubicBezTo>
                <a:cubicBezTo>
                  <a:pt x="2554" y="672"/>
                  <a:pt x="2534" y="710"/>
                  <a:pt x="2563" y="754"/>
                </a:cubicBezTo>
                <a:cubicBezTo>
                  <a:pt x="2569" y="772"/>
                  <a:pt x="2626" y="788"/>
                  <a:pt x="2645" y="791"/>
                </a:cubicBezTo>
                <a:cubicBezTo>
                  <a:pt x="2695" y="798"/>
                  <a:pt x="2817" y="665"/>
                  <a:pt x="2865" y="681"/>
                </a:cubicBezTo>
                <a:cubicBezTo>
                  <a:pt x="2934" y="645"/>
                  <a:pt x="3042" y="610"/>
                  <a:pt x="3112" y="544"/>
                </a:cubicBezTo>
                <a:cubicBezTo>
                  <a:pt x="3155" y="497"/>
                  <a:pt x="3092" y="441"/>
                  <a:pt x="3121" y="398"/>
                </a:cubicBezTo>
                <a:cubicBezTo>
                  <a:pt x="3150" y="355"/>
                  <a:pt x="3270" y="306"/>
                  <a:pt x="3285" y="288"/>
                </a:cubicBezTo>
                <a:cubicBezTo>
                  <a:pt x="3309" y="276"/>
                  <a:pt x="3243" y="239"/>
                  <a:pt x="3212" y="288"/>
                </a:cubicBezTo>
                <a:cubicBezTo>
                  <a:pt x="3181" y="337"/>
                  <a:pt x="3157" y="510"/>
                  <a:pt x="3102" y="581"/>
                </a:cubicBezTo>
                <a:cubicBezTo>
                  <a:pt x="3035" y="607"/>
                  <a:pt x="2883" y="742"/>
                  <a:pt x="2883" y="716"/>
                </a:cubicBezTo>
              </a:path>
            </a:pathLst>
          </a:custGeom>
          <a:noFill/>
          <a:ln w="88900">
            <a:solidFill>
              <a:srgbClr val="0000FF"/>
            </a:solidFill>
            <a:round/>
            <a:headEnd/>
            <a:tailEnd/>
          </a:ln>
          <a:effectLst/>
        </p:spPr>
        <p:txBody>
          <a:bodyPr/>
          <a:lstStyle/>
          <a:p>
            <a:endParaRPr lang="zh-CN" altLang="en-US"/>
          </a:p>
        </p:txBody>
      </p:sp>
      <p:sp>
        <p:nvSpPr>
          <p:cNvPr id="208901" name="Freeform 5"/>
          <p:cNvSpPr>
            <a:spLocks/>
          </p:cNvSpPr>
          <p:nvPr/>
        </p:nvSpPr>
        <p:spPr bwMode="auto">
          <a:xfrm>
            <a:off x="7823200" y="2286001"/>
            <a:ext cx="1898651" cy="1438275"/>
          </a:xfrm>
          <a:custGeom>
            <a:avLst/>
            <a:gdLst>
              <a:gd name="T0" fmla="*/ 1423988 w 897"/>
              <a:gd name="T1" fmla="*/ 0 h 906"/>
              <a:gd name="T2" fmla="*/ 1133475 w 897"/>
              <a:gd name="T3" fmla="*/ 160338 h 906"/>
              <a:gd name="T4" fmla="*/ 1076325 w 897"/>
              <a:gd name="T5" fmla="*/ 233363 h 906"/>
              <a:gd name="T6" fmla="*/ 1060450 w 897"/>
              <a:gd name="T7" fmla="*/ 276225 h 906"/>
              <a:gd name="T8" fmla="*/ 1017588 w 897"/>
              <a:gd name="T9" fmla="*/ 304800 h 906"/>
              <a:gd name="T10" fmla="*/ 887413 w 897"/>
              <a:gd name="T11" fmla="*/ 422275 h 906"/>
              <a:gd name="T12" fmla="*/ 785813 w 897"/>
              <a:gd name="T13" fmla="*/ 508000 h 906"/>
              <a:gd name="T14" fmla="*/ 450850 w 897"/>
              <a:gd name="T15" fmla="*/ 566738 h 906"/>
              <a:gd name="T16" fmla="*/ 233363 w 897"/>
              <a:gd name="T17" fmla="*/ 668338 h 906"/>
              <a:gd name="T18" fmla="*/ 44450 w 897"/>
              <a:gd name="T19" fmla="*/ 755650 h 906"/>
              <a:gd name="T20" fmla="*/ 74613 w 897"/>
              <a:gd name="T21" fmla="*/ 857250 h 906"/>
              <a:gd name="T22" fmla="*/ 306388 w 897"/>
              <a:gd name="T23" fmla="*/ 930275 h 906"/>
              <a:gd name="T24" fmla="*/ 538163 w 897"/>
              <a:gd name="T25" fmla="*/ 1263650 h 906"/>
              <a:gd name="T26" fmla="*/ 568325 w 897"/>
              <a:gd name="T27" fmla="*/ 1379538 h 906"/>
              <a:gd name="T28" fmla="*/ 552450 w 897"/>
              <a:gd name="T29" fmla="*/ 1438275 h 9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97" h="906">
                <a:moveTo>
                  <a:pt x="897" y="0"/>
                </a:moveTo>
                <a:cubicBezTo>
                  <a:pt x="864" y="102"/>
                  <a:pt x="804" y="92"/>
                  <a:pt x="714" y="101"/>
                </a:cubicBezTo>
                <a:cubicBezTo>
                  <a:pt x="703" y="117"/>
                  <a:pt x="688" y="130"/>
                  <a:pt x="678" y="147"/>
                </a:cubicBezTo>
                <a:cubicBezTo>
                  <a:pt x="673" y="155"/>
                  <a:pt x="674" y="167"/>
                  <a:pt x="668" y="174"/>
                </a:cubicBezTo>
                <a:cubicBezTo>
                  <a:pt x="661" y="182"/>
                  <a:pt x="649" y="185"/>
                  <a:pt x="641" y="192"/>
                </a:cubicBezTo>
                <a:cubicBezTo>
                  <a:pt x="614" y="215"/>
                  <a:pt x="583" y="240"/>
                  <a:pt x="559" y="266"/>
                </a:cubicBezTo>
                <a:cubicBezTo>
                  <a:pt x="546" y="306"/>
                  <a:pt x="537" y="310"/>
                  <a:pt x="495" y="320"/>
                </a:cubicBezTo>
                <a:cubicBezTo>
                  <a:pt x="440" y="375"/>
                  <a:pt x="362" y="353"/>
                  <a:pt x="284" y="357"/>
                </a:cubicBezTo>
                <a:cubicBezTo>
                  <a:pt x="235" y="373"/>
                  <a:pt x="190" y="393"/>
                  <a:pt x="147" y="421"/>
                </a:cubicBezTo>
                <a:cubicBezTo>
                  <a:pt x="116" y="467"/>
                  <a:pt x="76" y="461"/>
                  <a:pt x="28" y="476"/>
                </a:cubicBezTo>
                <a:cubicBezTo>
                  <a:pt x="0" y="519"/>
                  <a:pt x="13" y="508"/>
                  <a:pt x="47" y="540"/>
                </a:cubicBezTo>
                <a:cubicBezTo>
                  <a:pt x="66" y="596"/>
                  <a:pt x="140" y="581"/>
                  <a:pt x="193" y="586"/>
                </a:cubicBezTo>
                <a:cubicBezTo>
                  <a:pt x="205" y="680"/>
                  <a:pt x="235" y="775"/>
                  <a:pt x="339" y="796"/>
                </a:cubicBezTo>
                <a:cubicBezTo>
                  <a:pt x="345" y="820"/>
                  <a:pt x="352" y="845"/>
                  <a:pt x="358" y="869"/>
                </a:cubicBezTo>
                <a:cubicBezTo>
                  <a:pt x="361" y="881"/>
                  <a:pt x="348" y="906"/>
                  <a:pt x="348" y="906"/>
                </a:cubicBezTo>
              </a:path>
            </a:pathLst>
          </a:custGeom>
          <a:noFill/>
          <a:ln w="88900">
            <a:solidFill>
              <a:srgbClr val="0000FF"/>
            </a:solidFill>
            <a:round/>
            <a:headEnd/>
            <a:tailEnd/>
          </a:ln>
          <a:effectLst/>
        </p:spPr>
        <p:txBody>
          <a:bodyPr/>
          <a:lstStyle/>
          <a:p>
            <a:endParaRPr lang="zh-CN" altLang="en-US"/>
          </a:p>
        </p:txBody>
      </p:sp>
      <p:sp>
        <p:nvSpPr>
          <p:cNvPr id="208902" name="Freeform 6"/>
          <p:cNvSpPr>
            <a:spLocks/>
          </p:cNvSpPr>
          <p:nvPr/>
        </p:nvSpPr>
        <p:spPr bwMode="auto">
          <a:xfrm>
            <a:off x="1117601" y="4403725"/>
            <a:ext cx="5422900" cy="1862138"/>
          </a:xfrm>
          <a:custGeom>
            <a:avLst/>
            <a:gdLst>
              <a:gd name="T0" fmla="*/ 4067175 w 2562"/>
              <a:gd name="T1" fmla="*/ 850900 h 1173"/>
              <a:gd name="T2" fmla="*/ 4024313 w 2562"/>
              <a:gd name="T3" fmla="*/ 879475 h 1173"/>
              <a:gd name="T4" fmla="*/ 3822700 w 2562"/>
              <a:gd name="T5" fmla="*/ 1108075 h 1173"/>
              <a:gd name="T6" fmla="*/ 3298825 w 2562"/>
              <a:gd name="T7" fmla="*/ 1590675 h 1173"/>
              <a:gd name="T8" fmla="*/ 2878138 w 2562"/>
              <a:gd name="T9" fmla="*/ 1633538 h 1173"/>
              <a:gd name="T10" fmla="*/ 2689225 w 2562"/>
              <a:gd name="T11" fmla="*/ 1590675 h 1173"/>
              <a:gd name="T12" fmla="*/ 2298700 w 2562"/>
              <a:gd name="T13" fmla="*/ 1641475 h 1173"/>
              <a:gd name="T14" fmla="*/ 2374900 w 2562"/>
              <a:gd name="T15" fmla="*/ 1336675 h 1173"/>
              <a:gd name="T16" fmla="*/ 2374900 w 2562"/>
              <a:gd name="T17" fmla="*/ 1031875 h 1173"/>
              <a:gd name="T18" fmla="*/ 2451100 w 2562"/>
              <a:gd name="T19" fmla="*/ 879475 h 1173"/>
              <a:gd name="T20" fmla="*/ 2427288 w 2562"/>
              <a:gd name="T21" fmla="*/ 749300 h 1173"/>
              <a:gd name="T22" fmla="*/ 2527300 w 2562"/>
              <a:gd name="T23" fmla="*/ 574675 h 1173"/>
              <a:gd name="T24" fmla="*/ 2557463 w 2562"/>
              <a:gd name="T25" fmla="*/ 284163 h 1173"/>
              <a:gd name="T26" fmla="*/ 1993900 w 2562"/>
              <a:gd name="T27" fmla="*/ 41275 h 1173"/>
              <a:gd name="T28" fmla="*/ 1716088 w 2562"/>
              <a:gd name="T29" fmla="*/ 38100 h 1173"/>
              <a:gd name="T30" fmla="*/ 1612900 w 2562"/>
              <a:gd name="T31" fmla="*/ 193675 h 1173"/>
              <a:gd name="T32" fmla="*/ 1411288 w 2562"/>
              <a:gd name="T33" fmla="*/ 792163 h 1173"/>
              <a:gd name="T34" fmla="*/ 1003300 w 2562"/>
              <a:gd name="T35" fmla="*/ 879475 h 1173"/>
              <a:gd name="T36" fmla="*/ 1179513 w 2562"/>
              <a:gd name="T37" fmla="*/ 1096963 h 1173"/>
              <a:gd name="T38" fmla="*/ 850900 w 2562"/>
              <a:gd name="T39" fmla="*/ 1108075 h 1173"/>
              <a:gd name="T40" fmla="*/ 622300 w 2562"/>
              <a:gd name="T41" fmla="*/ 1184275 h 1173"/>
              <a:gd name="T42" fmla="*/ 165100 w 2562"/>
              <a:gd name="T43" fmla="*/ 1031875 h 1173"/>
              <a:gd name="T44" fmla="*/ 12700 w 2562"/>
              <a:gd name="T45" fmla="*/ 1184275 h 1173"/>
              <a:gd name="T46" fmla="*/ 241300 w 2562"/>
              <a:gd name="T47" fmla="*/ 1565275 h 1173"/>
              <a:gd name="T48" fmla="*/ 612775 w 2562"/>
              <a:gd name="T49" fmla="*/ 1836738 h 1173"/>
              <a:gd name="T50" fmla="*/ 241300 w 2562"/>
              <a:gd name="T51" fmla="*/ 1717675 h 1173"/>
              <a:gd name="T52" fmla="*/ 12700 w 2562"/>
              <a:gd name="T53" fmla="*/ 1565275 h 117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2" h="1173">
                <a:moveTo>
                  <a:pt x="2562" y="536"/>
                </a:moveTo>
                <a:cubicBezTo>
                  <a:pt x="2558" y="539"/>
                  <a:pt x="2561" y="527"/>
                  <a:pt x="2535" y="554"/>
                </a:cubicBezTo>
                <a:cubicBezTo>
                  <a:pt x="2509" y="581"/>
                  <a:pt x="2484" y="623"/>
                  <a:pt x="2408" y="698"/>
                </a:cubicBezTo>
                <a:cubicBezTo>
                  <a:pt x="2332" y="773"/>
                  <a:pt x="2177" y="947"/>
                  <a:pt x="2078" y="1002"/>
                </a:cubicBezTo>
                <a:cubicBezTo>
                  <a:pt x="1979" y="1057"/>
                  <a:pt x="1877" y="1029"/>
                  <a:pt x="1813" y="1029"/>
                </a:cubicBezTo>
                <a:cubicBezTo>
                  <a:pt x="1749" y="1029"/>
                  <a:pt x="1755" y="1001"/>
                  <a:pt x="1694" y="1002"/>
                </a:cubicBezTo>
                <a:cubicBezTo>
                  <a:pt x="1633" y="1003"/>
                  <a:pt x="1481" y="1061"/>
                  <a:pt x="1448" y="1034"/>
                </a:cubicBezTo>
                <a:cubicBezTo>
                  <a:pt x="1415" y="1007"/>
                  <a:pt x="1488" y="906"/>
                  <a:pt x="1496" y="842"/>
                </a:cubicBezTo>
                <a:cubicBezTo>
                  <a:pt x="1504" y="778"/>
                  <a:pt x="1488" y="698"/>
                  <a:pt x="1496" y="650"/>
                </a:cubicBezTo>
                <a:cubicBezTo>
                  <a:pt x="1504" y="602"/>
                  <a:pt x="1539" y="584"/>
                  <a:pt x="1544" y="554"/>
                </a:cubicBezTo>
                <a:cubicBezTo>
                  <a:pt x="1549" y="524"/>
                  <a:pt x="1521" y="504"/>
                  <a:pt x="1529" y="472"/>
                </a:cubicBezTo>
                <a:cubicBezTo>
                  <a:pt x="1537" y="440"/>
                  <a:pt x="1578" y="411"/>
                  <a:pt x="1592" y="362"/>
                </a:cubicBezTo>
                <a:cubicBezTo>
                  <a:pt x="1606" y="313"/>
                  <a:pt x="1667" y="235"/>
                  <a:pt x="1611" y="179"/>
                </a:cubicBezTo>
                <a:cubicBezTo>
                  <a:pt x="1555" y="123"/>
                  <a:pt x="1344" y="52"/>
                  <a:pt x="1256" y="26"/>
                </a:cubicBezTo>
                <a:cubicBezTo>
                  <a:pt x="1168" y="0"/>
                  <a:pt x="1121" y="8"/>
                  <a:pt x="1081" y="24"/>
                </a:cubicBezTo>
                <a:cubicBezTo>
                  <a:pt x="1041" y="40"/>
                  <a:pt x="1048" y="43"/>
                  <a:pt x="1016" y="122"/>
                </a:cubicBezTo>
                <a:cubicBezTo>
                  <a:pt x="984" y="201"/>
                  <a:pt x="953" y="427"/>
                  <a:pt x="889" y="499"/>
                </a:cubicBezTo>
                <a:cubicBezTo>
                  <a:pt x="825" y="571"/>
                  <a:pt x="656" y="522"/>
                  <a:pt x="632" y="554"/>
                </a:cubicBezTo>
                <a:cubicBezTo>
                  <a:pt x="608" y="586"/>
                  <a:pt x="759" y="667"/>
                  <a:pt x="743" y="691"/>
                </a:cubicBezTo>
                <a:cubicBezTo>
                  <a:pt x="727" y="715"/>
                  <a:pt x="594" y="689"/>
                  <a:pt x="536" y="698"/>
                </a:cubicBezTo>
                <a:cubicBezTo>
                  <a:pt x="478" y="707"/>
                  <a:pt x="464" y="754"/>
                  <a:pt x="392" y="746"/>
                </a:cubicBezTo>
                <a:cubicBezTo>
                  <a:pt x="320" y="738"/>
                  <a:pt x="168" y="650"/>
                  <a:pt x="104" y="650"/>
                </a:cubicBezTo>
                <a:cubicBezTo>
                  <a:pt x="40" y="650"/>
                  <a:pt x="0" y="690"/>
                  <a:pt x="8" y="746"/>
                </a:cubicBezTo>
                <a:cubicBezTo>
                  <a:pt x="16" y="802"/>
                  <a:pt x="89" y="918"/>
                  <a:pt x="152" y="986"/>
                </a:cubicBezTo>
                <a:cubicBezTo>
                  <a:pt x="215" y="1054"/>
                  <a:pt x="386" y="1141"/>
                  <a:pt x="386" y="1157"/>
                </a:cubicBezTo>
                <a:cubicBezTo>
                  <a:pt x="386" y="1173"/>
                  <a:pt x="215" y="1110"/>
                  <a:pt x="152" y="1082"/>
                </a:cubicBezTo>
                <a:cubicBezTo>
                  <a:pt x="89" y="1054"/>
                  <a:pt x="60" y="1026"/>
                  <a:pt x="8" y="986"/>
                </a:cubicBezTo>
              </a:path>
            </a:pathLst>
          </a:custGeom>
          <a:noFill/>
          <a:ln w="88900">
            <a:solidFill>
              <a:srgbClr val="0000FF"/>
            </a:solidFill>
            <a:round/>
            <a:headEnd/>
            <a:tailEnd/>
          </a:ln>
          <a:effectLst/>
        </p:spPr>
        <p:txBody>
          <a:bodyPr/>
          <a:lstStyle/>
          <a:p>
            <a:endParaRPr lang="zh-CN" altLang="en-US"/>
          </a:p>
        </p:txBody>
      </p:sp>
      <p:sp>
        <p:nvSpPr>
          <p:cNvPr id="208903" name="Freeform 7"/>
          <p:cNvSpPr>
            <a:spLocks/>
          </p:cNvSpPr>
          <p:nvPr/>
        </p:nvSpPr>
        <p:spPr bwMode="auto">
          <a:xfrm>
            <a:off x="5080000" y="6172200"/>
            <a:ext cx="2032000" cy="469900"/>
          </a:xfrm>
          <a:custGeom>
            <a:avLst/>
            <a:gdLst>
              <a:gd name="T0" fmla="*/ 1524000 w 960"/>
              <a:gd name="T1" fmla="*/ 0 h 296"/>
              <a:gd name="T2" fmla="*/ 990600 w 960"/>
              <a:gd name="T3" fmla="*/ 304800 h 296"/>
              <a:gd name="T4" fmla="*/ 533400 w 960"/>
              <a:gd name="T5" fmla="*/ 381000 h 296"/>
              <a:gd name="T6" fmla="*/ 228600 w 960"/>
              <a:gd name="T7" fmla="*/ 457200 h 296"/>
              <a:gd name="T8" fmla="*/ 0 w 960"/>
              <a:gd name="T9" fmla="*/ 45720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296">
                <a:moveTo>
                  <a:pt x="960" y="0"/>
                </a:moveTo>
                <a:cubicBezTo>
                  <a:pt x="844" y="76"/>
                  <a:pt x="728" y="152"/>
                  <a:pt x="624" y="192"/>
                </a:cubicBezTo>
                <a:cubicBezTo>
                  <a:pt x="520" y="232"/>
                  <a:pt x="416" y="224"/>
                  <a:pt x="336" y="240"/>
                </a:cubicBezTo>
                <a:cubicBezTo>
                  <a:pt x="256" y="256"/>
                  <a:pt x="200" y="280"/>
                  <a:pt x="144" y="288"/>
                </a:cubicBezTo>
                <a:cubicBezTo>
                  <a:pt x="88" y="296"/>
                  <a:pt x="44" y="292"/>
                  <a:pt x="0" y="288"/>
                </a:cubicBezTo>
              </a:path>
            </a:pathLst>
          </a:custGeom>
          <a:noFill/>
          <a:ln w="88900">
            <a:solidFill>
              <a:srgbClr val="0000FF"/>
            </a:solidFill>
            <a:round/>
            <a:headEnd/>
            <a:tailEnd/>
          </a:ln>
          <a:effectLst/>
        </p:spPr>
        <p:txBody>
          <a:bodyPr/>
          <a:lstStyle/>
          <a:p>
            <a:endParaRPr lang="zh-CN" altLang="en-US"/>
          </a:p>
        </p:txBody>
      </p:sp>
      <p:sp>
        <p:nvSpPr>
          <p:cNvPr id="208904" name="AutoShape 8"/>
          <p:cNvSpPr>
            <a:spLocks noChangeArrowheads="1"/>
          </p:cNvSpPr>
          <p:nvPr/>
        </p:nvSpPr>
        <p:spPr bwMode="auto">
          <a:xfrm>
            <a:off x="10566400" y="1066800"/>
            <a:ext cx="1625600" cy="685800"/>
          </a:xfrm>
          <a:prstGeom prst="wedgeRoundRectCallout">
            <a:avLst>
              <a:gd name="adj1" fmla="val -130731"/>
              <a:gd name="adj2" fmla="val 101620"/>
              <a:gd name="adj3" fmla="val 16667"/>
            </a:avLst>
          </a:prstGeom>
          <a:solidFill>
            <a:srgbClr val="FF9900"/>
          </a:solidFill>
          <a:ln w="9525">
            <a:solidFill>
              <a:srgbClr val="FFFFFF"/>
            </a:solidFill>
            <a:miter lim="800000"/>
            <a:headEnd/>
            <a:tailEnd/>
          </a:ln>
          <a:effectLst/>
        </p:spPr>
        <p:txBody>
          <a:bodyPr/>
          <a:lstStyle/>
          <a:p>
            <a:pPr algn="ctr" eaLnBrk="1" hangingPunct="1"/>
            <a:r>
              <a:rPr lang="zh-CN" altLang="en-US" sz="2400" b="1"/>
              <a:t>黑龙江</a:t>
            </a:r>
          </a:p>
        </p:txBody>
      </p:sp>
      <p:sp>
        <p:nvSpPr>
          <p:cNvPr id="208905" name="AutoShape 9"/>
          <p:cNvSpPr>
            <a:spLocks noChangeArrowheads="1"/>
          </p:cNvSpPr>
          <p:nvPr/>
        </p:nvSpPr>
        <p:spPr bwMode="auto">
          <a:xfrm>
            <a:off x="9753600" y="2895600"/>
            <a:ext cx="1524000" cy="533400"/>
          </a:xfrm>
          <a:prstGeom prst="wedgeRoundRectCallout">
            <a:avLst>
              <a:gd name="adj1" fmla="val -110833"/>
              <a:gd name="adj2" fmla="val -64287"/>
              <a:gd name="adj3" fmla="val 16667"/>
            </a:avLst>
          </a:prstGeom>
          <a:solidFill>
            <a:srgbClr val="FF9900"/>
          </a:solidFill>
          <a:ln w="9525">
            <a:solidFill>
              <a:srgbClr val="FFFFFF"/>
            </a:solidFill>
            <a:miter lim="800000"/>
            <a:headEnd/>
            <a:tailEnd/>
          </a:ln>
          <a:effectLst/>
        </p:spPr>
        <p:txBody>
          <a:bodyPr/>
          <a:lstStyle/>
          <a:p>
            <a:pPr algn="ctr" eaLnBrk="1" hangingPunct="1"/>
            <a:r>
              <a:rPr lang="zh-CN" altLang="en-US" sz="2000" b="1"/>
              <a:t>松花江</a:t>
            </a:r>
          </a:p>
        </p:txBody>
      </p:sp>
      <p:sp>
        <p:nvSpPr>
          <p:cNvPr id="208906" name="AutoShape 10"/>
          <p:cNvSpPr>
            <a:spLocks noChangeArrowheads="1"/>
          </p:cNvSpPr>
          <p:nvPr/>
        </p:nvSpPr>
        <p:spPr bwMode="auto">
          <a:xfrm>
            <a:off x="7620000" y="5410200"/>
            <a:ext cx="1524000" cy="533400"/>
          </a:xfrm>
          <a:prstGeom prst="wedgeRoundRectCallout">
            <a:avLst>
              <a:gd name="adj1" fmla="val -122639"/>
              <a:gd name="adj2" fmla="val -66963"/>
              <a:gd name="adj3" fmla="val 16667"/>
            </a:avLst>
          </a:prstGeom>
          <a:solidFill>
            <a:srgbClr val="FF9900"/>
          </a:solidFill>
          <a:ln w="9525">
            <a:solidFill>
              <a:srgbClr val="FFFFFF"/>
            </a:solidFill>
            <a:miter lim="800000"/>
            <a:headEnd/>
            <a:tailEnd/>
          </a:ln>
          <a:effectLst/>
        </p:spPr>
        <p:txBody>
          <a:bodyPr/>
          <a:lstStyle/>
          <a:p>
            <a:pPr algn="ctr" eaLnBrk="1" hangingPunct="1"/>
            <a:r>
              <a:rPr lang="zh-CN" altLang="en-US" sz="2400" b="1"/>
              <a:t>黄河</a:t>
            </a:r>
          </a:p>
        </p:txBody>
      </p:sp>
      <p:sp>
        <p:nvSpPr>
          <p:cNvPr id="208907" name="AutoShape 11"/>
          <p:cNvSpPr>
            <a:spLocks noChangeArrowheads="1"/>
          </p:cNvSpPr>
          <p:nvPr/>
        </p:nvSpPr>
        <p:spPr bwMode="auto">
          <a:xfrm>
            <a:off x="7721600" y="6172200"/>
            <a:ext cx="1524000" cy="457200"/>
          </a:xfrm>
          <a:prstGeom prst="wedgeRoundRectCallout">
            <a:avLst>
              <a:gd name="adj1" fmla="val -110000"/>
              <a:gd name="adj2" fmla="val -21875"/>
              <a:gd name="adj3" fmla="val 16667"/>
            </a:avLst>
          </a:prstGeom>
          <a:solidFill>
            <a:srgbClr val="FF9900"/>
          </a:solidFill>
          <a:ln w="9525">
            <a:solidFill>
              <a:srgbClr val="FFFFFF"/>
            </a:solidFill>
            <a:miter lim="800000"/>
            <a:headEnd/>
            <a:tailEnd/>
          </a:ln>
          <a:effectLst/>
        </p:spPr>
        <p:txBody>
          <a:bodyPr/>
          <a:lstStyle/>
          <a:p>
            <a:pPr algn="ctr" eaLnBrk="1" hangingPunct="1"/>
            <a:r>
              <a:rPr lang="zh-CN" altLang="en-US" sz="2400" b="1"/>
              <a:t>淮河</a:t>
            </a:r>
          </a:p>
        </p:txBody>
      </p:sp>
      <p:sp>
        <p:nvSpPr>
          <p:cNvPr id="208909" name="Freeform 13"/>
          <p:cNvSpPr>
            <a:spLocks/>
          </p:cNvSpPr>
          <p:nvPr/>
        </p:nvSpPr>
        <p:spPr bwMode="auto">
          <a:xfrm>
            <a:off x="4809067" y="4572000"/>
            <a:ext cx="1490133" cy="381000"/>
          </a:xfrm>
          <a:custGeom>
            <a:avLst/>
            <a:gdLst>
              <a:gd name="T0" fmla="*/ 0 w 704"/>
              <a:gd name="T1" fmla="*/ 363538 h 240"/>
              <a:gd name="T2" fmla="*/ 250825 w 704"/>
              <a:gd name="T3" fmla="*/ 138113 h 240"/>
              <a:gd name="T4" fmla="*/ 355600 w 704"/>
              <a:gd name="T5" fmla="*/ 152400 h 240"/>
              <a:gd name="T6" fmla="*/ 627063 w 704"/>
              <a:gd name="T7" fmla="*/ 12700 h 240"/>
              <a:gd name="T8" fmla="*/ 736600 w 704"/>
              <a:gd name="T9" fmla="*/ 76200 h 240"/>
              <a:gd name="T10" fmla="*/ 812800 w 704"/>
              <a:gd name="T11" fmla="*/ 152400 h 240"/>
              <a:gd name="T12" fmla="*/ 865188 w 704"/>
              <a:gd name="T13" fmla="*/ 276225 h 240"/>
              <a:gd name="T14" fmla="*/ 965200 w 704"/>
              <a:gd name="T15" fmla="*/ 304800 h 240"/>
              <a:gd name="T16" fmla="*/ 1041400 w 704"/>
              <a:gd name="T17" fmla="*/ 304800 h 240"/>
              <a:gd name="T18" fmla="*/ 1117600 w 704"/>
              <a:gd name="T19" fmla="*/ 38100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4" h="240">
                <a:moveTo>
                  <a:pt x="0" y="229"/>
                </a:moveTo>
                <a:cubicBezTo>
                  <a:pt x="26" y="205"/>
                  <a:pt x="121" y="109"/>
                  <a:pt x="158" y="87"/>
                </a:cubicBezTo>
                <a:cubicBezTo>
                  <a:pt x="195" y="65"/>
                  <a:pt x="185" y="109"/>
                  <a:pt x="224" y="96"/>
                </a:cubicBezTo>
                <a:cubicBezTo>
                  <a:pt x="263" y="83"/>
                  <a:pt x="355" y="16"/>
                  <a:pt x="395" y="8"/>
                </a:cubicBezTo>
                <a:cubicBezTo>
                  <a:pt x="435" y="0"/>
                  <a:pt x="444" y="33"/>
                  <a:pt x="464" y="48"/>
                </a:cubicBezTo>
                <a:cubicBezTo>
                  <a:pt x="484" y="63"/>
                  <a:pt x="499" y="75"/>
                  <a:pt x="512" y="96"/>
                </a:cubicBezTo>
                <a:cubicBezTo>
                  <a:pt x="525" y="117"/>
                  <a:pt x="529" y="158"/>
                  <a:pt x="545" y="174"/>
                </a:cubicBezTo>
                <a:cubicBezTo>
                  <a:pt x="561" y="190"/>
                  <a:pt x="590" y="189"/>
                  <a:pt x="608" y="192"/>
                </a:cubicBezTo>
                <a:cubicBezTo>
                  <a:pt x="626" y="195"/>
                  <a:pt x="640" y="184"/>
                  <a:pt x="656" y="192"/>
                </a:cubicBezTo>
                <a:cubicBezTo>
                  <a:pt x="672" y="200"/>
                  <a:pt x="688" y="220"/>
                  <a:pt x="704" y="240"/>
                </a:cubicBezTo>
              </a:path>
            </a:pathLst>
          </a:custGeom>
          <a:noFill/>
          <a:ln w="76200" cmpd="sng">
            <a:solidFill>
              <a:srgbClr val="0000FF"/>
            </a:solidFill>
            <a:round/>
            <a:headEnd/>
            <a:tailEnd/>
          </a:ln>
          <a:effectLst/>
        </p:spPr>
        <p:txBody>
          <a:bodyPr/>
          <a:lstStyle/>
          <a:p>
            <a:endParaRPr lang="zh-CN" altLang="en-US"/>
          </a:p>
        </p:txBody>
      </p:sp>
      <p:sp>
        <p:nvSpPr>
          <p:cNvPr id="208910" name="AutoShape 14"/>
          <p:cNvSpPr>
            <a:spLocks noChangeArrowheads="1"/>
          </p:cNvSpPr>
          <p:nvPr/>
        </p:nvSpPr>
        <p:spPr bwMode="auto">
          <a:xfrm>
            <a:off x="2946400" y="3429000"/>
            <a:ext cx="1524000" cy="533400"/>
          </a:xfrm>
          <a:prstGeom prst="wedgeRoundRectCallout">
            <a:avLst>
              <a:gd name="adj1" fmla="val 116389"/>
              <a:gd name="adj2" fmla="val 167560"/>
              <a:gd name="adj3" fmla="val 16667"/>
            </a:avLst>
          </a:prstGeom>
          <a:solidFill>
            <a:srgbClr val="FF9900"/>
          </a:solidFill>
          <a:ln w="9525">
            <a:solidFill>
              <a:srgbClr val="FFFFFF"/>
            </a:solidFill>
            <a:miter lim="800000"/>
            <a:headEnd/>
            <a:tailEnd/>
          </a:ln>
          <a:effectLst/>
        </p:spPr>
        <p:txBody>
          <a:bodyPr/>
          <a:lstStyle/>
          <a:p>
            <a:pPr algn="ctr" eaLnBrk="1" hangingPunct="1"/>
            <a:r>
              <a:rPr lang="zh-CN" altLang="en-US" sz="2400" b="1"/>
              <a:t>海河</a:t>
            </a:r>
          </a:p>
        </p:txBody>
      </p:sp>
      <p:sp>
        <p:nvSpPr>
          <p:cNvPr id="208911" name="Freeform 15"/>
          <p:cNvSpPr>
            <a:spLocks/>
          </p:cNvSpPr>
          <p:nvPr/>
        </p:nvSpPr>
        <p:spPr bwMode="auto">
          <a:xfrm>
            <a:off x="6421968" y="3581401"/>
            <a:ext cx="1401233" cy="701675"/>
          </a:xfrm>
          <a:custGeom>
            <a:avLst/>
            <a:gdLst>
              <a:gd name="T0" fmla="*/ 751300 w 470"/>
              <a:gd name="T1" fmla="*/ 680792 h 336"/>
              <a:gd name="T2" fmla="*/ 901112 w 470"/>
              <a:gd name="T3" fmla="*/ 519991 h 336"/>
              <a:gd name="T4" fmla="*/ 965957 w 470"/>
              <a:gd name="T5" fmla="*/ 419752 h 336"/>
              <a:gd name="T6" fmla="*/ 1050925 w 470"/>
              <a:gd name="T7" fmla="*/ 300718 h 336"/>
              <a:gd name="T8" fmla="*/ 858628 w 470"/>
              <a:gd name="T9" fmla="*/ 0 h 336"/>
              <a:gd name="T10" fmla="*/ 793784 w 470"/>
              <a:gd name="T11" fmla="*/ 18795 h 336"/>
              <a:gd name="T12" fmla="*/ 771424 w 470"/>
              <a:gd name="T13" fmla="*/ 79356 h 336"/>
              <a:gd name="T14" fmla="*/ 643971 w 470"/>
              <a:gd name="T15" fmla="*/ 119034 h 336"/>
              <a:gd name="T16" fmla="*/ 406954 w 470"/>
              <a:gd name="T17" fmla="*/ 158712 h 336"/>
              <a:gd name="T18" fmla="*/ 384594 w 470"/>
              <a:gd name="T19" fmla="*/ 240157 h 336"/>
              <a:gd name="T20" fmla="*/ 321986 w 470"/>
              <a:gd name="T21" fmla="*/ 279835 h 336"/>
              <a:gd name="T22" fmla="*/ 149813 w 470"/>
              <a:gd name="T23" fmla="*/ 701675 h 336"/>
              <a:gd name="T24" fmla="*/ 20124 w 470"/>
              <a:gd name="T25" fmla="*/ 540874 h 3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70" h="336">
                <a:moveTo>
                  <a:pt x="336" y="326"/>
                </a:moveTo>
                <a:cubicBezTo>
                  <a:pt x="380" y="258"/>
                  <a:pt x="355" y="281"/>
                  <a:pt x="403" y="249"/>
                </a:cubicBezTo>
                <a:cubicBezTo>
                  <a:pt x="420" y="193"/>
                  <a:pt x="400" y="244"/>
                  <a:pt x="432" y="201"/>
                </a:cubicBezTo>
                <a:cubicBezTo>
                  <a:pt x="446" y="183"/>
                  <a:pt x="470" y="144"/>
                  <a:pt x="470" y="144"/>
                </a:cubicBezTo>
                <a:cubicBezTo>
                  <a:pt x="417" y="88"/>
                  <a:pt x="468" y="27"/>
                  <a:pt x="384" y="0"/>
                </a:cubicBezTo>
                <a:cubicBezTo>
                  <a:pt x="374" y="3"/>
                  <a:pt x="362" y="2"/>
                  <a:pt x="355" y="9"/>
                </a:cubicBezTo>
                <a:cubicBezTo>
                  <a:pt x="348" y="16"/>
                  <a:pt x="353" y="32"/>
                  <a:pt x="345" y="38"/>
                </a:cubicBezTo>
                <a:cubicBezTo>
                  <a:pt x="329" y="50"/>
                  <a:pt x="288" y="57"/>
                  <a:pt x="288" y="57"/>
                </a:cubicBezTo>
                <a:cubicBezTo>
                  <a:pt x="245" y="44"/>
                  <a:pt x="219" y="52"/>
                  <a:pt x="182" y="76"/>
                </a:cubicBezTo>
                <a:cubicBezTo>
                  <a:pt x="179" y="89"/>
                  <a:pt x="179" y="104"/>
                  <a:pt x="172" y="115"/>
                </a:cubicBezTo>
                <a:cubicBezTo>
                  <a:pt x="166" y="124"/>
                  <a:pt x="150" y="124"/>
                  <a:pt x="144" y="134"/>
                </a:cubicBezTo>
                <a:cubicBezTo>
                  <a:pt x="106" y="195"/>
                  <a:pt x="107" y="275"/>
                  <a:pt x="67" y="336"/>
                </a:cubicBezTo>
                <a:cubicBezTo>
                  <a:pt x="0" y="322"/>
                  <a:pt x="9" y="325"/>
                  <a:pt x="9" y="259"/>
                </a:cubicBezTo>
              </a:path>
            </a:pathLst>
          </a:custGeom>
          <a:noFill/>
          <a:ln w="57150" cmpd="sng">
            <a:solidFill>
              <a:srgbClr val="0000FF"/>
            </a:solidFill>
            <a:round/>
            <a:headEnd/>
            <a:tailEnd/>
          </a:ln>
          <a:effectLst/>
        </p:spPr>
        <p:txBody>
          <a:bodyPr/>
          <a:lstStyle/>
          <a:p>
            <a:endParaRPr lang="zh-CN" altLang="en-US"/>
          </a:p>
        </p:txBody>
      </p:sp>
      <p:sp>
        <p:nvSpPr>
          <p:cNvPr id="208913" name="AutoShape 17"/>
          <p:cNvSpPr>
            <a:spLocks noChangeArrowheads="1"/>
          </p:cNvSpPr>
          <p:nvPr/>
        </p:nvSpPr>
        <p:spPr bwMode="auto">
          <a:xfrm>
            <a:off x="4978400" y="3048000"/>
            <a:ext cx="1524000" cy="533400"/>
          </a:xfrm>
          <a:prstGeom prst="wedgeRoundRectCallout">
            <a:avLst>
              <a:gd name="adj1" fmla="val 66806"/>
              <a:gd name="adj2" fmla="val 118153"/>
              <a:gd name="adj3" fmla="val 16667"/>
            </a:avLst>
          </a:prstGeom>
          <a:solidFill>
            <a:srgbClr val="FF9900"/>
          </a:solidFill>
          <a:ln w="9525">
            <a:solidFill>
              <a:srgbClr val="FFFFFF"/>
            </a:solidFill>
            <a:miter lim="800000"/>
            <a:headEnd/>
            <a:tailEnd/>
          </a:ln>
          <a:effectLst/>
        </p:spPr>
        <p:txBody>
          <a:bodyPr/>
          <a:lstStyle/>
          <a:p>
            <a:pPr algn="ctr" eaLnBrk="1" hangingPunct="1"/>
            <a:r>
              <a:rPr lang="zh-CN" altLang="en-US" sz="2400" b="1"/>
              <a:t>辽河</a:t>
            </a:r>
          </a:p>
        </p:txBody>
      </p:sp>
      <p:sp>
        <p:nvSpPr>
          <p:cNvPr id="208915" name="Text Box 19"/>
          <p:cNvSpPr txBox="1">
            <a:spLocks noChangeArrowheads="1"/>
          </p:cNvSpPr>
          <p:nvPr/>
        </p:nvSpPr>
        <p:spPr bwMode="auto">
          <a:xfrm>
            <a:off x="4775200" y="457201"/>
            <a:ext cx="5791200" cy="466725"/>
          </a:xfrm>
          <a:prstGeom prst="rect">
            <a:avLst/>
          </a:prstGeom>
          <a:noFill/>
          <a:ln w="9525">
            <a:solidFill>
              <a:schemeClr val="tx1"/>
            </a:solidFill>
            <a:prstDash val="lgDash"/>
            <a:miter lim="800000"/>
            <a:headEnd/>
            <a:tailEnd/>
          </a:ln>
          <a:effectLst/>
        </p:spPr>
        <p:txBody>
          <a:bodyPr>
            <a:spAutoFit/>
          </a:bodyPr>
          <a:lstStyle/>
          <a:p>
            <a:pPr eaLnBrk="1" hangingPunct="1">
              <a:spcBef>
                <a:spcPct val="50000"/>
              </a:spcBef>
            </a:pPr>
            <a:r>
              <a:rPr lang="zh-CN" altLang="en-US" sz="2400" b="1">
                <a:solidFill>
                  <a:srgbClr val="0000FF"/>
                </a:solidFill>
                <a:ea typeface="华文细黑" pitchFamily="2" charset="-122"/>
              </a:rPr>
              <a:t>请说说这些河流的水文特征。</a:t>
            </a:r>
          </a:p>
        </p:txBody>
      </p:sp>
      <p:sp>
        <p:nvSpPr>
          <p:cNvPr id="19" name="TextBox 18"/>
          <p:cNvSpPr txBox="1"/>
          <p:nvPr/>
        </p:nvSpPr>
        <p:spPr>
          <a:xfrm>
            <a:off x="198120" y="198120"/>
            <a:ext cx="3429000" cy="523220"/>
          </a:xfrm>
          <a:prstGeom prst="rect">
            <a:avLst/>
          </a:prstGeom>
          <a:noFill/>
        </p:spPr>
        <p:txBody>
          <a:bodyPr wrap="square" rtlCol="0">
            <a:spAutoFit/>
          </a:bodyPr>
          <a:lstStyle/>
          <a:p>
            <a:r>
              <a:rPr lang="en-US" altLang="zh-CN" sz="2800" b="1" dirty="0" smtClean="0">
                <a:solidFill>
                  <a:srgbClr val="FF0000"/>
                </a:solidFill>
              </a:rPr>
              <a:t>3.</a:t>
            </a:r>
            <a:r>
              <a:rPr lang="zh-CN" altLang="en-US" sz="2800" b="1" dirty="0" smtClean="0">
                <a:solidFill>
                  <a:srgbClr val="FF0000"/>
                </a:solidFill>
              </a:rPr>
              <a:t>河流特征</a:t>
            </a:r>
            <a:endParaRPr lang="zh-CN" altLang="en-US" sz="2800" b="1" dirty="0">
              <a:solidFill>
                <a:srgbClr val="FF0000"/>
              </a:solidFill>
            </a:endParaRPr>
          </a:p>
        </p:txBody>
      </p:sp>
      <p:sp>
        <p:nvSpPr>
          <p:cNvPr id="20" name="Text Box 10"/>
          <p:cNvSpPr txBox="1">
            <a:spLocks noChangeArrowheads="1"/>
          </p:cNvSpPr>
          <p:nvPr/>
        </p:nvSpPr>
        <p:spPr bwMode="auto">
          <a:xfrm>
            <a:off x="10171504" y="2267352"/>
            <a:ext cx="1746176" cy="523220"/>
          </a:xfrm>
          <a:prstGeom prst="rect">
            <a:avLst/>
          </a:prstGeom>
          <a:noFill/>
          <a:ln w="19050">
            <a:no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0" dirty="0">
                <a:solidFill>
                  <a:srgbClr val="0000FF"/>
                </a:solidFill>
                <a:latin typeface="黑体" panose="02010609060101010101" charset="-122"/>
                <a:ea typeface="黑体" panose="02010609060101010101" charset="-122"/>
              </a:rPr>
              <a:t>乌苏里江</a:t>
            </a:r>
          </a:p>
        </p:txBody>
      </p:sp>
      <p:sp>
        <p:nvSpPr>
          <p:cNvPr id="21" name="Text Box 6"/>
          <p:cNvSpPr txBox="1">
            <a:spLocks noChangeArrowheads="1"/>
          </p:cNvSpPr>
          <p:nvPr/>
        </p:nvSpPr>
        <p:spPr bwMode="auto">
          <a:xfrm>
            <a:off x="7297850" y="1989892"/>
            <a:ext cx="990600" cy="519113"/>
          </a:xfrm>
          <a:prstGeom prst="rect">
            <a:avLst/>
          </a:prstGeom>
          <a:noFill/>
          <a:ln w="19050">
            <a:no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solidFill>
                  <a:srgbClr val="0000FF"/>
                </a:solidFill>
                <a:latin typeface="黑体" panose="02010609060101010101" charset="-122"/>
                <a:ea typeface="黑体" panose="02010609060101010101" charset="-122"/>
              </a:rPr>
              <a:t>嫩江</a:t>
            </a:r>
          </a:p>
        </p:txBody>
      </p:sp>
      <p:sp>
        <p:nvSpPr>
          <p:cNvPr id="22" name="Text Box 11"/>
          <p:cNvSpPr txBox="1">
            <a:spLocks noChangeArrowheads="1"/>
          </p:cNvSpPr>
          <p:nvPr/>
        </p:nvSpPr>
        <p:spPr bwMode="auto">
          <a:xfrm>
            <a:off x="8976497" y="3934738"/>
            <a:ext cx="1273447" cy="523220"/>
          </a:xfrm>
          <a:prstGeom prst="rect">
            <a:avLst/>
          </a:prstGeom>
          <a:noFill/>
          <a:ln w="19050" algn="ctr">
            <a:noFill/>
            <a:miter lim="800000"/>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solidFill>
                  <a:srgbClr val="0000FF"/>
                </a:solidFill>
                <a:latin typeface="黑体" panose="02010609060101010101" charset="-122"/>
                <a:ea typeface="黑体" panose="02010609060101010101" charset="-122"/>
              </a:rPr>
              <a:t>图们江</a:t>
            </a:r>
          </a:p>
        </p:txBody>
      </p:sp>
      <p:sp>
        <p:nvSpPr>
          <p:cNvPr id="23" name="Text Box 12"/>
          <p:cNvSpPr txBox="1">
            <a:spLocks noChangeArrowheads="1"/>
          </p:cNvSpPr>
          <p:nvPr/>
        </p:nvSpPr>
        <p:spPr bwMode="auto">
          <a:xfrm>
            <a:off x="7513203" y="4473694"/>
            <a:ext cx="1259159" cy="523220"/>
          </a:xfrm>
          <a:prstGeom prst="rect">
            <a:avLst/>
          </a:prstGeom>
          <a:noFill/>
          <a:ln w="19050" algn="ctr">
            <a:noFill/>
            <a:miter lim="800000"/>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0" dirty="0">
                <a:solidFill>
                  <a:srgbClr val="0000FF"/>
                </a:solidFill>
                <a:latin typeface="黑体" panose="02010609060101010101" charset="-122"/>
                <a:ea typeface="黑体" panose="02010609060101010101" charset="-122"/>
              </a:rPr>
              <a:t>鸭绿江</a:t>
            </a:r>
          </a:p>
        </p:txBody>
      </p:sp>
      <p:sp>
        <p:nvSpPr>
          <p:cNvPr id="2" name="文本框 1"/>
          <p:cNvSpPr txBox="1"/>
          <p:nvPr/>
        </p:nvSpPr>
        <p:spPr>
          <a:xfrm>
            <a:off x="2187302" y="285610"/>
            <a:ext cx="2013858" cy="461665"/>
          </a:xfrm>
          <a:prstGeom prst="rect">
            <a:avLst/>
          </a:prstGeom>
          <a:noFill/>
        </p:spPr>
        <p:txBody>
          <a:bodyPr wrap="square" rtlCol="0">
            <a:spAutoFit/>
          </a:bodyPr>
          <a:lstStyle/>
          <a:p>
            <a:r>
              <a:rPr lang="en-US" altLang="zh-CN" sz="2400" dirty="0" smtClean="0"/>
              <a:t>(1)</a:t>
            </a:r>
            <a:r>
              <a:rPr lang="zh-CN" altLang="en-US" sz="2400" dirty="0" smtClean="0"/>
              <a:t>主要河流</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0" presetClass="entr" presetSubtype="0" fill="hold" grpId="0" nodeType="clickEffect">
                                  <p:stCondLst>
                                    <p:cond delay="0"/>
                                  </p:stCondLst>
                                  <p:iterate type="lt">
                                    <p:tmPct val="10000"/>
                                  </p:iterate>
                                  <p:childTnLst>
                                    <p:set>
                                      <p:cBhvr>
                                        <p:cTn id="10" dur="1" fill="hold">
                                          <p:stCondLst>
                                            <p:cond delay="0"/>
                                          </p:stCondLst>
                                        </p:cTn>
                                        <p:tgtEl>
                                          <p:spTgt spid="208904"/>
                                        </p:tgtEl>
                                        <p:attrNameLst>
                                          <p:attrName>style.visibility</p:attrName>
                                        </p:attrNameLst>
                                      </p:cBhvr>
                                      <p:to>
                                        <p:strVal val="visible"/>
                                      </p:to>
                                    </p:set>
                                    <p:animEffect transition="in" filter="fade">
                                      <p:cBhvr>
                                        <p:cTn id="11" dur="500"/>
                                        <p:tgtEl>
                                          <p:spTgt spid="208904"/>
                                        </p:tgtEl>
                                      </p:cBhvr>
                                    </p:animEffect>
                                    <p:anim calcmode="lin" valueType="num">
                                      <p:cBhvr>
                                        <p:cTn id="12" dur="500" fill="hold"/>
                                        <p:tgtEl>
                                          <p:spTgt spid="208904"/>
                                        </p:tgtEl>
                                        <p:attrNameLst>
                                          <p:attrName>ppt_x</p:attrName>
                                        </p:attrNameLst>
                                      </p:cBhvr>
                                      <p:tavLst>
                                        <p:tav tm="0">
                                          <p:val>
                                            <p:strVal val="#ppt_x-.1"/>
                                          </p:val>
                                        </p:tav>
                                        <p:tav tm="100000">
                                          <p:val>
                                            <p:strVal val="#ppt_x"/>
                                          </p:val>
                                        </p:tav>
                                      </p:tavLst>
                                    </p:anim>
                                    <p:anim calcmode="lin" valueType="num">
                                      <p:cBhvr>
                                        <p:cTn id="13" dur="500" fill="hold"/>
                                        <p:tgtEl>
                                          <p:spTgt spid="20890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8901"/>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0" presetClass="entr" presetSubtype="0" fill="hold" grpId="0" nodeType="clickEffect">
                                  <p:stCondLst>
                                    <p:cond delay="0"/>
                                  </p:stCondLst>
                                  <p:iterate type="lt">
                                    <p:tmPct val="10000"/>
                                  </p:iterate>
                                  <p:childTnLst>
                                    <p:set>
                                      <p:cBhvr>
                                        <p:cTn id="21" dur="1" fill="hold">
                                          <p:stCondLst>
                                            <p:cond delay="0"/>
                                          </p:stCondLst>
                                        </p:cTn>
                                        <p:tgtEl>
                                          <p:spTgt spid="208905"/>
                                        </p:tgtEl>
                                        <p:attrNameLst>
                                          <p:attrName>style.visibility</p:attrName>
                                        </p:attrNameLst>
                                      </p:cBhvr>
                                      <p:to>
                                        <p:strVal val="visible"/>
                                      </p:to>
                                    </p:set>
                                    <p:animEffect transition="in" filter="fade">
                                      <p:cBhvr>
                                        <p:cTn id="22" dur="500"/>
                                        <p:tgtEl>
                                          <p:spTgt spid="208905"/>
                                        </p:tgtEl>
                                      </p:cBhvr>
                                    </p:animEffect>
                                    <p:anim calcmode="lin" valueType="num">
                                      <p:cBhvr>
                                        <p:cTn id="23" dur="500" fill="hold"/>
                                        <p:tgtEl>
                                          <p:spTgt spid="208905"/>
                                        </p:tgtEl>
                                        <p:attrNameLst>
                                          <p:attrName>ppt_x</p:attrName>
                                        </p:attrNameLst>
                                      </p:cBhvr>
                                      <p:tavLst>
                                        <p:tav tm="0">
                                          <p:val>
                                            <p:strVal val="#ppt_x-.1"/>
                                          </p:val>
                                        </p:tav>
                                        <p:tav tm="100000">
                                          <p:val>
                                            <p:strVal val="#ppt_x"/>
                                          </p:val>
                                        </p:tav>
                                      </p:tavLst>
                                    </p:anim>
                                    <p:anim calcmode="lin" valueType="num">
                                      <p:cBhvr>
                                        <p:cTn id="24" dur="500" fill="hold"/>
                                        <p:tgtEl>
                                          <p:spTgt spid="20890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890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40" presetClass="entr" presetSubtype="0" fill="hold" grpId="0" nodeType="clickEffect">
                                  <p:stCondLst>
                                    <p:cond delay="0"/>
                                  </p:stCondLst>
                                  <p:iterate type="lt">
                                    <p:tmPct val="10000"/>
                                  </p:iterate>
                                  <p:childTnLst>
                                    <p:set>
                                      <p:cBhvr>
                                        <p:cTn id="32" dur="1" fill="hold">
                                          <p:stCondLst>
                                            <p:cond delay="0"/>
                                          </p:stCondLst>
                                        </p:cTn>
                                        <p:tgtEl>
                                          <p:spTgt spid="208906"/>
                                        </p:tgtEl>
                                        <p:attrNameLst>
                                          <p:attrName>style.visibility</p:attrName>
                                        </p:attrNameLst>
                                      </p:cBhvr>
                                      <p:to>
                                        <p:strVal val="visible"/>
                                      </p:to>
                                    </p:set>
                                    <p:animEffect transition="in" filter="fade">
                                      <p:cBhvr>
                                        <p:cTn id="33" dur="500"/>
                                        <p:tgtEl>
                                          <p:spTgt spid="208906"/>
                                        </p:tgtEl>
                                      </p:cBhvr>
                                    </p:animEffect>
                                    <p:anim calcmode="lin" valueType="num">
                                      <p:cBhvr>
                                        <p:cTn id="34" dur="500" fill="hold"/>
                                        <p:tgtEl>
                                          <p:spTgt spid="208906"/>
                                        </p:tgtEl>
                                        <p:attrNameLst>
                                          <p:attrName>ppt_x</p:attrName>
                                        </p:attrNameLst>
                                      </p:cBhvr>
                                      <p:tavLst>
                                        <p:tav tm="0">
                                          <p:val>
                                            <p:strVal val="#ppt_x-.1"/>
                                          </p:val>
                                        </p:tav>
                                        <p:tav tm="100000">
                                          <p:val>
                                            <p:strVal val="#ppt_x"/>
                                          </p:val>
                                        </p:tav>
                                      </p:tavLst>
                                    </p:anim>
                                    <p:anim calcmode="lin" valueType="num">
                                      <p:cBhvr>
                                        <p:cTn id="35" dur="500" fill="hold"/>
                                        <p:tgtEl>
                                          <p:spTgt spid="208906"/>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9" fill="hold" grpId="0" nodeType="clickEffect">
                                  <p:stCondLst>
                                    <p:cond delay="0"/>
                                  </p:stCondLst>
                                  <p:childTnLst>
                                    <p:set>
                                      <p:cBhvr>
                                        <p:cTn id="39" dur="1" fill="hold">
                                          <p:stCondLst>
                                            <p:cond delay="0"/>
                                          </p:stCondLst>
                                        </p:cTn>
                                        <p:tgtEl>
                                          <p:spTgt spid="208903"/>
                                        </p:tgtEl>
                                        <p:attrNameLst>
                                          <p:attrName>style.visibility</p:attrName>
                                        </p:attrNameLst>
                                      </p:cBhvr>
                                      <p:to>
                                        <p:strVal val="visible"/>
                                      </p:to>
                                    </p:set>
                                    <p:anim calcmode="lin" valueType="num">
                                      <p:cBhvr additive="base">
                                        <p:cTn id="40" dur="500" fill="hold"/>
                                        <p:tgtEl>
                                          <p:spTgt spid="208903"/>
                                        </p:tgtEl>
                                        <p:attrNameLst>
                                          <p:attrName>ppt_x</p:attrName>
                                        </p:attrNameLst>
                                      </p:cBhvr>
                                      <p:tavLst>
                                        <p:tav tm="0">
                                          <p:val>
                                            <p:strVal val="0-#ppt_w/2"/>
                                          </p:val>
                                        </p:tav>
                                        <p:tav tm="100000">
                                          <p:val>
                                            <p:strVal val="#ppt_x"/>
                                          </p:val>
                                        </p:tav>
                                      </p:tavLst>
                                    </p:anim>
                                    <p:anim calcmode="lin" valueType="num">
                                      <p:cBhvr additive="base">
                                        <p:cTn id="41" dur="500" fill="hold"/>
                                        <p:tgtEl>
                                          <p:spTgt spid="208903"/>
                                        </p:tgtEl>
                                        <p:attrNameLst>
                                          <p:attrName>ppt_y</p:attrName>
                                        </p:attrNameLst>
                                      </p:cBhvr>
                                      <p:tavLst>
                                        <p:tav tm="0">
                                          <p:val>
                                            <p:strVal val="0-#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0" presetClass="entr" presetSubtype="0" fill="hold" grpId="0" nodeType="clickEffect">
                                  <p:stCondLst>
                                    <p:cond delay="0"/>
                                  </p:stCondLst>
                                  <p:iterate type="lt">
                                    <p:tmPct val="10000"/>
                                  </p:iterate>
                                  <p:childTnLst>
                                    <p:set>
                                      <p:cBhvr>
                                        <p:cTn id="45" dur="1" fill="hold">
                                          <p:stCondLst>
                                            <p:cond delay="0"/>
                                          </p:stCondLst>
                                        </p:cTn>
                                        <p:tgtEl>
                                          <p:spTgt spid="208907"/>
                                        </p:tgtEl>
                                        <p:attrNameLst>
                                          <p:attrName>style.visibility</p:attrName>
                                        </p:attrNameLst>
                                      </p:cBhvr>
                                      <p:to>
                                        <p:strVal val="visible"/>
                                      </p:to>
                                    </p:set>
                                    <p:animEffect transition="in" filter="fade">
                                      <p:cBhvr>
                                        <p:cTn id="46" dur="500"/>
                                        <p:tgtEl>
                                          <p:spTgt spid="208907"/>
                                        </p:tgtEl>
                                      </p:cBhvr>
                                    </p:animEffect>
                                    <p:anim calcmode="lin" valueType="num">
                                      <p:cBhvr>
                                        <p:cTn id="47" dur="500" fill="hold"/>
                                        <p:tgtEl>
                                          <p:spTgt spid="208907"/>
                                        </p:tgtEl>
                                        <p:attrNameLst>
                                          <p:attrName>ppt_x</p:attrName>
                                        </p:attrNameLst>
                                      </p:cBhvr>
                                      <p:tavLst>
                                        <p:tav tm="0">
                                          <p:val>
                                            <p:strVal val="#ppt_x-.1"/>
                                          </p:val>
                                        </p:tav>
                                        <p:tav tm="100000">
                                          <p:val>
                                            <p:strVal val="#ppt_x"/>
                                          </p:val>
                                        </p:tav>
                                      </p:tavLst>
                                    </p:anim>
                                    <p:anim calcmode="lin" valueType="num">
                                      <p:cBhvr>
                                        <p:cTn id="48" dur="500" fill="hold"/>
                                        <p:tgtEl>
                                          <p:spTgt spid="208907"/>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890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40" presetClass="entr" presetSubtype="0" fill="hold" grpId="0" nodeType="clickEffect">
                                  <p:stCondLst>
                                    <p:cond delay="0"/>
                                  </p:stCondLst>
                                  <p:iterate type="lt">
                                    <p:tmPct val="10000"/>
                                  </p:iterate>
                                  <p:childTnLst>
                                    <p:set>
                                      <p:cBhvr>
                                        <p:cTn id="56" dur="1" fill="hold">
                                          <p:stCondLst>
                                            <p:cond delay="0"/>
                                          </p:stCondLst>
                                        </p:cTn>
                                        <p:tgtEl>
                                          <p:spTgt spid="208910"/>
                                        </p:tgtEl>
                                        <p:attrNameLst>
                                          <p:attrName>style.visibility</p:attrName>
                                        </p:attrNameLst>
                                      </p:cBhvr>
                                      <p:to>
                                        <p:strVal val="visible"/>
                                      </p:to>
                                    </p:set>
                                    <p:animEffect transition="in" filter="fade">
                                      <p:cBhvr>
                                        <p:cTn id="57" dur="500"/>
                                        <p:tgtEl>
                                          <p:spTgt spid="208910"/>
                                        </p:tgtEl>
                                      </p:cBhvr>
                                    </p:animEffect>
                                    <p:anim calcmode="lin" valueType="num">
                                      <p:cBhvr>
                                        <p:cTn id="58" dur="500" fill="hold"/>
                                        <p:tgtEl>
                                          <p:spTgt spid="208910"/>
                                        </p:tgtEl>
                                        <p:attrNameLst>
                                          <p:attrName>ppt_x</p:attrName>
                                        </p:attrNameLst>
                                      </p:cBhvr>
                                      <p:tavLst>
                                        <p:tav tm="0">
                                          <p:val>
                                            <p:strVal val="#ppt_x-.1"/>
                                          </p:val>
                                        </p:tav>
                                        <p:tav tm="100000">
                                          <p:val>
                                            <p:strVal val="#ppt_x"/>
                                          </p:val>
                                        </p:tav>
                                      </p:tavLst>
                                    </p:anim>
                                    <p:anim calcmode="lin" valueType="num">
                                      <p:cBhvr>
                                        <p:cTn id="59" dur="500" fill="hold"/>
                                        <p:tgtEl>
                                          <p:spTgt spid="208910"/>
                                        </p:tgtEl>
                                        <p:attrNameLst>
                                          <p:attrName>ppt_y</p:attrName>
                                        </p:attrNameLst>
                                      </p:cBhvr>
                                      <p:tavLst>
                                        <p:tav tm="0">
                                          <p:val>
                                            <p:strVal val="#ppt_y"/>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08911"/>
                                        </p:tgtEl>
                                        <p:attrNameLst>
                                          <p:attrName>style.visibility</p:attrName>
                                        </p:attrNameLst>
                                      </p:cBhvr>
                                      <p:to>
                                        <p:strVal val="visible"/>
                                      </p:to>
                                    </p:set>
                                    <p:animEffect transition="in" filter="wipe(left)">
                                      <p:cBhvr>
                                        <p:cTn id="64" dur="1000"/>
                                        <p:tgtEl>
                                          <p:spTgt spid="2089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0" presetClass="entr" presetSubtype="0" fill="hold" grpId="0" nodeType="clickEffect">
                                  <p:stCondLst>
                                    <p:cond delay="0"/>
                                  </p:stCondLst>
                                  <p:iterate type="lt">
                                    <p:tmPct val="10000"/>
                                  </p:iterate>
                                  <p:childTnLst>
                                    <p:set>
                                      <p:cBhvr>
                                        <p:cTn id="68" dur="1" fill="hold">
                                          <p:stCondLst>
                                            <p:cond delay="0"/>
                                          </p:stCondLst>
                                        </p:cTn>
                                        <p:tgtEl>
                                          <p:spTgt spid="208913"/>
                                        </p:tgtEl>
                                        <p:attrNameLst>
                                          <p:attrName>style.visibility</p:attrName>
                                        </p:attrNameLst>
                                      </p:cBhvr>
                                      <p:to>
                                        <p:strVal val="visible"/>
                                      </p:to>
                                    </p:set>
                                    <p:animEffect transition="in" filter="fade">
                                      <p:cBhvr>
                                        <p:cTn id="69" dur="500"/>
                                        <p:tgtEl>
                                          <p:spTgt spid="208913"/>
                                        </p:tgtEl>
                                      </p:cBhvr>
                                    </p:animEffect>
                                    <p:anim calcmode="lin" valueType="num">
                                      <p:cBhvr>
                                        <p:cTn id="70" dur="500" fill="hold"/>
                                        <p:tgtEl>
                                          <p:spTgt spid="208913"/>
                                        </p:tgtEl>
                                        <p:attrNameLst>
                                          <p:attrName>ppt_x</p:attrName>
                                        </p:attrNameLst>
                                      </p:cBhvr>
                                      <p:tavLst>
                                        <p:tav tm="0">
                                          <p:val>
                                            <p:strVal val="#ppt_x-.1"/>
                                          </p:val>
                                        </p:tav>
                                        <p:tav tm="100000">
                                          <p:val>
                                            <p:strVal val="#ppt_x"/>
                                          </p:val>
                                        </p:tav>
                                      </p:tavLst>
                                    </p:anim>
                                    <p:anim calcmode="lin" valueType="num">
                                      <p:cBhvr>
                                        <p:cTn id="71" dur="500" fill="hold"/>
                                        <p:tgtEl>
                                          <p:spTgt spid="208913"/>
                                        </p:tgtEl>
                                        <p:attrNameLst>
                                          <p:attrName>ppt_y</p:attrName>
                                        </p:attrNameLst>
                                      </p:cBhvr>
                                      <p:tavLst>
                                        <p:tav tm="0">
                                          <p:val>
                                            <p:strVal val="#ppt_y"/>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08915"/>
                                        </p:tgtEl>
                                        <p:attrNameLst>
                                          <p:attrName>style.visibility</p:attrName>
                                        </p:attrNameLst>
                                      </p:cBhvr>
                                      <p:to>
                                        <p:strVal val="visible"/>
                                      </p:to>
                                    </p:set>
                                    <p:animEffect transition="in" filter="blinds(horizontal)">
                                      <p:cBhvr>
                                        <p:cTn id="76" dur="500"/>
                                        <p:tgtEl>
                                          <p:spTgt spid="208915"/>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dissolve">
                                      <p:cBhvr>
                                        <p:cTn id="81" dur="500"/>
                                        <p:tgtEl>
                                          <p:spTgt spid="20"/>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dissolve">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dissolve">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dissolve">
                                      <p:cBhvr>
                                        <p:cTn id="9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P spid="208903" grpId="0" animBg="1"/>
      <p:bldP spid="208904" grpId="0" animBg="1"/>
      <p:bldP spid="208905" grpId="0" animBg="1"/>
      <p:bldP spid="208906" grpId="0" animBg="1"/>
      <p:bldP spid="208907" grpId="0" animBg="1"/>
      <p:bldP spid="208909" grpId="0" animBg="1"/>
      <p:bldP spid="208910" grpId="0" animBg="1"/>
      <p:bldP spid="208911" grpId="0" animBg="1"/>
      <p:bldP spid="208913" grpId="0" animBg="1"/>
      <p:bldP spid="208915" grpId="0" animBg="1"/>
      <p:bldP spid="20" grpId="0" bldLvl="0"/>
      <p:bldP spid="21" grpId="0" bldLvl="0"/>
      <p:bldP spid="22" grpId="0" bldLvl="0"/>
      <p:bldP spid="23" grpId="0" bldLvl="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986" name="表格 140330"/>
          <p:cNvGraphicFramePr>
            <a:graphicFrameLocks noGrp="1"/>
          </p:cNvGraphicFramePr>
          <p:nvPr/>
        </p:nvGraphicFramePr>
        <p:xfrm>
          <a:off x="1727201" y="620714"/>
          <a:ext cx="8736013" cy="3097213"/>
        </p:xfrm>
        <a:graphic>
          <a:graphicData uri="http://schemas.openxmlformats.org/drawingml/2006/table">
            <a:tbl>
              <a:tblPr/>
              <a:tblGrid>
                <a:gridCol w="914400"/>
                <a:gridCol w="1143000"/>
                <a:gridCol w="1219200"/>
                <a:gridCol w="1524000"/>
                <a:gridCol w="1300163"/>
                <a:gridCol w="1519237"/>
                <a:gridCol w="1116013"/>
              </a:tblGrid>
              <a:tr h="1030288">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地区</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河流</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流量</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汛期</a:t>
                      </a:r>
                    </a:p>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zh-CN"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a:t>
                      </a: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水位</a:t>
                      </a:r>
                      <a:r>
                        <a:rPr kumimoji="0" lang="en-US" altLang="zh-CN"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含沙量</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结冰期</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凌汛</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66925">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黑体" panose="02010609060101010101" pitchFamily="49" charset="-122"/>
                          <a:ea typeface="黑体" panose="02010609060101010101" pitchFamily="49" charset="-122"/>
                        </a:rPr>
                        <a:t>东北</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黑龙江松花江嫩江</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endPar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流经湿润、半湿润地区</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汛、</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汛</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汛期</a:t>
                      </a:r>
                      <a:r>
                        <a:rPr kumimoji="0" lang="en-US" altLang="zh-CN"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水位季节变化</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a:t>
                      </a:r>
                      <a:endParaRPr kumimoji="0" lang="en-US"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a:t>
                      </a:r>
                      <a:r>
                        <a:rPr kumimoji="0" lang="en-US" altLang="zh-CN"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a:t>
                      </a:r>
                      <a:r>
                        <a:rPr kumimoji="0" lang="en-US"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森林茂密，</a:t>
                      </a:r>
                      <a:r>
                        <a:rPr kumimoji="0" lang="en-US" altLang="zh-CN"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我国_____</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林区</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结冰期</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冬季</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冰封而</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______.</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纬度高</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a:t>
                      </a:r>
                      <a:r>
                        <a:rPr kumimoji="0" lang="en-US" altLang="zh-CN"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a:t>
                      </a:r>
                      <a:endPar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6700" name="文本框 140315"/>
          <p:cNvSpPr/>
          <p:nvPr>
            <p:custDataLst>
              <p:tags r:id="rId1"/>
            </p:custDataLst>
          </p:nvPr>
        </p:nvSpPr>
        <p:spPr>
          <a:xfrm>
            <a:off x="3800476" y="1711325"/>
            <a:ext cx="1127125" cy="45720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较大</a:t>
            </a:r>
          </a:p>
        </p:txBody>
      </p:sp>
      <p:sp>
        <p:nvSpPr>
          <p:cNvPr id="156701" name="文本框 140316"/>
          <p:cNvSpPr/>
          <p:nvPr>
            <p:custDataLst>
              <p:tags r:id="rId2"/>
            </p:custDataLst>
          </p:nvPr>
        </p:nvSpPr>
        <p:spPr>
          <a:xfrm>
            <a:off x="6877050" y="1701800"/>
            <a:ext cx="488950"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小</a:t>
            </a:r>
          </a:p>
        </p:txBody>
      </p:sp>
      <p:sp>
        <p:nvSpPr>
          <p:cNvPr id="156702" name="文本框 140317"/>
          <p:cNvSpPr/>
          <p:nvPr>
            <p:custDataLst>
              <p:tags r:id="rId3"/>
            </p:custDataLst>
          </p:nvPr>
        </p:nvSpPr>
        <p:spPr>
          <a:xfrm>
            <a:off x="6908800" y="2854325"/>
            <a:ext cx="1219200" cy="45720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东北</a:t>
            </a:r>
          </a:p>
        </p:txBody>
      </p:sp>
      <p:sp>
        <p:nvSpPr>
          <p:cNvPr id="156703" name="文本框 140318"/>
          <p:cNvSpPr/>
          <p:nvPr>
            <p:custDataLst>
              <p:tags r:id="rId4"/>
            </p:custDataLst>
          </p:nvPr>
        </p:nvSpPr>
        <p:spPr>
          <a:xfrm>
            <a:off x="5080000" y="1635125"/>
            <a:ext cx="488950"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春</a:t>
            </a:r>
          </a:p>
        </p:txBody>
      </p:sp>
      <p:sp>
        <p:nvSpPr>
          <p:cNvPr id="156704" name="文本框 140319"/>
          <p:cNvSpPr/>
          <p:nvPr>
            <p:custDataLst>
              <p:tags r:id="rId5"/>
            </p:custDataLst>
          </p:nvPr>
        </p:nvSpPr>
        <p:spPr>
          <a:xfrm>
            <a:off x="5080000" y="2016125"/>
            <a:ext cx="488950"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夏</a:t>
            </a:r>
          </a:p>
        </p:txBody>
      </p:sp>
      <p:sp>
        <p:nvSpPr>
          <p:cNvPr id="156705" name="文本框 140320"/>
          <p:cNvSpPr/>
          <p:nvPr>
            <p:custDataLst>
              <p:tags r:id="rId6"/>
            </p:custDataLst>
          </p:nvPr>
        </p:nvSpPr>
        <p:spPr>
          <a:xfrm>
            <a:off x="5734050" y="2449513"/>
            <a:ext cx="488950"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短</a:t>
            </a:r>
          </a:p>
        </p:txBody>
      </p:sp>
      <p:sp>
        <p:nvSpPr>
          <p:cNvPr id="156706" name="文本框 140321"/>
          <p:cNvSpPr/>
          <p:nvPr>
            <p:custDataLst>
              <p:tags r:id="rId7"/>
            </p:custDataLst>
          </p:nvPr>
        </p:nvSpPr>
        <p:spPr>
          <a:xfrm>
            <a:off x="7975600" y="2006600"/>
            <a:ext cx="488950"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长</a:t>
            </a:r>
          </a:p>
        </p:txBody>
      </p:sp>
      <p:sp>
        <p:nvSpPr>
          <p:cNvPr id="156707" name="文本框 140322"/>
          <p:cNvSpPr/>
          <p:nvPr>
            <p:custDataLst>
              <p:tags r:id="rId8"/>
            </p:custDataLst>
          </p:nvPr>
        </p:nvSpPr>
        <p:spPr>
          <a:xfrm>
            <a:off x="5765800" y="3235325"/>
            <a:ext cx="488950"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大</a:t>
            </a:r>
          </a:p>
        </p:txBody>
      </p:sp>
      <p:sp>
        <p:nvSpPr>
          <p:cNvPr id="156708" name="文本框 140323"/>
          <p:cNvSpPr/>
          <p:nvPr>
            <p:custDataLst>
              <p:tags r:id="rId9"/>
            </p:custDataLst>
          </p:nvPr>
        </p:nvSpPr>
        <p:spPr>
          <a:xfrm>
            <a:off x="7975600" y="2701925"/>
            <a:ext cx="1219200" cy="45720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断流</a:t>
            </a:r>
          </a:p>
        </p:txBody>
      </p:sp>
      <p:sp>
        <p:nvSpPr>
          <p:cNvPr id="156709" name="文本框 140324"/>
          <p:cNvSpPr/>
          <p:nvPr>
            <p:custDataLst>
              <p:tags r:id="rId10"/>
            </p:custDataLst>
          </p:nvPr>
        </p:nvSpPr>
        <p:spPr>
          <a:xfrm>
            <a:off x="9310689" y="1638300"/>
            <a:ext cx="1227137" cy="83185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0000FF"/>
                </a:solidFill>
                <a:latin typeface="微软雅黑" panose="020B0503020204020204" pitchFamily="34" charset="-122"/>
                <a:ea typeface="微软雅黑" panose="020B0503020204020204" pitchFamily="34" charset="-122"/>
              </a:rPr>
              <a:t>部分有凌汛</a:t>
            </a:r>
          </a:p>
        </p:txBody>
      </p:sp>
      <p:pic>
        <p:nvPicPr>
          <p:cNvPr id="170022" name="图片 140325" descr="255"/>
          <p:cNvPicPr>
            <a:picLocks noChangeAspect="1" noChangeArrowheads="1"/>
          </p:cNvPicPr>
          <p:nvPr>
            <p:custDataLst>
              <p:tags r:id="rId11"/>
            </p:custDataLst>
          </p:nvPr>
        </p:nvPicPr>
        <p:blipFill>
          <a:blip r:embed="rId18" cstate="print">
            <a:lum bright="-6000" contrast="24000"/>
            <a:extLst>
              <a:ext uri="{28A0092B-C50C-407E-A947-70E740481C1C}">
                <a14:useLocalDpi xmlns:a14="http://schemas.microsoft.com/office/drawing/2010/main" val="0"/>
              </a:ext>
            </a:extLst>
          </a:blip>
          <a:srcRect r="2504"/>
          <a:stretch>
            <a:fillRect/>
          </a:stretch>
        </p:blipFill>
        <p:spPr bwMode="auto">
          <a:xfrm>
            <a:off x="6375400" y="4049714"/>
            <a:ext cx="4267200" cy="2212975"/>
          </a:xfrm>
          <a:prstGeom prst="rect">
            <a:avLst/>
          </a:prstGeom>
          <a:noFill/>
          <a:ln w="9525" algn="ctr">
            <a:solidFill>
              <a:srgbClr val="000066"/>
            </a:solidFill>
            <a:miter lim="800000"/>
            <a:headEnd/>
            <a:tailEnd/>
          </a:ln>
          <a:extLst>
            <a:ext uri="{909E8E84-426E-40DD-AFC4-6F175D3DCCD1}">
              <a14:hiddenFill xmlns:a14="http://schemas.microsoft.com/office/drawing/2010/main">
                <a:solidFill>
                  <a:srgbClr val="FFFFFF"/>
                </a:solidFill>
              </a14:hiddenFill>
            </a:ext>
          </a:extLst>
        </p:spPr>
      </p:pic>
      <p:grpSp>
        <p:nvGrpSpPr>
          <p:cNvPr id="170023" name="组合 140326"/>
          <p:cNvGrpSpPr>
            <a:grpSpLocks/>
          </p:cNvGrpSpPr>
          <p:nvPr/>
        </p:nvGrpSpPr>
        <p:grpSpPr bwMode="auto">
          <a:xfrm>
            <a:off x="1782764" y="3775076"/>
            <a:ext cx="3768725" cy="2938463"/>
            <a:chOff x="144" y="2064"/>
            <a:chExt cx="2880" cy="2248"/>
          </a:xfrm>
        </p:grpSpPr>
        <p:pic>
          <p:nvPicPr>
            <p:cNvPr id="170024" name="图片 140327" descr="2005371418192347308"/>
            <p:cNvPicPr>
              <a:picLocks noChangeAspect="1" noChangeArrowheads="1"/>
            </p:cNvPicPr>
            <p:nvPr>
              <p:custDataLst>
                <p:tags r:id="rId15"/>
              </p:custDataLst>
            </p:nvPr>
          </p:nvPicPr>
          <p:blipFill>
            <a:blip r:embed="rId19" cstate="print">
              <a:lum contrast="12000"/>
              <a:extLst>
                <a:ext uri="{28A0092B-C50C-407E-A947-70E740481C1C}">
                  <a14:useLocalDpi xmlns:a14="http://schemas.microsoft.com/office/drawing/2010/main" val="0"/>
                </a:ext>
              </a:extLst>
            </a:blip>
            <a:srcRect/>
            <a:stretch>
              <a:fillRect/>
            </a:stretch>
          </p:blipFill>
          <p:spPr bwMode="auto">
            <a:xfrm>
              <a:off x="144" y="2064"/>
              <a:ext cx="2880" cy="2248"/>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0025" name="任意多边形 140328"/>
            <p:cNvSpPr>
              <a:spLocks/>
            </p:cNvSpPr>
            <p:nvPr>
              <p:custDataLst>
                <p:tags r:id="rId16"/>
              </p:custDataLst>
            </p:nvPr>
          </p:nvSpPr>
          <p:spPr bwMode="auto">
            <a:xfrm>
              <a:off x="2345" y="2328"/>
              <a:ext cx="301" cy="336"/>
            </a:xfrm>
            <a:custGeom>
              <a:avLst/>
              <a:gdLst>
                <a:gd name="T0" fmla="*/ 304 w 496"/>
                <a:gd name="T1" fmla="*/ 576 h 576"/>
                <a:gd name="T2" fmla="*/ 208 w 496"/>
                <a:gd name="T3" fmla="*/ 528 h 576"/>
                <a:gd name="T4" fmla="*/ 160 w 496"/>
                <a:gd name="T5" fmla="*/ 480 h 576"/>
                <a:gd name="T6" fmla="*/ 160 w 496"/>
                <a:gd name="T7" fmla="*/ 384 h 576"/>
                <a:gd name="T8" fmla="*/ 64 w 496"/>
                <a:gd name="T9" fmla="*/ 384 h 576"/>
                <a:gd name="T10" fmla="*/ 16 w 496"/>
                <a:gd name="T11" fmla="*/ 336 h 576"/>
                <a:gd name="T12" fmla="*/ 160 w 496"/>
                <a:gd name="T13" fmla="*/ 288 h 576"/>
                <a:gd name="T14" fmla="*/ 304 w 496"/>
                <a:gd name="T15" fmla="*/ 192 h 576"/>
                <a:gd name="T16" fmla="*/ 400 w 496"/>
                <a:gd name="T17" fmla="*/ 96 h 576"/>
                <a:gd name="T18" fmla="*/ 496 w 496"/>
                <a:gd name="T19"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6" h="576">
                  <a:moveTo>
                    <a:pt x="304" y="576"/>
                  </a:moveTo>
                  <a:cubicBezTo>
                    <a:pt x="268" y="560"/>
                    <a:pt x="232" y="544"/>
                    <a:pt x="208" y="528"/>
                  </a:cubicBezTo>
                  <a:cubicBezTo>
                    <a:pt x="184" y="512"/>
                    <a:pt x="168" y="504"/>
                    <a:pt x="160" y="480"/>
                  </a:cubicBezTo>
                  <a:cubicBezTo>
                    <a:pt x="152" y="456"/>
                    <a:pt x="176" y="400"/>
                    <a:pt x="160" y="384"/>
                  </a:cubicBezTo>
                  <a:cubicBezTo>
                    <a:pt x="144" y="368"/>
                    <a:pt x="88" y="392"/>
                    <a:pt x="64" y="384"/>
                  </a:cubicBezTo>
                  <a:cubicBezTo>
                    <a:pt x="40" y="376"/>
                    <a:pt x="0" y="352"/>
                    <a:pt x="16" y="336"/>
                  </a:cubicBezTo>
                  <a:cubicBezTo>
                    <a:pt x="32" y="320"/>
                    <a:pt x="112" y="312"/>
                    <a:pt x="160" y="288"/>
                  </a:cubicBezTo>
                  <a:cubicBezTo>
                    <a:pt x="208" y="264"/>
                    <a:pt x="264" y="224"/>
                    <a:pt x="304" y="192"/>
                  </a:cubicBezTo>
                  <a:cubicBezTo>
                    <a:pt x="344" y="160"/>
                    <a:pt x="368" y="128"/>
                    <a:pt x="400" y="96"/>
                  </a:cubicBezTo>
                  <a:cubicBezTo>
                    <a:pt x="432" y="64"/>
                    <a:pt x="464" y="32"/>
                    <a:pt x="496" y="0"/>
                  </a:cubicBezTo>
                </a:path>
              </a:pathLst>
            </a:custGeom>
            <a:noFill/>
            <a:ln w="38100" algn="ctr">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6712" name="文本框 140331"/>
          <p:cNvSpPr/>
          <p:nvPr>
            <p:custDataLst>
              <p:tags r:id="rId12"/>
            </p:custDataLst>
          </p:nvPr>
        </p:nvSpPr>
        <p:spPr>
          <a:xfrm>
            <a:off x="7007225" y="6278563"/>
            <a:ext cx="3240088" cy="45720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季节性积雪融水补给</a:t>
            </a:r>
            <a:endParaRPr lang="en-US" altLang="zh-CN" sz="2400" b="1">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0027" name="日期占位符 1"/>
          <p:cNvSpPr>
            <a:spLocks noGrp="1" noChangeArrowheads="1"/>
          </p:cNvSpPr>
          <p:nvPr>
            <p:ph type="dt" sz="quarter" idx="11"/>
            <p:custDataLst>
              <p:tags r:id="rId13"/>
            </p:custDataLst>
          </p:nvPr>
        </p:nvSpPr>
        <p:spPr>
          <a:xfrm>
            <a:off x="2127250" y="6900863"/>
            <a:ext cx="2057400" cy="365125"/>
          </a:xfrm>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endParaRPr lang="en-US" altLang="en-US" sz="900">
              <a:solidFill>
                <a:srgbClr val="898989"/>
              </a:solidFill>
              <a:latin typeface="微软雅黑" panose="020B0503020204020204" pitchFamily="34" charset="-122"/>
              <a:ea typeface="微软雅黑" panose="020B0503020204020204" pitchFamily="34" charset="-122"/>
            </a:endParaRPr>
          </a:p>
        </p:txBody>
      </p:sp>
      <p:sp>
        <p:nvSpPr>
          <p:cNvPr id="170028" name="Rectangle 2"/>
          <p:cNvSpPr>
            <a:spLocks noChangeArrowheads="1"/>
          </p:cNvSpPr>
          <p:nvPr>
            <p:custDataLst>
              <p:tags r:id="rId14"/>
            </p:custDataLst>
          </p:nvPr>
        </p:nvSpPr>
        <p:spPr bwMode="auto">
          <a:xfrm>
            <a:off x="1524000" y="66675"/>
            <a:ext cx="4738688" cy="52228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None/>
            </a:pPr>
            <a:r>
              <a:rPr lang="zh-CN" altLang="en-US" sz="2800" dirty="0" smtClean="0">
                <a:solidFill>
                  <a:srgbClr val="FF0000"/>
                </a:solidFill>
                <a:latin typeface="微软雅黑" panose="020B0503020204020204" pitchFamily="34" charset="-122"/>
                <a:ea typeface="微软雅黑" panose="020B0503020204020204" pitchFamily="34" charset="-122"/>
              </a:rPr>
              <a:t>（</a:t>
            </a:r>
            <a:r>
              <a:rPr lang="en-US" altLang="zh-CN" sz="2800" dirty="0">
                <a:solidFill>
                  <a:srgbClr val="FF0000"/>
                </a:solidFill>
                <a:latin typeface="微软雅黑" panose="020B0503020204020204" pitchFamily="34" charset="-122"/>
                <a:ea typeface="微软雅黑" panose="020B0503020204020204" pitchFamily="34" charset="-122"/>
              </a:rPr>
              <a:t>2</a:t>
            </a:r>
            <a:r>
              <a:rPr lang="zh-CN" altLang="en-US" sz="2800" dirty="0" smtClean="0">
                <a:solidFill>
                  <a:srgbClr val="FF0000"/>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河流水文特征</a:t>
            </a:r>
          </a:p>
        </p:txBody>
      </p:sp>
    </p:spTree>
    <p:extLst>
      <p:ext uri="{BB962C8B-B14F-4D97-AF65-F5344CB8AC3E}">
        <p14:creationId xmlns:p14="http://schemas.microsoft.com/office/powerpoint/2010/main" val="353358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9986"/>
                                        </p:tgtEl>
                                        <p:attrNameLst>
                                          <p:attrName>style.visibility</p:attrName>
                                        </p:attrNameLst>
                                      </p:cBhvr>
                                      <p:to>
                                        <p:strVal val="visible"/>
                                      </p:to>
                                    </p:set>
                                    <p:animEffect transition="in" filter="blinds(horizontal)">
                                      <p:cBhvr>
                                        <p:cTn id="7" dur="500" fill="hold"/>
                                        <p:tgtEl>
                                          <p:spTgt spid="169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6700"/>
                                        </p:tgtEl>
                                        <p:attrNameLst>
                                          <p:attrName>style.visibility</p:attrName>
                                        </p:attrNameLst>
                                      </p:cBhvr>
                                      <p:to>
                                        <p:strVal val="visible"/>
                                      </p:to>
                                    </p:set>
                                    <p:animEffect transition="in" filter="blinds(horizontal)">
                                      <p:cBhvr>
                                        <p:cTn id="12" dur="500" fill="hold"/>
                                        <p:tgtEl>
                                          <p:spTgt spid="156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6703"/>
                                        </p:tgtEl>
                                        <p:attrNameLst>
                                          <p:attrName>style.visibility</p:attrName>
                                        </p:attrNameLst>
                                      </p:cBhvr>
                                      <p:to>
                                        <p:strVal val="visible"/>
                                      </p:to>
                                    </p:set>
                                    <p:animEffect transition="in" filter="blinds(horizontal)">
                                      <p:cBhvr>
                                        <p:cTn id="17" dur="500" fill="hold"/>
                                        <p:tgtEl>
                                          <p:spTgt spid="15670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56704"/>
                                        </p:tgtEl>
                                        <p:attrNameLst>
                                          <p:attrName>style.visibility</p:attrName>
                                        </p:attrNameLst>
                                      </p:cBhvr>
                                      <p:to>
                                        <p:strVal val="visible"/>
                                      </p:to>
                                    </p:set>
                                    <p:animEffect transition="in" filter="blinds(horizontal)">
                                      <p:cBhvr>
                                        <p:cTn id="20" dur="500" fill="hold"/>
                                        <p:tgtEl>
                                          <p:spTgt spid="15670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6712"/>
                                        </p:tgtEl>
                                        <p:attrNameLst>
                                          <p:attrName>style.visibility</p:attrName>
                                        </p:attrNameLst>
                                      </p:cBhvr>
                                      <p:to>
                                        <p:strVal val="visible"/>
                                      </p:to>
                                    </p:set>
                                    <p:animEffect transition="in" filter="blinds(horizontal)">
                                      <p:cBhvr>
                                        <p:cTn id="25" dur="500" fill="hold"/>
                                        <p:tgtEl>
                                          <p:spTgt spid="15671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56705"/>
                                        </p:tgtEl>
                                        <p:attrNameLst>
                                          <p:attrName>style.visibility</p:attrName>
                                        </p:attrNameLst>
                                      </p:cBhvr>
                                      <p:to>
                                        <p:strVal val="visible"/>
                                      </p:to>
                                    </p:set>
                                    <p:animEffect transition="in" filter="blinds(horizontal)">
                                      <p:cBhvr>
                                        <p:cTn id="30" dur="500" fill="hold"/>
                                        <p:tgtEl>
                                          <p:spTgt spid="15670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56707"/>
                                        </p:tgtEl>
                                        <p:attrNameLst>
                                          <p:attrName>style.visibility</p:attrName>
                                        </p:attrNameLst>
                                      </p:cBhvr>
                                      <p:to>
                                        <p:strVal val="visible"/>
                                      </p:to>
                                    </p:set>
                                    <p:animEffect transition="in" filter="blinds(horizontal)">
                                      <p:cBhvr>
                                        <p:cTn id="35" dur="500" fill="hold"/>
                                        <p:tgtEl>
                                          <p:spTgt spid="15670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56701"/>
                                        </p:tgtEl>
                                        <p:attrNameLst>
                                          <p:attrName>style.visibility</p:attrName>
                                        </p:attrNameLst>
                                      </p:cBhvr>
                                      <p:to>
                                        <p:strVal val="visible"/>
                                      </p:to>
                                    </p:set>
                                    <p:animEffect transition="in" filter="blinds(horizontal)">
                                      <p:cBhvr>
                                        <p:cTn id="40" dur="500" fill="hold"/>
                                        <p:tgtEl>
                                          <p:spTgt spid="15670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56702"/>
                                        </p:tgtEl>
                                        <p:attrNameLst>
                                          <p:attrName>style.visibility</p:attrName>
                                        </p:attrNameLst>
                                      </p:cBhvr>
                                      <p:to>
                                        <p:strVal val="visible"/>
                                      </p:to>
                                    </p:set>
                                    <p:animEffect transition="in" filter="blinds(horizontal)">
                                      <p:cBhvr>
                                        <p:cTn id="45" dur="500" fill="hold"/>
                                        <p:tgtEl>
                                          <p:spTgt spid="15670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56706"/>
                                        </p:tgtEl>
                                        <p:attrNameLst>
                                          <p:attrName>style.visibility</p:attrName>
                                        </p:attrNameLst>
                                      </p:cBhvr>
                                      <p:to>
                                        <p:strVal val="visible"/>
                                      </p:to>
                                    </p:set>
                                    <p:animEffect transition="in" filter="blinds(horizontal)">
                                      <p:cBhvr>
                                        <p:cTn id="50" dur="500" fill="hold"/>
                                        <p:tgtEl>
                                          <p:spTgt spid="15670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56708"/>
                                        </p:tgtEl>
                                        <p:attrNameLst>
                                          <p:attrName>style.visibility</p:attrName>
                                        </p:attrNameLst>
                                      </p:cBhvr>
                                      <p:to>
                                        <p:strVal val="visible"/>
                                      </p:to>
                                    </p:set>
                                    <p:animEffect transition="in" filter="blinds(horizontal)">
                                      <p:cBhvr>
                                        <p:cTn id="55" dur="500" fill="hold"/>
                                        <p:tgtEl>
                                          <p:spTgt spid="15670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56709"/>
                                        </p:tgtEl>
                                        <p:attrNameLst>
                                          <p:attrName>style.visibility</p:attrName>
                                        </p:attrNameLst>
                                      </p:cBhvr>
                                      <p:to>
                                        <p:strVal val="visible"/>
                                      </p:to>
                                    </p:set>
                                    <p:animEffect transition="in" filter="blinds(horizontal)">
                                      <p:cBhvr>
                                        <p:cTn id="60" dur="500" fill="hold"/>
                                        <p:tgtEl>
                                          <p:spTgt spid="156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00" grpId="0" animBg="1"/>
      <p:bldP spid="156701" grpId="0" animBg="1"/>
      <p:bldP spid="156702" grpId="0" animBg="1"/>
      <p:bldP spid="156703" grpId="0" animBg="1"/>
      <p:bldP spid="156704" grpId="0" animBg="1"/>
      <p:bldP spid="156705" grpId="0" animBg="1"/>
      <p:bldP spid="156706" grpId="0" animBg="1"/>
      <p:bldP spid="156707" grpId="0" animBg="1"/>
      <p:bldP spid="156708" grpId="0" animBg="1"/>
      <p:bldP spid="156709" grpId="0" animBg="1"/>
      <p:bldP spid="1567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1010" name="表格 142337"/>
          <p:cNvGraphicFramePr>
            <a:graphicFrameLocks noGrp="1"/>
          </p:cNvGraphicFramePr>
          <p:nvPr/>
        </p:nvGraphicFramePr>
        <p:xfrm>
          <a:off x="1558925" y="620714"/>
          <a:ext cx="8763000" cy="3048001"/>
        </p:xfrm>
        <a:graphic>
          <a:graphicData uri="http://schemas.openxmlformats.org/drawingml/2006/table">
            <a:tbl>
              <a:tblPr/>
              <a:tblGrid>
                <a:gridCol w="1014413"/>
                <a:gridCol w="930275"/>
                <a:gridCol w="1331912"/>
                <a:gridCol w="1447800"/>
                <a:gridCol w="1447800"/>
                <a:gridCol w="1433513"/>
                <a:gridCol w="1157287"/>
              </a:tblGrid>
              <a:tr h="944563">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地区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河流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流量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4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汛期</a:t>
                      </a:r>
                    </a:p>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zh-CN" sz="24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水位</a:t>
                      </a:r>
                      <a:r>
                        <a:rPr kumimoji="0" lang="en-US" altLang="zh-CN" sz="24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含沙量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结冰期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800" b="1" i="0" u="none" strike="noStrike" cap="none" normalizeH="0" baseline="0" smtClean="0">
                          <a:ln>
                            <a:noFill/>
                          </a:ln>
                          <a:solidFill>
                            <a:srgbClr val="000066"/>
                          </a:solidFill>
                          <a:effectLst/>
                          <a:latin typeface="黑体" panose="02010609060101010101" pitchFamily="49" charset="-122"/>
                          <a:ea typeface="黑体" panose="02010609060101010101" pitchFamily="49" charset="-122"/>
                        </a:rPr>
                        <a:t>凌汛</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03438">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秦岭</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淮河以北</a:t>
                      </a:r>
                      <a:r>
                        <a:rPr kumimoji="0" lang="en-US" altLang="zh-CN" sz="2400" b="1" i="0" u="none" strike="noStrike" cap="none" normalizeH="0" baseline="0" smtClean="0">
                          <a:ln>
                            <a:noFill/>
                          </a:ln>
                          <a:solidFill>
                            <a:srgbClr val="000099"/>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rgbClr val="000099"/>
                          </a:solidFill>
                          <a:effectLst/>
                          <a:latin typeface="黑体" panose="02010609060101010101" pitchFamily="49" charset="-122"/>
                          <a:ea typeface="黑体" panose="02010609060101010101" pitchFamily="49" charset="-122"/>
                        </a:rPr>
                        <a:t>华北</a:t>
                      </a:r>
                      <a:r>
                        <a:rPr kumimoji="0" lang="en-US" altLang="zh-CN" sz="2400" b="1" i="0" u="none" strike="noStrike" cap="none" normalizeH="0" baseline="0" smtClean="0">
                          <a:ln>
                            <a:noFill/>
                          </a:ln>
                          <a:solidFill>
                            <a:srgbClr val="000099"/>
                          </a:solidFill>
                          <a:effectLst/>
                          <a:latin typeface="黑体" panose="02010609060101010101" pitchFamily="49" charset="-122"/>
                          <a:ea typeface="黑体" panose="02010609060101010101" pitchFamily="49" charset="-122"/>
                        </a:rPr>
                        <a:t>)</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辽河海河黄河</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______</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流经半湿润、半干旱地区</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汛；</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汛期_</a:t>
                      </a:r>
                      <a:r>
                        <a:rPr kumimoji="0" lang="en-US" altLang="zh-CN"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雨季短</a:t>
                      </a:r>
                      <a:r>
                        <a:rPr kumimoji="0" lang="en-US" altLang="zh-CN"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水位季节变</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森林少</a:t>
                      </a:r>
                      <a:r>
                        <a:rPr kumimoji="0" lang="en-US" altLang="zh-CN"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______</a:t>
                      </a:r>
                      <a:r>
                        <a:rPr kumimoji="0" lang="en-US" altLang="zh-CN"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严重</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结冰期</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______;</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位于</a:t>
                      </a: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______</a:t>
                      </a: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ts val="750"/>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1pPr>
                      <a:lvl2pPr eaLnBrk="0" hangingPunct="0">
                        <a:lnSpc>
                          <a:spcPct val="90000"/>
                        </a:lnSpc>
                        <a:spcBef>
                          <a:spcPts val="375"/>
                        </a:spcBef>
                        <a:buFont typeface="Arial" panose="020B0604020202020204" pitchFamily="34" charset="0"/>
                        <a:defRPr sz="1900">
                          <a:solidFill>
                            <a:schemeClr val="tx1"/>
                          </a:solidFill>
                          <a:latin typeface="Calibri" panose="020F0502020204030204" pitchFamily="34" charset="0"/>
                          <a:cs typeface="Arial" panose="020B0604020202020204" pitchFamily="34" charset="0"/>
                        </a:defRPr>
                      </a:lvl2pPr>
                      <a:lvl3pPr eaLnBrk="0" hangingPunct="0">
                        <a:lnSpc>
                          <a:spcPct val="90000"/>
                        </a:lnSpc>
                        <a:spcBef>
                          <a:spcPts val="375"/>
                        </a:spcBef>
                        <a:buFont typeface="Arial" panose="020B0604020202020204" pitchFamily="34" charset="0"/>
                        <a:defRPr sz="1300">
                          <a:solidFill>
                            <a:schemeClr val="tx1"/>
                          </a:solidFill>
                          <a:latin typeface="Calibri" panose="020F0502020204030204" pitchFamily="34" charset="0"/>
                          <a:cs typeface="Arial" panose="020B0604020202020204" pitchFamily="34" charset="0"/>
                        </a:defRPr>
                      </a:lvl3pPr>
                      <a:lvl4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4pPr>
                      <a:lvl5pPr eaLnBrk="0" hangingPunct="0">
                        <a:lnSpc>
                          <a:spcPct val="90000"/>
                        </a:lnSpc>
                        <a:spcBef>
                          <a:spcPts val="375"/>
                        </a:spcBef>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5pPr>
                      <a:lvl6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6pPr>
                      <a:lvl7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7pPr>
                      <a:lvl8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8pPr>
                      <a:lvl9pPr eaLnBrk="0" fontAlgn="base" hangingPunct="0">
                        <a:lnSpc>
                          <a:spcPct val="90000"/>
                        </a:lnSpc>
                        <a:spcBef>
                          <a:spcPts val="375"/>
                        </a:spcBef>
                        <a:spcAft>
                          <a:spcPct val="0"/>
                        </a:spcAft>
                        <a:buSzPct val="100000"/>
                        <a:buFont typeface="Arial" panose="020B0604020202020204" pitchFamily="34" charset="0"/>
                        <a:defRPr sz="11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r>
                        <a:rPr kumimoji="0" lang="en-US"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_____</a:t>
                      </a:r>
                    </a:p>
                    <a:p>
                      <a:pPr marL="0" marR="0" lvl="0" indent="0" algn="l" defTabSz="914400" rtl="0" eaLnBrk="1" fontAlgn="base" latinLnBrk="0" hangingPunct="1">
                        <a:lnSpc>
                          <a:spcPct val="100000"/>
                        </a:lnSpc>
                        <a:spcBef>
                          <a:spcPct val="20000"/>
                        </a:spcBef>
                        <a:spcAft>
                          <a:spcPct val="0"/>
                        </a:spcAft>
                        <a:buClr>
                          <a:schemeClr val="hlink"/>
                        </a:buClr>
                        <a:buSzPct val="100000"/>
                        <a:buFont typeface="Wingdings" panose="05000000000000000000" pitchFamily="2" charset="2"/>
                        <a:buNone/>
                        <a:tabLst/>
                      </a:pP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7724" name="文本框 142363"/>
          <p:cNvSpPr/>
          <p:nvPr>
            <p:custDataLst>
              <p:tags r:id="rId1"/>
            </p:custDataLst>
          </p:nvPr>
        </p:nvSpPr>
        <p:spPr>
          <a:xfrm>
            <a:off x="3622675" y="1611313"/>
            <a:ext cx="831850" cy="45720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较小</a:t>
            </a:r>
          </a:p>
        </p:txBody>
      </p:sp>
      <p:sp>
        <p:nvSpPr>
          <p:cNvPr id="157725" name="文本框 142364"/>
          <p:cNvSpPr/>
          <p:nvPr>
            <p:custDataLst>
              <p:tags r:id="rId2"/>
            </p:custDataLst>
          </p:nvPr>
        </p:nvSpPr>
        <p:spPr>
          <a:xfrm>
            <a:off x="6478589" y="1535113"/>
            <a:ext cx="490537"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大</a:t>
            </a:r>
          </a:p>
        </p:txBody>
      </p:sp>
      <p:sp>
        <p:nvSpPr>
          <p:cNvPr id="157726" name="文本框 142365"/>
          <p:cNvSpPr/>
          <p:nvPr>
            <p:custDataLst>
              <p:tags r:id="rId3"/>
            </p:custDataLst>
          </p:nvPr>
        </p:nvSpPr>
        <p:spPr>
          <a:xfrm>
            <a:off x="6283325" y="2449513"/>
            <a:ext cx="1828800" cy="45720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水土流失</a:t>
            </a:r>
          </a:p>
        </p:txBody>
      </p:sp>
      <p:sp>
        <p:nvSpPr>
          <p:cNvPr id="157727" name="文本框 142366"/>
          <p:cNvSpPr/>
          <p:nvPr>
            <p:custDataLst>
              <p:tags r:id="rId4"/>
            </p:custDataLst>
          </p:nvPr>
        </p:nvSpPr>
        <p:spPr>
          <a:xfrm>
            <a:off x="7959725" y="1916113"/>
            <a:ext cx="762000" cy="45720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短</a:t>
            </a:r>
          </a:p>
        </p:txBody>
      </p:sp>
      <p:sp>
        <p:nvSpPr>
          <p:cNvPr id="157728" name="文本框 142367"/>
          <p:cNvSpPr/>
          <p:nvPr>
            <p:custDataLst>
              <p:tags r:id="rId5"/>
            </p:custDataLst>
          </p:nvPr>
        </p:nvSpPr>
        <p:spPr>
          <a:xfrm>
            <a:off x="7807325" y="2678113"/>
            <a:ext cx="1219200" cy="45720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暖温</a:t>
            </a:r>
          </a:p>
        </p:txBody>
      </p:sp>
      <p:sp>
        <p:nvSpPr>
          <p:cNvPr id="157729" name="文本框 142368"/>
          <p:cNvSpPr/>
          <p:nvPr>
            <p:custDataLst>
              <p:tags r:id="rId6"/>
            </p:custDataLst>
          </p:nvPr>
        </p:nvSpPr>
        <p:spPr>
          <a:xfrm>
            <a:off x="9178925" y="1550988"/>
            <a:ext cx="1143000" cy="831850"/>
          </a:xfrm>
          <a:prstGeom prst="rect">
            <a:avLst/>
          </a:prstGeom>
          <a:noFill/>
          <a:ln>
            <a:noFill/>
            <a:miter lim="800000"/>
          </a:ln>
        </p:spPr>
        <p:txBody>
          <a:bodyP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部分有凌汛</a:t>
            </a:r>
          </a:p>
        </p:txBody>
      </p:sp>
      <p:sp>
        <p:nvSpPr>
          <p:cNvPr id="157730" name="文本框 142369"/>
          <p:cNvSpPr/>
          <p:nvPr>
            <p:custDataLst>
              <p:tags r:id="rId7"/>
            </p:custDataLst>
          </p:nvPr>
        </p:nvSpPr>
        <p:spPr>
          <a:xfrm>
            <a:off x="5521325" y="1916113"/>
            <a:ext cx="490538"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短</a:t>
            </a:r>
          </a:p>
        </p:txBody>
      </p:sp>
      <p:sp>
        <p:nvSpPr>
          <p:cNvPr id="157731" name="文本框 142370"/>
          <p:cNvSpPr/>
          <p:nvPr>
            <p:custDataLst>
              <p:tags r:id="rId8"/>
            </p:custDataLst>
          </p:nvPr>
        </p:nvSpPr>
        <p:spPr>
          <a:xfrm>
            <a:off x="5216525" y="3059113"/>
            <a:ext cx="490538"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大</a:t>
            </a:r>
          </a:p>
        </p:txBody>
      </p:sp>
      <p:pic>
        <p:nvPicPr>
          <p:cNvPr id="171044" name="图片 142371" descr="2005371419436736346"/>
          <p:cNvPicPr>
            <a:picLocks noChangeAspect="1" noChangeArrowheads="1"/>
          </p:cNvPicPr>
          <p:nvPr>
            <p:custDataLst>
              <p:tags r:id="rId9"/>
            </p:custDataLst>
          </p:nvPr>
        </p:nvPicPr>
        <p:blipFill>
          <a:blip r:embed="rId16" cstate="print">
            <a:lum bright="-12000" contrast="42000"/>
            <a:extLst>
              <a:ext uri="{28A0092B-C50C-407E-A947-70E740481C1C}">
                <a14:useLocalDpi xmlns:a14="http://schemas.microsoft.com/office/drawing/2010/main" val="0"/>
              </a:ext>
            </a:extLst>
          </a:blip>
          <a:srcRect/>
          <a:stretch>
            <a:fillRect/>
          </a:stretch>
        </p:blipFill>
        <p:spPr bwMode="auto">
          <a:xfrm>
            <a:off x="6707189" y="3744913"/>
            <a:ext cx="3857625" cy="3073400"/>
          </a:xfrm>
          <a:prstGeom prst="rect">
            <a:avLst/>
          </a:prstGeom>
          <a:noFill/>
          <a:ln w="28575" algn="ctr">
            <a:solidFill>
              <a:srgbClr val="000066"/>
            </a:solidFill>
            <a:miter lim="800000"/>
            <a:headEnd/>
            <a:tailEnd/>
          </a:ln>
          <a:extLst>
            <a:ext uri="{909E8E84-426E-40DD-AFC4-6F175D3DCCD1}">
              <a14:hiddenFill xmlns:a14="http://schemas.microsoft.com/office/drawing/2010/main">
                <a:solidFill>
                  <a:srgbClr val="FFFFFF"/>
                </a:solidFill>
              </a14:hiddenFill>
            </a:ext>
          </a:extLst>
        </p:spPr>
      </p:pic>
      <p:sp>
        <p:nvSpPr>
          <p:cNvPr id="157733" name="文本框 142372"/>
          <p:cNvSpPr/>
          <p:nvPr>
            <p:custDataLst>
              <p:tags r:id="rId10"/>
            </p:custDataLst>
          </p:nvPr>
        </p:nvSpPr>
        <p:spPr>
          <a:xfrm>
            <a:off x="4911725" y="1535113"/>
            <a:ext cx="490538" cy="457200"/>
          </a:xfrm>
          <a:prstGeom prst="rect">
            <a:avLst/>
          </a:prstGeom>
          <a:noFill/>
          <a:ln>
            <a:noFill/>
            <a:miter lim="800000"/>
          </a:ln>
        </p:spPr>
        <p:txBody>
          <a:bodyPr wrap="none">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zh-CN" altLang="en-US" sz="2400" b="1">
                <a:solidFill>
                  <a:srgbClr val="FF0000"/>
                </a:solidFill>
                <a:latin typeface="微软雅黑" panose="020B0503020204020204" pitchFamily="34" charset="-122"/>
                <a:ea typeface="微软雅黑" panose="020B0503020204020204" pitchFamily="34" charset="-122"/>
              </a:rPr>
              <a:t>夏</a:t>
            </a:r>
          </a:p>
        </p:txBody>
      </p:sp>
      <p:grpSp>
        <p:nvGrpSpPr>
          <p:cNvPr id="171046" name="组合 142373"/>
          <p:cNvGrpSpPr>
            <a:grpSpLocks/>
          </p:cNvGrpSpPr>
          <p:nvPr/>
        </p:nvGrpSpPr>
        <p:grpSpPr bwMode="auto">
          <a:xfrm>
            <a:off x="1717675" y="3781425"/>
            <a:ext cx="3746500" cy="3036888"/>
            <a:chOff x="96" y="2016"/>
            <a:chExt cx="2784" cy="2257"/>
          </a:xfrm>
        </p:grpSpPr>
        <p:grpSp>
          <p:nvGrpSpPr>
            <p:cNvPr id="171047" name="组合 142374"/>
            <p:cNvGrpSpPr>
              <a:grpSpLocks/>
            </p:cNvGrpSpPr>
            <p:nvPr/>
          </p:nvGrpSpPr>
          <p:grpSpPr bwMode="auto">
            <a:xfrm>
              <a:off x="96" y="2016"/>
              <a:ext cx="2784" cy="2257"/>
              <a:chOff x="96" y="421"/>
              <a:chExt cx="4752" cy="3852"/>
            </a:xfrm>
          </p:grpSpPr>
          <p:pic>
            <p:nvPicPr>
              <p:cNvPr id="171048" name="图片 142375" descr="2005371418192347308"/>
              <p:cNvPicPr>
                <a:picLocks noChangeAspect="1" noChangeArrowheads="1"/>
              </p:cNvPicPr>
              <p:nvPr>
                <p:custDataLst>
                  <p:tags r:id="rId13"/>
                </p:custDataLst>
              </p:nvPr>
            </p:nvPicPr>
            <p:blipFill>
              <a:blip r:embed="rId17" cstate="print">
                <a:lum contrast="6000"/>
                <a:extLst>
                  <a:ext uri="{28A0092B-C50C-407E-A947-70E740481C1C}">
                    <a14:useLocalDpi xmlns:a14="http://schemas.microsoft.com/office/drawing/2010/main" val="0"/>
                  </a:ext>
                </a:extLst>
              </a:blip>
              <a:srcRect/>
              <a:stretch>
                <a:fillRect/>
              </a:stretch>
            </p:blipFill>
            <p:spPr bwMode="auto">
              <a:xfrm>
                <a:off x="96" y="421"/>
                <a:ext cx="4752" cy="385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1049" name="任意多边形 142376"/>
              <p:cNvSpPr>
                <a:spLocks/>
              </p:cNvSpPr>
              <p:nvPr>
                <p:custDataLst>
                  <p:tags r:id="rId14"/>
                </p:custDataLst>
              </p:nvPr>
            </p:nvSpPr>
            <p:spPr bwMode="auto">
              <a:xfrm>
                <a:off x="1680" y="1720"/>
                <a:ext cx="1728" cy="680"/>
              </a:xfrm>
              <a:custGeom>
                <a:avLst/>
                <a:gdLst>
                  <a:gd name="T0" fmla="*/ 1728 w 1728"/>
                  <a:gd name="T1" fmla="*/ 248 h 680"/>
                  <a:gd name="T2" fmla="*/ 1632 w 1728"/>
                  <a:gd name="T3" fmla="*/ 344 h 680"/>
                  <a:gd name="T4" fmla="*/ 1392 w 1728"/>
                  <a:gd name="T5" fmla="*/ 584 h 680"/>
                  <a:gd name="T6" fmla="*/ 1296 w 1728"/>
                  <a:gd name="T7" fmla="*/ 584 h 680"/>
                  <a:gd name="T8" fmla="*/ 1104 w 1728"/>
                  <a:gd name="T9" fmla="*/ 584 h 680"/>
                  <a:gd name="T10" fmla="*/ 1104 w 1728"/>
                  <a:gd name="T11" fmla="*/ 488 h 680"/>
                  <a:gd name="T12" fmla="*/ 1104 w 1728"/>
                  <a:gd name="T13" fmla="*/ 296 h 680"/>
                  <a:gd name="T14" fmla="*/ 1200 w 1728"/>
                  <a:gd name="T15" fmla="*/ 152 h 680"/>
                  <a:gd name="T16" fmla="*/ 1152 w 1728"/>
                  <a:gd name="T17" fmla="*/ 56 h 680"/>
                  <a:gd name="T18" fmla="*/ 912 w 1728"/>
                  <a:gd name="T19" fmla="*/ 8 h 680"/>
                  <a:gd name="T20" fmla="*/ 816 w 1728"/>
                  <a:gd name="T21" fmla="*/ 104 h 680"/>
                  <a:gd name="T22" fmla="*/ 816 w 1728"/>
                  <a:gd name="T23" fmla="*/ 200 h 680"/>
                  <a:gd name="T24" fmla="*/ 720 w 1728"/>
                  <a:gd name="T25" fmla="*/ 344 h 680"/>
                  <a:gd name="T26" fmla="*/ 576 w 1728"/>
                  <a:gd name="T27" fmla="*/ 440 h 680"/>
                  <a:gd name="T28" fmla="*/ 384 w 1728"/>
                  <a:gd name="T29" fmla="*/ 392 h 680"/>
                  <a:gd name="T30" fmla="*/ 336 w 1728"/>
                  <a:gd name="T31" fmla="*/ 488 h 680"/>
                  <a:gd name="T32" fmla="*/ 432 w 1728"/>
                  <a:gd name="T33" fmla="*/ 632 h 680"/>
                  <a:gd name="T34" fmla="*/ 480 w 1728"/>
                  <a:gd name="T35" fmla="*/ 680 h 680"/>
                  <a:gd name="T36" fmla="*/ 384 w 1728"/>
                  <a:gd name="T37" fmla="*/ 632 h 680"/>
                  <a:gd name="T38" fmla="*/ 288 w 1728"/>
                  <a:gd name="T39" fmla="*/ 632 h 680"/>
                  <a:gd name="T40" fmla="*/ 192 w 1728"/>
                  <a:gd name="T41" fmla="*/ 584 h 680"/>
                  <a:gd name="T42" fmla="*/ 144 w 1728"/>
                  <a:gd name="T43" fmla="*/ 536 h 680"/>
                  <a:gd name="T44" fmla="*/ 96 w 1728"/>
                  <a:gd name="T45" fmla="*/ 488 h 680"/>
                  <a:gd name="T46" fmla="*/ 0 w 1728"/>
                  <a:gd name="T47" fmla="*/ 488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8" h="680">
                    <a:moveTo>
                      <a:pt x="1728" y="248"/>
                    </a:moveTo>
                    <a:cubicBezTo>
                      <a:pt x="1708" y="268"/>
                      <a:pt x="1688" y="288"/>
                      <a:pt x="1632" y="344"/>
                    </a:cubicBezTo>
                    <a:cubicBezTo>
                      <a:pt x="1576" y="400"/>
                      <a:pt x="1448" y="544"/>
                      <a:pt x="1392" y="584"/>
                    </a:cubicBezTo>
                    <a:cubicBezTo>
                      <a:pt x="1336" y="624"/>
                      <a:pt x="1344" y="584"/>
                      <a:pt x="1296" y="584"/>
                    </a:cubicBezTo>
                    <a:cubicBezTo>
                      <a:pt x="1248" y="584"/>
                      <a:pt x="1136" y="600"/>
                      <a:pt x="1104" y="584"/>
                    </a:cubicBezTo>
                    <a:cubicBezTo>
                      <a:pt x="1072" y="568"/>
                      <a:pt x="1104" y="536"/>
                      <a:pt x="1104" y="488"/>
                    </a:cubicBezTo>
                    <a:cubicBezTo>
                      <a:pt x="1104" y="440"/>
                      <a:pt x="1088" y="352"/>
                      <a:pt x="1104" y="296"/>
                    </a:cubicBezTo>
                    <a:cubicBezTo>
                      <a:pt x="1120" y="240"/>
                      <a:pt x="1192" y="192"/>
                      <a:pt x="1200" y="152"/>
                    </a:cubicBezTo>
                    <a:cubicBezTo>
                      <a:pt x="1208" y="112"/>
                      <a:pt x="1200" y="80"/>
                      <a:pt x="1152" y="56"/>
                    </a:cubicBezTo>
                    <a:cubicBezTo>
                      <a:pt x="1104" y="32"/>
                      <a:pt x="968" y="0"/>
                      <a:pt x="912" y="8"/>
                    </a:cubicBezTo>
                    <a:cubicBezTo>
                      <a:pt x="856" y="16"/>
                      <a:pt x="832" y="72"/>
                      <a:pt x="816" y="104"/>
                    </a:cubicBezTo>
                    <a:cubicBezTo>
                      <a:pt x="800" y="136"/>
                      <a:pt x="832" y="160"/>
                      <a:pt x="816" y="200"/>
                    </a:cubicBezTo>
                    <a:cubicBezTo>
                      <a:pt x="800" y="240"/>
                      <a:pt x="760" y="304"/>
                      <a:pt x="720" y="344"/>
                    </a:cubicBezTo>
                    <a:cubicBezTo>
                      <a:pt x="680" y="384"/>
                      <a:pt x="632" y="432"/>
                      <a:pt x="576" y="440"/>
                    </a:cubicBezTo>
                    <a:cubicBezTo>
                      <a:pt x="520" y="448"/>
                      <a:pt x="424" y="384"/>
                      <a:pt x="384" y="392"/>
                    </a:cubicBezTo>
                    <a:cubicBezTo>
                      <a:pt x="344" y="400"/>
                      <a:pt x="328" y="448"/>
                      <a:pt x="336" y="488"/>
                    </a:cubicBezTo>
                    <a:cubicBezTo>
                      <a:pt x="344" y="528"/>
                      <a:pt x="408" y="600"/>
                      <a:pt x="432" y="632"/>
                    </a:cubicBezTo>
                    <a:cubicBezTo>
                      <a:pt x="456" y="664"/>
                      <a:pt x="488" y="680"/>
                      <a:pt x="480" y="680"/>
                    </a:cubicBezTo>
                    <a:cubicBezTo>
                      <a:pt x="472" y="680"/>
                      <a:pt x="416" y="640"/>
                      <a:pt x="384" y="632"/>
                    </a:cubicBezTo>
                    <a:cubicBezTo>
                      <a:pt x="352" y="624"/>
                      <a:pt x="320" y="640"/>
                      <a:pt x="288" y="632"/>
                    </a:cubicBezTo>
                    <a:cubicBezTo>
                      <a:pt x="256" y="624"/>
                      <a:pt x="216" y="600"/>
                      <a:pt x="192" y="584"/>
                    </a:cubicBezTo>
                    <a:cubicBezTo>
                      <a:pt x="168" y="568"/>
                      <a:pt x="160" y="552"/>
                      <a:pt x="144" y="536"/>
                    </a:cubicBezTo>
                    <a:cubicBezTo>
                      <a:pt x="128" y="520"/>
                      <a:pt x="120" y="496"/>
                      <a:pt x="96" y="488"/>
                    </a:cubicBezTo>
                    <a:cubicBezTo>
                      <a:pt x="72" y="480"/>
                      <a:pt x="36" y="484"/>
                      <a:pt x="0" y="488"/>
                    </a:cubicBezTo>
                  </a:path>
                </a:pathLst>
              </a:custGeom>
              <a:noFill/>
              <a:ln w="38100" algn="ctr">
                <a:solidFill>
                  <a:srgbClr val="00006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1050" name="任意多边形 142377"/>
            <p:cNvSpPr>
              <a:spLocks/>
            </p:cNvSpPr>
            <p:nvPr>
              <p:custDataLst>
                <p:tags r:id="rId12"/>
              </p:custDataLst>
            </p:nvPr>
          </p:nvSpPr>
          <p:spPr bwMode="auto">
            <a:xfrm>
              <a:off x="2208" y="2304"/>
              <a:ext cx="301" cy="336"/>
            </a:xfrm>
            <a:custGeom>
              <a:avLst/>
              <a:gdLst>
                <a:gd name="T0" fmla="*/ 304 w 496"/>
                <a:gd name="T1" fmla="*/ 576 h 576"/>
                <a:gd name="T2" fmla="*/ 208 w 496"/>
                <a:gd name="T3" fmla="*/ 528 h 576"/>
                <a:gd name="T4" fmla="*/ 160 w 496"/>
                <a:gd name="T5" fmla="*/ 480 h 576"/>
                <a:gd name="T6" fmla="*/ 160 w 496"/>
                <a:gd name="T7" fmla="*/ 384 h 576"/>
                <a:gd name="T8" fmla="*/ 64 w 496"/>
                <a:gd name="T9" fmla="*/ 384 h 576"/>
                <a:gd name="T10" fmla="*/ 16 w 496"/>
                <a:gd name="T11" fmla="*/ 336 h 576"/>
                <a:gd name="T12" fmla="*/ 160 w 496"/>
                <a:gd name="T13" fmla="*/ 288 h 576"/>
                <a:gd name="T14" fmla="*/ 304 w 496"/>
                <a:gd name="T15" fmla="*/ 192 h 576"/>
                <a:gd name="T16" fmla="*/ 400 w 496"/>
                <a:gd name="T17" fmla="*/ 96 h 576"/>
                <a:gd name="T18" fmla="*/ 496 w 496"/>
                <a:gd name="T19"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6" h="576">
                  <a:moveTo>
                    <a:pt x="304" y="576"/>
                  </a:moveTo>
                  <a:cubicBezTo>
                    <a:pt x="268" y="560"/>
                    <a:pt x="232" y="544"/>
                    <a:pt x="208" y="528"/>
                  </a:cubicBezTo>
                  <a:cubicBezTo>
                    <a:pt x="184" y="512"/>
                    <a:pt x="168" y="504"/>
                    <a:pt x="160" y="480"/>
                  </a:cubicBezTo>
                  <a:cubicBezTo>
                    <a:pt x="152" y="456"/>
                    <a:pt x="176" y="400"/>
                    <a:pt x="160" y="384"/>
                  </a:cubicBezTo>
                  <a:cubicBezTo>
                    <a:pt x="144" y="368"/>
                    <a:pt x="88" y="392"/>
                    <a:pt x="64" y="384"/>
                  </a:cubicBezTo>
                  <a:cubicBezTo>
                    <a:pt x="40" y="376"/>
                    <a:pt x="0" y="352"/>
                    <a:pt x="16" y="336"/>
                  </a:cubicBezTo>
                  <a:cubicBezTo>
                    <a:pt x="32" y="320"/>
                    <a:pt x="112" y="312"/>
                    <a:pt x="160" y="288"/>
                  </a:cubicBezTo>
                  <a:cubicBezTo>
                    <a:pt x="208" y="264"/>
                    <a:pt x="264" y="224"/>
                    <a:pt x="304" y="192"/>
                  </a:cubicBezTo>
                  <a:cubicBezTo>
                    <a:pt x="344" y="160"/>
                    <a:pt x="368" y="128"/>
                    <a:pt x="400" y="96"/>
                  </a:cubicBezTo>
                  <a:cubicBezTo>
                    <a:pt x="432" y="64"/>
                    <a:pt x="464" y="32"/>
                    <a:pt x="496" y="0"/>
                  </a:cubicBezTo>
                </a:path>
              </a:pathLst>
            </a:custGeom>
            <a:noFill/>
            <a:ln w="38100" algn="ctr">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1051" name="Rectangle 2"/>
          <p:cNvSpPr>
            <a:spLocks noChangeArrowheads="1"/>
          </p:cNvSpPr>
          <p:nvPr>
            <p:custDataLst>
              <p:tags r:id="rId11"/>
            </p:custDataLst>
          </p:nvPr>
        </p:nvSpPr>
        <p:spPr bwMode="auto">
          <a:xfrm>
            <a:off x="1524000" y="66675"/>
            <a:ext cx="4738688" cy="52228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lnSpc>
                <a:spcPct val="90000"/>
              </a:lnSpc>
              <a:spcBef>
                <a:spcPts val="750"/>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1pPr>
            <a:lvl2pPr marL="514350" indent="-171450" eaLnBrk="0" hangingPunct="0">
              <a:lnSpc>
                <a:spcPct val="90000"/>
              </a:lnSpc>
              <a:spcBef>
                <a:spcPts val="375"/>
              </a:spcBef>
              <a:buFont typeface="Arial" panose="020B0604020202020204" pitchFamily="34" charset="0"/>
              <a:buChar char="•"/>
              <a:defRPr sz="2100">
                <a:solidFill>
                  <a:schemeClr val="tx1"/>
                </a:solidFill>
                <a:latin typeface="Calibri" panose="020F0502020204030204" pitchFamily="34" charset="0"/>
                <a:cs typeface="Arial" panose="020B0604020202020204" pitchFamily="34" charset="0"/>
              </a:defRPr>
            </a:lvl2pPr>
            <a:lvl3pPr marL="857250" indent="-171450" eaLnBrk="0" hangingPunct="0">
              <a:lnSpc>
                <a:spcPct val="90000"/>
              </a:lnSpc>
              <a:spcBef>
                <a:spcPts val="375"/>
              </a:spcBef>
              <a:buFont typeface="Arial" panose="020B0604020202020204" pitchFamily="34" charset="0"/>
              <a:buChar char="•"/>
              <a:defRPr sz="1500">
                <a:solidFill>
                  <a:schemeClr val="tx1"/>
                </a:solidFill>
                <a:latin typeface="Calibri" panose="020F0502020204030204" pitchFamily="34" charset="0"/>
                <a:cs typeface="Arial" panose="020B0604020202020204" pitchFamily="34" charset="0"/>
              </a:defRPr>
            </a:lvl3pPr>
            <a:lvl4pPr marL="12001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4pPr>
            <a:lvl5pPr marL="1543050" indent="-171450" eaLnBrk="0" hangingPunct="0">
              <a:lnSpc>
                <a:spcPct val="90000"/>
              </a:lnSpc>
              <a:spcBef>
                <a:spcPts val="375"/>
              </a:spcBef>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5pPr>
            <a:lvl6pPr marL="20002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6pPr>
            <a:lvl7pPr marL="24574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7pPr>
            <a:lvl8pPr marL="29146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8pPr>
            <a:lvl9pPr marL="3371850" indent="-171450" eaLnBrk="0" fontAlgn="base" hangingPunct="0">
              <a:lnSpc>
                <a:spcPct val="90000"/>
              </a:lnSpc>
              <a:spcBef>
                <a:spcPts val="375"/>
              </a:spcBef>
              <a:spcAft>
                <a:spcPct val="0"/>
              </a:spcAft>
              <a:buSzPct val="100000"/>
              <a:buFont typeface="Arial" panose="020B0604020202020204" pitchFamily="34" charset="0"/>
              <a:buChar char="•"/>
              <a:defRPr sz="1300">
                <a:solidFill>
                  <a:schemeClr val="tx1"/>
                </a:solidFill>
                <a:latin typeface="Calibri" panose="020F0502020204030204" pitchFamily="34" charset="0"/>
                <a:cs typeface="Arial" panose="020B0604020202020204" pitchFamily="34" charset="0"/>
              </a:defRPr>
            </a:lvl9pPr>
          </a:lstStyle>
          <a:p>
            <a:pPr eaLnBrk="1" hangingPunct="1">
              <a:lnSpc>
                <a:spcPct val="100000"/>
              </a:lnSpc>
              <a:spcBef>
                <a:spcPct val="0"/>
              </a:spcBef>
              <a:buFont typeface="Arial" panose="020B0604020202020204" pitchFamily="34" charset="0"/>
              <a:buNone/>
            </a:pPr>
            <a:r>
              <a:rPr lang="en-US" altLang="zh-CN" sz="2800">
                <a:solidFill>
                  <a:srgbClr val="FF0000"/>
                </a:solidFill>
                <a:latin typeface="微软雅黑" panose="020B0503020204020204" pitchFamily="34" charset="-122"/>
                <a:ea typeface="微软雅黑" panose="020B0503020204020204" pitchFamily="34" charset="-122"/>
              </a:rPr>
              <a:t>2</a:t>
            </a:r>
            <a:r>
              <a:rPr lang="zh-CN" altLang="en-US" sz="2800">
                <a:solidFill>
                  <a:srgbClr val="FF0000"/>
                </a:solidFill>
                <a:latin typeface="微软雅黑" panose="020B0503020204020204" pitchFamily="34" charset="-122"/>
                <a:ea typeface="微软雅黑" panose="020B0503020204020204" pitchFamily="34" charset="-122"/>
              </a:rPr>
              <a:t>、河流水文特征</a:t>
            </a:r>
          </a:p>
        </p:txBody>
      </p:sp>
    </p:spTree>
    <p:extLst>
      <p:ext uri="{BB962C8B-B14F-4D97-AF65-F5344CB8AC3E}">
        <p14:creationId xmlns:p14="http://schemas.microsoft.com/office/powerpoint/2010/main" val="3213646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7724"/>
                                        </p:tgtEl>
                                        <p:attrNameLst>
                                          <p:attrName>style.visibility</p:attrName>
                                        </p:attrNameLst>
                                      </p:cBhvr>
                                      <p:to>
                                        <p:strVal val="visible"/>
                                      </p:to>
                                    </p:set>
                                    <p:animEffect transition="in" filter="blinds(horizontal)">
                                      <p:cBhvr>
                                        <p:cTn id="7" dur="500" fill="hold"/>
                                        <p:tgtEl>
                                          <p:spTgt spid="157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7733"/>
                                        </p:tgtEl>
                                        <p:attrNameLst>
                                          <p:attrName>style.visibility</p:attrName>
                                        </p:attrNameLst>
                                      </p:cBhvr>
                                      <p:to>
                                        <p:strVal val="visible"/>
                                      </p:to>
                                    </p:set>
                                    <p:animEffect transition="in" filter="blinds(horizontal)">
                                      <p:cBhvr>
                                        <p:cTn id="12" dur="500" fill="hold"/>
                                        <p:tgtEl>
                                          <p:spTgt spid="1577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7730"/>
                                        </p:tgtEl>
                                        <p:attrNameLst>
                                          <p:attrName>style.visibility</p:attrName>
                                        </p:attrNameLst>
                                      </p:cBhvr>
                                      <p:to>
                                        <p:strVal val="visible"/>
                                      </p:to>
                                    </p:set>
                                    <p:animEffect transition="in" filter="blinds(horizontal)">
                                      <p:cBhvr>
                                        <p:cTn id="17" dur="500" fill="hold"/>
                                        <p:tgtEl>
                                          <p:spTgt spid="1577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7731"/>
                                        </p:tgtEl>
                                        <p:attrNameLst>
                                          <p:attrName>style.visibility</p:attrName>
                                        </p:attrNameLst>
                                      </p:cBhvr>
                                      <p:to>
                                        <p:strVal val="visible"/>
                                      </p:to>
                                    </p:set>
                                    <p:animEffect transition="in" filter="blinds(horizontal)">
                                      <p:cBhvr>
                                        <p:cTn id="22" dur="500" fill="hold"/>
                                        <p:tgtEl>
                                          <p:spTgt spid="1577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7725"/>
                                        </p:tgtEl>
                                        <p:attrNameLst>
                                          <p:attrName>style.visibility</p:attrName>
                                        </p:attrNameLst>
                                      </p:cBhvr>
                                      <p:to>
                                        <p:strVal val="visible"/>
                                      </p:to>
                                    </p:set>
                                    <p:animEffect transition="in" filter="blinds(horizontal)">
                                      <p:cBhvr>
                                        <p:cTn id="27" dur="500" fill="hold"/>
                                        <p:tgtEl>
                                          <p:spTgt spid="1577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7726"/>
                                        </p:tgtEl>
                                        <p:attrNameLst>
                                          <p:attrName>style.visibility</p:attrName>
                                        </p:attrNameLst>
                                      </p:cBhvr>
                                      <p:to>
                                        <p:strVal val="visible"/>
                                      </p:to>
                                    </p:set>
                                    <p:animEffect transition="in" filter="blinds(horizontal)">
                                      <p:cBhvr>
                                        <p:cTn id="32" dur="500" fill="hold"/>
                                        <p:tgtEl>
                                          <p:spTgt spid="1577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7727"/>
                                        </p:tgtEl>
                                        <p:attrNameLst>
                                          <p:attrName>style.visibility</p:attrName>
                                        </p:attrNameLst>
                                      </p:cBhvr>
                                      <p:to>
                                        <p:strVal val="visible"/>
                                      </p:to>
                                    </p:set>
                                    <p:animEffect transition="in" filter="blinds(horizontal)">
                                      <p:cBhvr>
                                        <p:cTn id="37" dur="500" fill="hold"/>
                                        <p:tgtEl>
                                          <p:spTgt spid="1577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71044"/>
                                        </p:tgtEl>
                                        <p:attrNameLst>
                                          <p:attrName>style.visibility</p:attrName>
                                        </p:attrNameLst>
                                      </p:cBhvr>
                                      <p:to>
                                        <p:strVal val="visible"/>
                                      </p:to>
                                    </p:set>
                                    <p:animEffect transition="in" filter="blinds(horizontal)">
                                      <p:cBhvr>
                                        <p:cTn id="42" dur="500" fill="hold"/>
                                        <p:tgtEl>
                                          <p:spTgt spid="17104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7728"/>
                                        </p:tgtEl>
                                        <p:attrNameLst>
                                          <p:attrName>style.visibility</p:attrName>
                                        </p:attrNameLst>
                                      </p:cBhvr>
                                      <p:to>
                                        <p:strVal val="visible"/>
                                      </p:to>
                                    </p:set>
                                    <p:animEffect transition="in" filter="blinds(horizontal)">
                                      <p:cBhvr>
                                        <p:cTn id="47" dur="500" fill="hold"/>
                                        <p:tgtEl>
                                          <p:spTgt spid="15772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57729"/>
                                        </p:tgtEl>
                                        <p:attrNameLst>
                                          <p:attrName>style.visibility</p:attrName>
                                        </p:attrNameLst>
                                      </p:cBhvr>
                                      <p:to>
                                        <p:strVal val="visible"/>
                                      </p:to>
                                    </p:set>
                                    <p:animEffect transition="in" filter="blinds(horizontal)">
                                      <p:cBhvr>
                                        <p:cTn id="52" dur="500" fill="hold"/>
                                        <p:tgtEl>
                                          <p:spTgt spid="157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24" grpId="0" animBg="1"/>
      <p:bldP spid="157725" grpId="0" animBg="1"/>
      <p:bldP spid="157726" grpId="0" animBg="1"/>
      <p:bldP spid="157727" grpId="0" animBg="1"/>
      <p:bldP spid="157728" grpId="0" animBg="1"/>
      <p:bldP spid="157729" grpId="0" animBg="1"/>
      <p:bldP spid="157730" grpId="0" animBg="1"/>
      <p:bldP spid="157731" grpId="0" animBg="1"/>
      <p:bldP spid="1577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406400" y="152401"/>
            <a:ext cx="4656667" cy="519113"/>
          </a:xfrm>
          <a:prstGeom prst="rect">
            <a:avLst/>
          </a:prstGeom>
          <a:noFill/>
          <a:ln w="9525">
            <a:noFill/>
            <a:miter lim="800000"/>
            <a:headEnd/>
            <a:tailEnd/>
          </a:ln>
        </p:spPr>
        <p:txBody>
          <a:bodyPr>
            <a:spAutoFit/>
          </a:bodyPr>
          <a:lstStyle/>
          <a:p>
            <a:pPr eaLnBrk="1" hangingPunct="1"/>
            <a:r>
              <a:rPr kumimoji="1" lang="en-US" altLang="zh-CN" sz="2800" b="1" dirty="0">
                <a:solidFill>
                  <a:srgbClr val="0000FF"/>
                </a:solidFill>
                <a:latin typeface="楷体_GB2312" pitchFamily="49" charset="-122"/>
                <a:ea typeface="楷体_GB2312" pitchFamily="49" charset="-122"/>
              </a:rPr>
              <a:t>3</a:t>
            </a:r>
            <a:r>
              <a:rPr kumimoji="1" lang="zh-CN" altLang="en-US" sz="2800" b="1" dirty="0">
                <a:solidFill>
                  <a:srgbClr val="0000FF"/>
                </a:solidFill>
                <a:latin typeface="楷体_GB2312" pitchFamily="49" charset="-122"/>
                <a:ea typeface="楷体_GB2312" pitchFamily="49" charset="-122"/>
              </a:rPr>
              <a:t>、河流特征</a:t>
            </a:r>
          </a:p>
        </p:txBody>
      </p:sp>
      <p:sp>
        <p:nvSpPr>
          <p:cNvPr id="79877" name="Rectangle 5"/>
          <p:cNvSpPr>
            <a:spLocks noChangeArrowheads="1"/>
          </p:cNvSpPr>
          <p:nvPr/>
        </p:nvSpPr>
        <p:spPr bwMode="auto">
          <a:xfrm>
            <a:off x="0" y="3038127"/>
            <a:ext cx="11978640" cy="3046988"/>
          </a:xfrm>
          <a:prstGeom prst="rect">
            <a:avLst/>
          </a:prstGeom>
          <a:noFill/>
          <a:ln w="9525">
            <a:noFill/>
            <a:miter lim="800000"/>
            <a:headEnd/>
            <a:tailEnd/>
          </a:ln>
        </p:spPr>
        <p:txBody>
          <a:bodyPr wrap="square">
            <a:spAutoFit/>
          </a:bodyPr>
          <a:lstStyle/>
          <a:p>
            <a:pPr indent="304800" algn="just" eaLnBrk="1" hangingPunct="1"/>
            <a:r>
              <a:rPr kumimoji="1" lang="zh-CN" altLang="en-US" sz="2400" b="1" dirty="0" smtClean="0">
                <a:latin typeface="楷体_GB2312" pitchFamily="49" charset="-122"/>
                <a:ea typeface="楷体_GB2312" pitchFamily="49" charset="-122"/>
              </a:rPr>
              <a:t>（</a:t>
            </a:r>
            <a:r>
              <a:rPr kumimoji="1" lang="en-US" altLang="zh-CN" sz="2400" b="1" dirty="0" smtClean="0">
                <a:latin typeface="楷体_GB2312" pitchFamily="49" charset="-122"/>
                <a:ea typeface="楷体_GB2312" pitchFamily="49" charset="-122"/>
              </a:rPr>
              <a:t>1</a:t>
            </a:r>
            <a:r>
              <a:rPr kumimoji="1" lang="zh-CN" altLang="en-US" sz="2400" b="1" dirty="0" smtClean="0">
                <a:latin typeface="楷体_GB2312" pitchFamily="49" charset="-122"/>
                <a:ea typeface="楷体_GB2312" pitchFamily="49" charset="-122"/>
              </a:rPr>
              <a:t>）</a:t>
            </a:r>
            <a:r>
              <a:rPr kumimoji="1" lang="zh-CN" altLang="en-US" sz="2400" b="1" dirty="0">
                <a:latin typeface="楷体_GB2312" pitchFamily="49" charset="-122"/>
                <a:ea typeface="楷体_GB2312" pitchFamily="49" charset="-122"/>
              </a:rPr>
              <a:t>原因分析：</a:t>
            </a:r>
          </a:p>
          <a:p>
            <a:pPr indent="304800" algn="just" eaLnBrk="1" hangingPunct="1"/>
            <a:r>
              <a:rPr kumimoji="1" lang="en-US" altLang="zh-CN" sz="2400" b="1" dirty="0">
                <a:latin typeface="楷体_GB2312" pitchFamily="49" charset="-122"/>
                <a:ea typeface="楷体_GB2312" pitchFamily="49" charset="-122"/>
              </a:rPr>
              <a:t>A</a:t>
            </a:r>
            <a:r>
              <a:rPr kumimoji="1" lang="zh-CN" altLang="en-US" sz="2400" b="1" dirty="0">
                <a:latin typeface="楷体_GB2312" pitchFamily="49" charset="-122"/>
                <a:ea typeface="楷体_GB2312" pitchFamily="49" charset="-122"/>
              </a:rPr>
              <a:t>、北方降水集中，且多暴雨；</a:t>
            </a:r>
          </a:p>
          <a:p>
            <a:pPr indent="304800" algn="just" eaLnBrk="1" hangingPunct="1"/>
            <a:r>
              <a:rPr kumimoji="1" lang="en-US" altLang="zh-CN" sz="2400" b="1" dirty="0">
                <a:latin typeface="楷体_GB2312" pitchFamily="49" charset="-122"/>
                <a:ea typeface="楷体_GB2312" pitchFamily="49" charset="-122"/>
              </a:rPr>
              <a:t>B</a:t>
            </a:r>
            <a:r>
              <a:rPr kumimoji="1" lang="zh-CN" altLang="en-US" sz="2400" b="1" dirty="0">
                <a:latin typeface="楷体_GB2312" pitchFamily="49" charset="-122"/>
                <a:ea typeface="楷体_GB2312" pitchFamily="49" charset="-122"/>
              </a:rPr>
              <a:t>、北方河流下游地势低平；</a:t>
            </a:r>
          </a:p>
          <a:p>
            <a:pPr indent="304800" algn="just" eaLnBrk="1" hangingPunct="1"/>
            <a:r>
              <a:rPr kumimoji="1" lang="en-US" altLang="zh-CN" sz="2400" b="1" dirty="0">
                <a:latin typeface="楷体_GB2312" pitchFamily="49" charset="-122"/>
                <a:ea typeface="楷体_GB2312" pitchFamily="49" charset="-122"/>
              </a:rPr>
              <a:t>C</a:t>
            </a:r>
            <a:r>
              <a:rPr kumimoji="1" lang="zh-CN" altLang="en-US" sz="2400" b="1" dirty="0">
                <a:latin typeface="楷体_GB2312" pitchFamily="49" charset="-122"/>
                <a:ea typeface="楷体_GB2312" pitchFamily="49" charset="-122"/>
              </a:rPr>
              <a:t>、许多河流下游淤积严重，河水入海不畅，且形成地上河。</a:t>
            </a:r>
          </a:p>
          <a:p>
            <a:pPr indent="304800" algn="just" eaLnBrk="1" hangingPunct="1"/>
            <a:r>
              <a:rPr kumimoji="1" lang="en-US" altLang="zh-CN" sz="2400" b="1" dirty="0">
                <a:latin typeface="楷体_GB2312" pitchFamily="49" charset="-122"/>
                <a:ea typeface="楷体_GB2312" pitchFamily="49" charset="-122"/>
              </a:rPr>
              <a:t>D</a:t>
            </a:r>
            <a:r>
              <a:rPr kumimoji="1" lang="zh-CN" altLang="en-US" sz="2400" b="1" dirty="0">
                <a:latin typeface="楷体_GB2312" pitchFamily="49" charset="-122"/>
                <a:ea typeface="楷体_GB2312" pitchFamily="49" charset="-122"/>
              </a:rPr>
              <a:t>、海河等河流支流多，入海河道不足，汛期时，洪水集中，  干流流水不畅。</a:t>
            </a:r>
          </a:p>
          <a:p>
            <a:pPr indent="304800" eaLnBrk="1" hangingPunct="1"/>
            <a:r>
              <a:rPr kumimoji="1" lang="zh-CN" altLang="en-US" sz="2400" b="1" dirty="0" smtClean="0">
                <a:latin typeface="楷体_GB2312" pitchFamily="49" charset="-122"/>
                <a:ea typeface="楷体_GB2312" pitchFamily="49" charset="-122"/>
              </a:rPr>
              <a:t>（</a:t>
            </a:r>
            <a:r>
              <a:rPr kumimoji="1" lang="en-US" altLang="zh-CN" sz="2400" b="1" dirty="0" smtClean="0">
                <a:latin typeface="楷体_GB2312" pitchFamily="49" charset="-122"/>
                <a:ea typeface="楷体_GB2312" pitchFamily="49" charset="-122"/>
              </a:rPr>
              <a:t>2</a:t>
            </a:r>
            <a:r>
              <a:rPr kumimoji="1" lang="zh-CN" altLang="en-US" sz="2400" b="1" dirty="0" smtClean="0">
                <a:latin typeface="楷体_GB2312" pitchFamily="49" charset="-122"/>
                <a:ea typeface="楷体_GB2312" pitchFamily="49" charset="-122"/>
              </a:rPr>
              <a:t>）</a:t>
            </a:r>
            <a:r>
              <a:rPr kumimoji="1" lang="zh-CN" altLang="en-US" sz="2400" b="1" dirty="0">
                <a:latin typeface="楷体_GB2312" pitchFamily="49" charset="-122"/>
                <a:ea typeface="楷体_GB2312" pitchFamily="49" charset="-122"/>
              </a:rPr>
              <a:t>治理措施</a:t>
            </a:r>
          </a:p>
          <a:p>
            <a:pPr indent="304800" eaLnBrk="1" hangingPunct="1"/>
            <a:r>
              <a:rPr kumimoji="1" lang="zh-CN" altLang="en-US" sz="2400" b="1" dirty="0">
                <a:latin typeface="楷体_GB2312" pitchFamily="49" charset="-122"/>
                <a:ea typeface="楷体_GB2312" pitchFamily="49" charset="-122"/>
              </a:rPr>
              <a:t>黄河：上游修建水库；中游治理水土流失；下游加固堤防。</a:t>
            </a:r>
          </a:p>
          <a:p>
            <a:pPr indent="304800" eaLnBrk="1" hangingPunct="1"/>
            <a:r>
              <a:rPr kumimoji="1" lang="zh-CN" altLang="en-US" sz="2400" b="1" dirty="0">
                <a:latin typeface="楷体_GB2312" pitchFamily="49" charset="-122"/>
                <a:ea typeface="楷体_GB2312" pitchFamily="49" charset="-122"/>
              </a:rPr>
              <a:t>海河、淮河：支流修建水库；中游洼地筑蓄洪工程；下游挖掘入海新河，分散水流等。</a:t>
            </a:r>
          </a:p>
        </p:txBody>
      </p:sp>
      <p:pic>
        <p:nvPicPr>
          <p:cNvPr id="336898" name="Picture 2" descr="欧洲多国遭受洪灾已造成"/>
          <p:cNvPicPr>
            <a:picLocks noChangeAspect="1" noChangeArrowheads="1"/>
          </p:cNvPicPr>
          <p:nvPr/>
        </p:nvPicPr>
        <p:blipFill>
          <a:blip r:embed="rId3" cstate="print"/>
          <a:srcRect/>
          <a:stretch>
            <a:fillRect/>
          </a:stretch>
        </p:blipFill>
        <p:spPr bwMode="auto">
          <a:xfrm>
            <a:off x="5453742" y="563880"/>
            <a:ext cx="6281057" cy="3474721"/>
          </a:xfrm>
          <a:prstGeom prst="rect">
            <a:avLst/>
          </a:prstGeom>
          <a:noFill/>
        </p:spPr>
      </p:pic>
      <p:sp>
        <p:nvSpPr>
          <p:cNvPr id="6" name="TextBox 11"/>
          <p:cNvSpPr>
            <a:spLocks noChangeArrowheads="1"/>
          </p:cNvSpPr>
          <p:nvPr>
            <p:custDataLst>
              <p:tags r:id="rId1"/>
            </p:custDataLst>
          </p:nvPr>
        </p:nvSpPr>
        <p:spPr bwMode="auto">
          <a:xfrm>
            <a:off x="179388" y="920750"/>
            <a:ext cx="741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400">
                <a:solidFill>
                  <a:schemeClr val="tx1"/>
                </a:solidFill>
                <a:latin typeface="Verdana" panose="020B0604030504040204" pitchFamily="34" charset="0"/>
                <a:cs typeface="Arial" panose="020B0604020202020204" pitchFamily="34" charset="0"/>
              </a:defRPr>
            </a:lvl1pPr>
            <a:lvl2pPr marL="557213" indent="-214313" eaLnBrk="0" hangingPunct="0">
              <a:spcBef>
                <a:spcPct val="20000"/>
              </a:spcBef>
              <a:buFont typeface="Arial" panose="020B0604020202020204" pitchFamily="34" charset="0"/>
              <a:buChar char="–"/>
              <a:defRPr sz="2100">
                <a:solidFill>
                  <a:schemeClr val="tx1"/>
                </a:solidFill>
                <a:latin typeface="Verdana" panose="020B0604030504040204" pitchFamily="34" charset="0"/>
                <a:cs typeface="Arial" panose="020B0604020202020204" pitchFamily="34" charset="0"/>
              </a:defRPr>
            </a:lvl2pPr>
            <a:lvl3pPr marL="857250" indent="-171450" eaLnBrk="0" hangingPunct="0">
              <a:spcBef>
                <a:spcPct val="20000"/>
              </a:spcBef>
              <a:buFont typeface="Arial" panose="020B0604020202020204" pitchFamily="34" charset="0"/>
              <a:buChar char="•"/>
              <a:defRPr>
                <a:solidFill>
                  <a:schemeClr val="tx1"/>
                </a:solidFill>
                <a:latin typeface="Verdana" panose="020B0604030504040204" pitchFamily="34" charset="0"/>
                <a:cs typeface="Arial" panose="020B0604020202020204" pitchFamily="34" charset="0"/>
              </a:defRPr>
            </a:lvl3pPr>
            <a:lvl4pPr marL="12001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4pPr>
            <a:lvl5pPr marL="1543050" indent="-171450" eaLnBrk="0" hangingPunct="0">
              <a:spcBef>
                <a:spcPct val="20000"/>
              </a:spcBef>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5pPr>
            <a:lvl6pPr marL="20002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6pPr>
            <a:lvl7pPr marL="24574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7pPr>
            <a:lvl8pPr marL="29146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8pPr>
            <a:lvl9pPr marL="3371850" indent="-171450" eaLnBrk="0" fontAlgn="base" hangingPunct="0">
              <a:spcBef>
                <a:spcPct val="20000"/>
              </a:spcBef>
              <a:spcAft>
                <a:spcPct val="0"/>
              </a:spcAft>
              <a:buSzPct val="100000"/>
              <a:buFont typeface="Arial" panose="020B0604020202020204" pitchFamily="34" charset="0"/>
              <a:buChar char="»"/>
              <a:defRPr sz="1500">
                <a:solidFill>
                  <a:schemeClr val="tx1"/>
                </a:solidFill>
                <a:latin typeface="Verdana" panose="020B0604030504040204" pitchFamily="34" charset="0"/>
                <a:cs typeface="Arial" panose="020B0604020202020204" pitchFamily="34" charset="0"/>
              </a:defRPr>
            </a:lvl9pPr>
          </a:lstStyle>
          <a:p>
            <a:pPr eaLnBrk="1" hangingPunct="1">
              <a:spcBef>
                <a:spcPct val="0"/>
              </a:spcBef>
              <a:buFont typeface="Arial" panose="020B0604020202020204" pitchFamily="34" charset="0"/>
              <a:buNone/>
            </a:pPr>
            <a:r>
              <a:rPr lang="en-US" altLang="zh-CN" sz="2800" b="1">
                <a:solidFill>
                  <a:srgbClr val="FF0000"/>
                </a:solidFill>
                <a:latin typeface="微软雅黑" panose="020B0503020204020204" pitchFamily="34" charset="-122"/>
                <a:ea typeface="微软雅黑" panose="020B0503020204020204" pitchFamily="34" charset="-122"/>
              </a:rPr>
              <a:t>[</a:t>
            </a:r>
            <a:r>
              <a:rPr lang="zh-CN" altLang="en-US" sz="2800" b="1">
                <a:solidFill>
                  <a:srgbClr val="FF0000"/>
                </a:solidFill>
                <a:latin typeface="微软雅黑" panose="020B0503020204020204" pitchFamily="34" charset="-122"/>
                <a:ea typeface="微软雅黑" panose="020B0503020204020204" pitchFamily="34" charset="-122"/>
              </a:rPr>
              <a:t>思考</a:t>
            </a:r>
            <a:r>
              <a:rPr lang="en-US" altLang="zh-CN" sz="2800" b="1">
                <a:solidFill>
                  <a:srgbClr val="FF0000"/>
                </a:solidFill>
                <a:latin typeface="微软雅黑" panose="020B0503020204020204" pitchFamily="34" charset="-122"/>
                <a:ea typeface="微软雅黑" panose="020B0503020204020204" pitchFamily="34" charset="-122"/>
              </a:rPr>
              <a:t>]</a:t>
            </a:r>
            <a:r>
              <a:rPr lang="zh-CN" altLang="en-US" sz="2800" b="1">
                <a:solidFill>
                  <a:srgbClr val="FF0000"/>
                </a:solidFill>
                <a:latin typeface="微软雅黑" panose="020B0503020204020204" pitchFamily="34" charset="-122"/>
                <a:ea typeface="微软雅黑" panose="020B0503020204020204" pitchFamily="34" charset="-122"/>
              </a:rPr>
              <a:t>华北平原多涝灾的原因？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9877">
                                            <p:txEl>
                                              <p:pRg st="0" end="0"/>
                                            </p:txEl>
                                          </p:spTgt>
                                        </p:tgtEl>
                                        <p:attrNameLst>
                                          <p:attrName>style.visibility</p:attrName>
                                        </p:attrNameLst>
                                      </p:cBhvr>
                                      <p:to>
                                        <p:strVal val="visible"/>
                                      </p:to>
                                    </p:set>
                                    <p:animEffect transition="in" filter="slide(fromBottom)">
                                      <p:cBhvr>
                                        <p:cTn id="7" dur="500"/>
                                        <p:tgtEl>
                                          <p:spTgt spid="7987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9877">
                                            <p:txEl>
                                              <p:pRg st="1" end="1"/>
                                            </p:txEl>
                                          </p:spTgt>
                                        </p:tgtEl>
                                        <p:attrNameLst>
                                          <p:attrName>style.visibility</p:attrName>
                                        </p:attrNameLst>
                                      </p:cBhvr>
                                      <p:to>
                                        <p:strVal val="visible"/>
                                      </p:to>
                                    </p:set>
                                    <p:animEffect transition="in" filter="slide(fromBottom)">
                                      <p:cBhvr>
                                        <p:cTn id="12" dur="500"/>
                                        <p:tgtEl>
                                          <p:spTgt spid="7987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9877">
                                            <p:txEl>
                                              <p:pRg st="2" end="2"/>
                                            </p:txEl>
                                          </p:spTgt>
                                        </p:tgtEl>
                                        <p:attrNameLst>
                                          <p:attrName>style.visibility</p:attrName>
                                        </p:attrNameLst>
                                      </p:cBhvr>
                                      <p:to>
                                        <p:strVal val="visible"/>
                                      </p:to>
                                    </p:set>
                                    <p:animEffect transition="in" filter="slide(fromBottom)">
                                      <p:cBhvr>
                                        <p:cTn id="17" dur="500"/>
                                        <p:tgtEl>
                                          <p:spTgt spid="7987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79877">
                                            <p:txEl>
                                              <p:pRg st="3" end="3"/>
                                            </p:txEl>
                                          </p:spTgt>
                                        </p:tgtEl>
                                        <p:attrNameLst>
                                          <p:attrName>style.visibility</p:attrName>
                                        </p:attrNameLst>
                                      </p:cBhvr>
                                      <p:to>
                                        <p:strVal val="visible"/>
                                      </p:to>
                                    </p:set>
                                    <p:animEffect transition="in" filter="slide(fromBottom)">
                                      <p:cBhvr>
                                        <p:cTn id="22" dur="500"/>
                                        <p:tgtEl>
                                          <p:spTgt spid="7987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79877">
                                            <p:txEl>
                                              <p:pRg st="4" end="4"/>
                                            </p:txEl>
                                          </p:spTgt>
                                        </p:tgtEl>
                                        <p:attrNameLst>
                                          <p:attrName>style.visibility</p:attrName>
                                        </p:attrNameLst>
                                      </p:cBhvr>
                                      <p:to>
                                        <p:strVal val="visible"/>
                                      </p:to>
                                    </p:set>
                                    <p:animEffect transition="in" filter="slide(fromBottom)">
                                      <p:cBhvr>
                                        <p:cTn id="27" dur="500"/>
                                        <p:tgtEl>
                                          <p:spTgt spid="7987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79877">
                                            <p:txEl>
                                              <p:pRg st="5" end="5"/>
                                            </p:txEl>
                                          </p:spTgt>
                                        </p:tgtEl>
                                        <p:attrNameLst>
                                          <p:attrName>style.visibility</p:attrName>
                                        </p:attrNameLst>
                                      </p:cBhvr>
                                      <p:to>
                                        <p:strVal val="visible"/>
                                      </p:to>
                                    </p:set>
                                    <p:animEffect transition="in" filter="slide(fromBottom)">
                                      <p:cBhvr>
                                        <p:cTn id="32" dur="500"/>
                                        <p:tgtEl>
                                          <p:spTgt spid="7987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79877">
                                            <p:txEl>
                                              <p:pRg st="6" end="6"/>
                                            </p:txEl>
                                          </p:spTgt>
                                        </p:tgtEl>
                                        <p:attrNameLst>
                                          <p:attrName>style.visibility</p:attrName>
                                        </p:attrNameLst>
                                      </p:cBhvr>
                                      <p:to>
                                        <p:strVal val="visible"/>
                                      </p:to>
                                    </p:set>
                                    <p:animEffect transition="in" filter="slide(fromBottom)">
                                      <p:cBhvr>
                                        <p:cTn id="37" dur="500"/>
                                        <p:tgtEl>
                                          <p:spTgt spid="7987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79877">
                                            <p:txEl>
                                              <p:pRg st="7" end="7"/>
                                            </p:txEl>
                                          </p:spTgt>
                                        </p:tgtEl>
                                        <p:attrNameLst>
                                          <p:attrName>style.visibility</p:attrName>
                                        </p:attrNameLst>
                                      </p:cBhvr>
                                      <p:to>
                                        <p:strVal val="visible"/>
                                      </p:to>
                                    </p:set>
                                    <p:animEffect transition="in" filter="slide(fromBottom)">
                                      <p:cBhvr>
                                        <p:cTn id="42" dur="500"/>
                                        <p:tgtEl>
                                          <p:spTgt spid="7987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中国地形2"/>
          <p:cNvPicPr>
            <a:picLocks noChangeAspect="1" noChangeArrowheads="1"/>
          </p:cNvPicPr>
          <p:nvPr/>
        </p:nvPicPr>
        <p:blipFill>
          <a:blip r:embed="rId2" cstate="print"/>
          <a:srcRect/>
          <a:stretch>
            <a:fillRect/>
          </a:stretch>
        </p:blipFill>
        <p:spPr bwMode="auto">
          <a:xfrm>
            <a:off x="0" y="0"/>
            <a:ext cx="10160000" cy="6340475"/>
          </a:xfrm>
          <a:prstGeom prst="rect">
            <a:avLst/>
          </a:prstGeom>
          <a:noFill/>
          <a:ln w="57150">
            <a:solidFill>
              <a:schemeClr val="accent1"/>
            </a:solidFill>
            <a:miter lim="800000"/>
            <a:headEnd/>
            <a:tailEnd/>
          </a:ln>
        </p:spPr>
      </p:pic>
      <p:sp>
        <p:nvSpPr>
          <p:cNvPr id="229379" name="Freeform 3"/>
          <p:cNvSpPr>
            <a:spLocks/>
          </p:cNvSpPr>
          <p:nvPr/>
        </p:nvSpPr>
        <p:spPr bwMode="auto">
          <a:xfrm>
            <a:off x="4064000" y="2057400"/>
            <a:ext cx="4775200" cy="2743200"/>
          </a:xfrm>
          <a:custGeom>
            <a:avLst/>
            <a:gdLst>
              <a:gd name="T0" fmla="*/ 3124200 w 2256"/>
              <a:gd name="T1" fmla="*/ 1524000 h 1728"/>
              <a:gd name="T2" fmla="*/ 2438400 w 2256"/>
              <a:gd name="T3" fmla="*/ 1828800 h 1728"/>
              <a:gd name="T4" fmla="*/ 2057400 w 2256"/>
              <a:gd name="T5" fmla="*/ 1600200 h 1728"/>
              <a:gd name="T6" fmla="*/ 914400 w 2256"/>
              <a:gd name="T7" fmla="*/ 1828800 h 1728"/>
              <a:gd name="T8" fmla="*/ 304800 w 2256"/>
              <a:gd name="T9" fmla="*/ 2743200 h 1728"/>
              <a:gd name="T10" fmla="*/ 228600 w 2256"/>
              <a:gd name="T11" fmla="*/ 2362200 h 1728"/>
              <a:gd name="T12" fmla="*/ 0 w 2256"/>
              <a:gd name="T13" fmla="*/ 2438400 h 1728"/>
              <a:gd name="T14" fmla="*/ 304800 w 2256"/>
              <a:gd name="T15" fmla="*/ 2133600 h 1728"/>
              <a:gd name="T16" fmla="*/ 381000 w 2256"/>
              <a:gd name="T17" fmla="*/ 2286000 h 1728"/>
              <a:gd name="T18" fmla="*/ 838200 w 2256"/>
              <a:gd name="T19" fmla="*/ 1752600 h 1728"/>
              <a:gd name="T20" fmla="*/ 838200 w 2256"/>
              <a:gd name="T21" fmla="*/ 1524000 h 1728"/>
              <a:gd name="T22" fmla="*/ 1981200 w 2256"/>
              <a:gd name="T23" fmla="*/ 1371600 h 1728"/>
              <a:gd name="T24" fmla="*/ 2209800 w 2256"/>
              <a:gd name="T25" fmla="*/ 1371600 h 1728"/>
              <a:gd name="T26" fmla="*/ 2667000 w 2256"/>
              <a:gd name="T27" fmla="*/ 457200 h 1728"/>
              <a:gd name="T28" fmla="*/ 3505200 w 2256"/>
              <a:gd name="T29" fmla="*/ 0 h 1728"/>
              <a:gd name="T30" fmla="*/ 3581400 w 2256"/>
              <a:gd name="T31" fmla="*/ 228600 h 1728"/>
              <a:gd name="T32" fmla="*/ 3200400 w 2256"/>
              <a:gd name="T33" fmla="*/ 685800 h 1728"/>
              <a:gd name="T34" fmla="*/ 3124200 w 2256"/>
              <a:gd name="T35" fmla="*/ 381000 h 1728"/>
              <a:gd name="T36" fmla="*/ 2743200 w 2256"/>
              <a:gd name="T37" fmla="*/ 838200 h 1728"/>
              <a:gd name="T38" fmla="*/ 2971800 w 2256"/>
              <a:gd name="T39" fmla="*/ 990600 h 1728"/>
              <a:gd name="T40" fmla="*/ 3352800 w 2256"/>
              <a:gd name="T41" fmla="*/ 914400 h 1728"/>
              <a:gd name="T42" fmla="*/ 2971800 w 2256"/>
              <a:gd name="T43" fmla="*/ 1371600 h 1728"/>
              <a:gd name="T44" fmla="*/ 3124200 w 2256"/>
              <a:gd name="T45" fmla="*/ 1524000 h 17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56" h="1728">
                <a:moveTo>
                  <a:pt x="1968" y="960"/>
                </a:moveTo>
                <a:lnTo>
                  <a:pt x="1536" y="1152"/>
                </a:lnTo>
                <a:lnTo>
                  <a:pt x="1296" y="1008"/>
                </a:lnTo>
                <a:lnTo>
                  <a:pt x="576" y="1152"/>
                </a:lnTo>
                <a:lnTo>
                  <a:pt x="192" y="1728"/>
                </a:lnTo>
                <a:lnTo>
                  <a:pt x="144" y="1488"/>
                </a:lnTo>
                <a:lnTo>
                  <a:pt x="0" y="1536"/>
                </a:lnTo>
                <a:lnTo>
                  <a:pt x="192" y="1344"/>
                </a:lnTo>
                <a:lnTo>
                  <a:pt x="240" y="1440"/>
                </a:lnTo>
                <a:lnTo>
                  <a:pt x="528" y="1104"/>
                </a:lnTo>
                <a:lnTo>
                  <a:pt x="528" y="960"/>
                </a:lnTo>
                <a:lnTo>
                  <a:pt x="1248" y="864"/>
                </a:lnTo>
                <a:lnTo>
                  <a:pt x="1392" y="864"/>
                </a:lnTo>
                <a:lnTo>
                  <a:pt x="1680" y="288"/>
                </a:lnTo>
                <a:lnTo>
                  <a:pt x="2208" y="0"/>
                </a:lnTo>
                <a:lnTo>
                  <a:pt x="2256" y="144"/>
                </a:lnTo>
                <a:lnTo>
                  <a:pt x="2016" y="432"/>
                </a:lnTo>
                <a:lnTo>
                  <a:pt x="1968" y="240"/>
                </a:lnTo>
                <a:lnTo>
                  <a:pt x="1728" y="528"/>
                </a:lnTo>
                <a:lnTo>
                  <a:pt x="1872" y="624"/>
                </a:lnTo>
                <a:lnTo>
                  <a:pt x="2112" y="576"/>
                </a:lnTo>
                <a:lnTo>
                  <a:pt x="1872" y="864"/>
                </a:lnTo>
                <a:lnTo>
                  <a:pt x="1968" y="960"/>
                </a:lnTo>
                <a:close/>
              </a:path>
            </a:pathLst>
          </a:custGeom>
          <a:gradFill rotWithShape="1">
            <a:gsLst>
              <a:gs pos="0">
                <a:srgbClr val="FF9900">
                  <a:alpha val="78000"/>
                </a:srgbClr>
              </a:gs>
              <a:gs pos="100000">
                <a:srgbClr val="764700">
                  <a:alpha val="75000"/>
                </a:srgbClr>
              </a:gs>
            </a:gsLst>
            <a:lin ang="5400000" scaled="1"/>
          </a:gradFill>
          <a:ln w="9525">
            <a:solidFill>
              <a:schemeClr val="tx1"/>
            </a:solidFill>
            <a:round/>
            <a:headEnd/>
            <a:tailEnd/>
          </a:ln>
          <a:effectLst/>
        </p:spPr>
        <p:txBody>
          <a:bodyPr anchor="ctr"/>
          <a:lstStyle/>
          <a:p>
            <a:endParaRPr lang="zh-CN" altLang="en-US"/>
          </a:p>
        </p:txBody>
      </p:sp>
      <p:sp>
        <p:nvSpPr>
          <p:cNvPr id="229380" name="Freeform 4"/>
          <p:cNvSpPr>
            <a:spLocks/>
          </p:cNvSpPr>
          <p:nvPr/>
        </p:nvSpPr>
        <p:spPr bwMode="auto">
          <a:xfrm>
            <a:off x="7823200" y="609600"/>
            <a:ext cx="2032000" cy="1752600"/>
          </a:xfrm>
          <a:custGeom>
            <a:avLst/>
            <a:gdLst>
              <a:gd name="T0" fmla="*/ 838200 w 960"/>
              <a:gd name="T1" fmla="*/ 1752600 h 1104"/>
              <a:gd name="T2" fmla="*/ 1371600 w 960"/>
              <a:gd name="T3" fmla="*/ 1295400 h 1104"/>
              <a:gd name="T4" fmla="*/ 1371600 w 960"/>
              <a:gd name="T5" fmla="*/ 914400 h 1104"/>
              <a:gd name="T6" fmla="*/ 1524000 w 960"/>
              <a:gd name="T7" fmla="*/ 838200 h 1104"/>
              <a:gd name="T8" fmla="*/ 1524000 w 960"/>
              <a:gd name="T9" fmla="*/ 304800 h 1104"/>
              <a:gd name="T10" fmla="*/ 1143000 w 960"/>
              <a:gd name="T11" fmla="*/ 533400 h 1104"/>
              <a:gd name="T12" fmla="*/ 685800 w 960"/>
              <a:gd name="T13" fmla="*/ 304800 h 1104"/>
              <a:gd name="T14" fmla="*/ 457200 w 960"/>
              <a:gd name="T15" fmla="*/ 0 h 1104"/>
              <a:gd name="T16" fmla="*/ 0 w 960"/>
              <a:gd name="T17" fmla="*/ 457200 h 1104"/>
              <a:gd name="T18" fmla="*/ 228600 w 960"/>
              <a:gd name="T19" fmla="*/ 990600 h 1104"/>
              <a:gd name="T20" fmla="*/ 609600 w 960"/>
              <a:gd name="T21" fmla="*/ 457200 h 1104"/>
              <a:gd name="T22" fmla="*/ 838200 w 960"/>
              <a:gd name="T23" fmla="*/ 914400 h 1104"/>
              <a:gd name="T24" fmla="*/ 838200 w 960"/>
              <a:gd name="T25" fmla="*/ 1143000 h 1104"/>
              <a:gd name="T26" fmla="*/ 685800 w 960"/>
              <a:gd name="T27" fmla="*/ 1447800 h 1104"/>
              <a:gd name="T28" fmla="*/ 838200 w 960"/>
              <a:gd name="T29" fmla="*/ 1752600 h 11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0" h="1104">
                <a:moveTo>
                  <a:pt x="528" y="1104"/>
                </a:moveTo>
                <a:lnTo>
                  <a:pt x="864" y="816"/>
                </a:lnTo>
                <a:lnTo>
                  <a:pt x="864" y="576"/>
                </a:lnTo>
                <a:lnTo>
                  <a:pt x="960" y="528"/>
                </a:lnTo>
                <a:lnTo>
                  <a:pt x="960" y="192"/>
                </a:lnTo>
                <a:lnTo>
                  <a:pt x="720" y="336"/>
                </a:lnTo>
                <a:lnTo>
                  <a:pt x="432" y="192"/>
                </a:lnTo>
                <a:lnTo>
                  <a:pt x="288" y="0"/>
                </a:lnTo>
                <a:lnTo>
                  <a:pt x="0" y="288"/>
                </a:lnTo>
                <a:lnTo>
                  <a:pt x="144" y="624"/>
                </a:lnTo>
                <a:lnTo>
                  <a:pt x="384" y="288"/>
                </a:lnTo>
                <a:lnTo>
                  <a:pt x="528" y="576"/>
                </a:lnTo>
                <a:lnTo>
                  <a:pt x="528" y="720"/>
                </a:lnTo>
                <a:lnTo>
                  <a:pt x="432" y="912"/>
                </a:lnTo>
                <a:lnTo>
                  <a:pt x="528" y="1104"/>
                </a:lnTo>
                <a:close/>
              </a:path>
            </a:pathLst>
          </a:custGeom>
          <a:gradFill rotWithShape="1">
            <a:gsLst>
              <a:gs pos="0">
                <a:srgbClr val="C0C0C0">
                  <a:alpha val="70000"/>
                </a:srgbClr>
              </a:gs>
              <a:gs pos="100000">
                <a:srgbClr val="595959">
                  <a:alpha val="71001"/>
                </a:srgbClr>
              </a:gs>
            </a:gsLst>
            <a:lin ang="5400000" scaled="1"/>
          </a:gradFill>
          <a:ln w="9525">
            <a:solidFill>
              <a:schemeClr val="tx1"/>
            </a:solidFill>
            <a:round/>
            <a:headEnd/>
            <a:tailEnd/>
          </a:ln>
          <a:effectLst/>
        </p:spPr>
        <p:txBody>
          <a:bodyPr anchor="ctr"/>
          <a:lstStyle/>
          <a:p>
            <a:endParaRPr lang="zh-CN" altLang="en-US"/>
          </a:p>
        </p:txBody>
      </p:sp>
      <p:sp>
        <p:nvSpPr>
          <p:cNvPr id="229381" name="Freeform 5"/>
          <p:cNvSpPr>
            <a:spLocks/>
          </p:cNvSpPr>
          <p:nvPr/>
        </p:nvSpPr>
        <p:spPr bwMode="auto">
          <a:xfrm>
            <a:off x="7518400" y="381000"/>
            <a:ext cx="914400" cy="762000"/>
          </a:xfrm>
          <a:custGeom>
            <a:avLst/>
            <a:gdLst>
              <a:gd name="T0" fmla="*/ 685800 w 432"/>
              <a:gd name="T1" fmla="*/ 228600 h 480"/>
              <a:gd name="T2" fmla="*/ 381000 w 432"/>
              <a:gd name="T3" fmla="*/ 0 h 480"/>
              <a:gd name="T4" fmla="*/ 0 w 432"/>
              <a:gd name="T5" fmla="*/ 228600 h 480"/>
              <a:gd name="T6" fmla="*/ 152400 w 432"/>
              <a:gd name="T7" fmla="*/ 304800 h 480"/>
              <a:gd name="T8" fmla="*/ 0 w 432"/>
              <a:gd name="T9" fmla="*/ 685800 h 480"/>
              <a:gd name="T10" fmla="*/ 228600 w 432"/>
              <a:gd name="T11" fmla="*/ 762000 h 480"/>
              <a:gd name="T12" fmla="*/ 685800 w 432"/>
              <a:gd name="T13" fmla="*/ 228600 h 4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80">
                <a:moveTo>
                  <a:pt x="432" y="144"/>
                </a:moveTo>
                <a:lnTo>
                  <a:pt x="240" y="0"/>
                </a:lnTo>
                <a:lnTo>
                  <a:pt x="0" y="144"/>
                </a:lnTo>
                <a:lnTo>
                  <a:pt x="96" y="192"/>
                </a:lnTo>
                <a:lnTo>
                  <a:pt x="0" y="432"/>
                </a:lnTo>
                <a:lnTo>
                  <a:pt x="144" y="480"/>
                </a:lnTo>
                <a:lnTo>
                  <a:pt x="432" y="144"/>
                </a:lnTo>
                <a:close/>
              </a:path>
            </a:pathLst>
          </a:custGeom>
          <a:solidFill>
            <a:schemeClr val="accent1">
              <a:alpha val="70195"/>
            </a:schemeClr>
          </a:solidFill>
          <a:ln w="9525">
            <a:solidFill>
              <a:schemeClr val="tx1"/>
            </a:solidFill>
            <a:round/>
            <a:headEnd/>
            <a:tailEnd/>
          </a:ln>
          <a:effectLst/>
        </p:spPr>
        <p:txBody>
          <a:bodyPr anchor="ctr"/>
          <a:lstStyle/>
          <a:p>
            <a:endParaRPr lang="zh-CN" altLang="en-US"/>
          </a:p>
        </p:txBody>
      </p:sp>
      <p:sp>
        <p:nvSpPr>
          <p:cNvPr id="229382" name="Freeform 6"/>
          <p:cNvSpPr>
            <a:spLocks/>
          </p:cNvSpPr>
          <p:nvPr/>
        </p:nvSpPr>
        <p:spPr bwMode="auto">
          <a:xfrm>
            <a:off x="7518400" y="1066800"/>
            <a:ext cx="1422400" cy="1447800"/>
          </a:xfrm>
          <a:custGeom>
            <a:avLst/>
            <a:gdLst>
              <a:gd name="T0" fmla="*/ 0 w 672"/>
              <a:gd name="T1" fmla="*/ 0 h 912"/>
              <a:gd name="T2" fmla="*/ 228600 w 672"/>
              <a:gd name="T3" fmla="*/ 76200 h 912"/>
              <a:gd name="T4" fmla="*/ 457200 w 672"/>
              <a:gd name="T5" fmla="*/ 533400 h 912"/>
              <a:gd name="T6" fmla="*/ 838200 w 672"/>
              <a:gd name="T7" fmla="*/ 0 h 912"/>
              <a:gd name="T8" fmla="*/ 1066800 w 672"/>
              <a:gd name="T9" fmla="*/ 457200 h 912"/>
              <a:gd name="T10" fmla="*/ 1066800 w 672"/>
              <a:gd name="T11" fmla="*/ 685800 h 912"/>
              <a:gd name="T12" fmla="*/ 914400 w 672"/>
              <a:gd name="T13" fmla="*/ 1066800 h 912"/>
              <a:gd name="T14" fmla="*/ 152400 w 672"/>
              <a:gd name="T15" fmla="*/ 1447800 h 912"/>
              <a:gd name="T16" fmla="*/ 0 w 672"/>
              <a:gd name="T17" fmla="*/ 1143000 h 912"/>
              <a:gd name="T18" fmla="*/ 228600 w 672"/>
              <a:gd name="T19" fmla="*/ 457200 h 912"/>
              <a:gd name="T20" fmla="*/ 0 w 672"/>
              <a:gd name="T21" fmla="*/ 0 h 9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2" h="912">
                <a:moveTo>
                  <a:pt x="0" y="0"/>
                </a:moveTo>
                <a:lnTo>
                  <a:pt x="144" y="48"/>
                </a:lnTo>
                <a:lnTo>
                  <a:pt x="288" y="336"/>
                </a:lnTo>
                <a:lnTo>
                  <a:pt x="528" y="0"/>
                </a:lnTo>
                <a:lnTo>
                  <a:pt x="672" y="288"/>
                </a:lnTo>
                <a:lnTo>
                  <a:pt x="672" y="432"/>
                </a:lnTo>
                <a:lnTo>
                  <a:pt x="576" y="672"/>
                </a:lnTo>
                <a:lnTo>
                  <a:pt x="96" y="912"/>
                </a:lnTo>
                <a:lnTo>
                  <a:pt x="0" y="720"/>
                </a:lnTo>
                <a:lnTo>
                  <a:pt x="144" y="288"/>
                </a:lnTo>
                <a:lnTo>
                  <a:pt x="0" y="0"/>
                </a:lnTo>
                <a:close/>
              </a:path>
            </a:pathLst>
          </a:custGeom>
          <a:gradFill rotWithShape="1">
            <a:gsLst>
              <a:gs pos="0">
                <a:srgbClr val="4D4D4D">
                  <a:alpha val="73000"/>
                </a:srgbClr>
              </a:gs>
              <a:gs pos="100000">
                <a:srgbClr val="242424">
                  <a:alpha val="81000"/>
                </a:srgbClr>
              </a:gs>
            </a:gsLst>
            <a:lin ang="5400000" scaled="1"/>
          </a:gradFill>
          <a:ln w="9525">
            <a:solidFill>
              <a:schemeClr val="tx1"/>
            </a:solidFill>
            <a:round/>
            <a:headEnd/>
            <a:tailEnd/>
          </a:ln>
          <a:effectLst/>
        </p:spPr>
        <p:txBody>
          <a:bodyPr anchor="ctr"/>
          <a:lstStyle/>
          <a:p>
            <a:endParaRPr lang="zh-CN" altLang="en-US"/>
          </a:p>
        </p:txBody>
      </p:sp>
      <p:sp>
        <p:nvSpPr>
          <p:cNvPr id="229383" name="AutoShape 7"/>
          <p:cNvSpPr>
            <a:spLocks noChangeArrowheads="1"/>
          </p:cNvSpPr>
          <p:nvPr/>
        </p:nvSpPr>
        <p:spPr bwMode="auto">
          <a:xfrm>
            <a:off x="9448800" y="2362200"/>
            <a:ext cx="2743200" cy="762000"/>
          </a:xfrm>
          <a:prstGeom prst="wedgeRoundRectCallout">
            <a:avLst>
              <a:gd name="adj1" fmla="val -110264"/>
              <a:gd name="adj2" fmla="val 68958"/>
              <a:gd name="adj3" fmla="val 16667"/>
            </a:avLst>
          </a:prstGeom>
          <a:ln>
            <a:headEnd/>
            <a:tailEnd/>
          </a:ln>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kumimoji="1" lang="zh-CN" altLang="en-US" sz="2800" b="1">
                <a:latin typeface="Times New Roman" pitchFamily="18" charset="0"/>
              </a:rPr>
              <a:t>温带落叶阔叶林</a:t>
            </a:r>
          </a:p>
        </p:txBody>
      </p:sp>
      <p:sp>
        <p:nvSpPr>
          <p:cNvPr id="229384" name="AutoShape 8"/>
          <p:cNvSpPr>
            <a:spLocks noChangeArrowheads="1"/>
          </p:cNvSpPr>
          <p:nvPr/>
        </p:nvSpPr>
        <p:spPr bwMode="auto">
          <a:xfrm>
            <a:off x="9347200" y="1143000"/>
            <a:ext cx="2641600" cy="457200"/>
          </a:xfrm>
          <a:prstGeom prst="wedgeRoundRectCallout">
            <a:avLst>
              <a:gd name="adj1" fmla="val -61537"/>
              <a:gd name="adj2" fmla="val 106597"/>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kumimoji="1" lang="zh-CN" altLang="en-US" sz="2800" b="1">
                <a:latin typeface="Times New Roman" pitchFamily="18" charset="0"/>
              </a:rPr>
              <a:t>混交林</a:t>
            </a:r>
          </a:p>
        </p:txBody>
      </p:sp>
      <p:sp>
        <p:nvSpPr>
          <p:cNvPr id="229385" name="AutoShape 9"/>
          <p:cNvSpPr>
            <a:spLocks noChangeArrowheads="1"/>
          </p:cNvSpPr>
          <p:nvPr/>
        </p:nvSpPr>
        <p:spPr bwMode="auto">
          <a:xfrm>
            <a:off x="9347200" y="0"/>
            <a:ext cx="2336800" cy="762000"/>
          </a:xfrm>
          <a:prstGeom prst="wedgeRoundRectCallout">
            <a:avLst>
              <a:gd name="adj1" fmla="val -110597"/>
              <a:gd name="adj2" fmla="val 42083"/>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kumimoji="1" lang="zh-CN" altLang="en-US" sz="2800" b="1" dirty="0">
                <a:latin typeface="Times New Roman" pitchFamily="18" charset="0"/>
              </a:rPr>
              <a:t>寒温带针叶林</a:t>
            </a:r>
          </a:p>
        </p:txBody>
      </p:sp>
      <p:sp>
        <p:nvSpPr>
          <p:cNvPr id="229386" name="AutoShape 10"/>
          <p:cNvSpPr>
            <a:spLocks noChangeArrowheads="1"/>
          </p:cNvSpPr>
          <p:nvPr/>
        </p:nvSpPr>
        <p:spPr bwMode="auto">
          <a:xfrm>
            <a:off x="4470400" y="609600"/>
            <a:ext cx="2743200" cy="762000"/>
          </a:xfrm>
          <a:prstGeom prst="wedgeRoundRectCallout">
            <a:avLst>
              <a:gd name="adj1" fmla="val 82870"/>
              <a:gd name="adj2" fmla="val 125000"/>
              <a:gd name="adj3" fmla="val 16667"/>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kumimoji="1" lang="zh-CN" altLang="en-US" sz="2800" b="1">
                <a:solidFill>
                  <a:srgbClr val="000066"/>
                </a:solidFill>
                <a:latin typeface="Times New Roman" pitchFamily="18" charset="0"/>
              </a:rPr>
              <a:t>温带森林草原</a:t>
            </a:r>
          </a:p>
        </p:txBody>
      </p:sp>
      <p:sp>
        <p:nvSpPr>
          <p:cNvPr id="27659" name="Text Box 11"/>
          <p:cNvSpPr txBox="1">
            <a:spLocks noChangeArrowheads="1"/>
          </p:cNvSpPr>
          <p:nvPr/>
        </p:nvSpPr>
        <p:spPr bwMode="auto">
          <a:xfrm>
            <a:off x="0" y="-63608"/>
            <a:ext cx="2438400" cy="646331"/>
          </a:xfrm>
          <a:prstGeom prst="rect">
            <a:avLst/>
          </a:prstGeom>
          <a:solidFill>
            <a:schemeClr val="bg1"/>
          </a:solidFill>
          <a:ln w="9525">
            <a:noFill/>
            <a:miter lim="800000"/>
            <a:headEnd/>
            <a:tailEnd/>
          </a:ln>
          <a:effectLst/>
        </p:spPr>
        <p:txBody>
          <a:bodyPr wrap="square" anchor="ctr">
            <a:spAutoFit/>
          </a:bodyPr>
          <a:lstStyle/>
          <a:p>
            <a:pPr algn="ctr" eaLnBrk="1" hangingPunct="1">
              <a:spcBef>
                <a:spcPct val="50000"/>
              </a:spcBef>
            </a:pPr>
            <a:r>
              <a:rPr kumimoji="1" lang="en-US" altLang="zh-CN" sz="3600" b="1" dirty="0" smtClean="0">
                <a:solidFill>
                  <a:srgbClr val="FF0000"/>
                </a:solidFill>
                <a:latin typeface="Times New Roman" pitchFamily="18" charset="0"/>
              </a:rPr>
              <a:t>4</a:t>
            </a:r>
            <a:r>
              <a:rPr kumimoji="1" lang="zh-CN" altLang="en-US" sz="3600" b="1" dirty="0" smtClean="0">
                <a:solidFill>
                  <a:srgbClr val="FF0000"/>
                </a:solidFill>
                <a:latin typeface="Times New Roman" pitchFamily="18" charset="0"/>
              </a:rPr>
              <a:t>、植被</a:t>
            </a:r>
            <a:endParaRPr kumimoji="1" lang="zh-CN" altLang="en-US" sz="3600" b="1" dirty="0">
              <a:solidFill>
                <a:srgbClr val="FF0000"/>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9379"/>
                                        </p:tgtEl>
                                        <p:attrNameLst>
                                          <p:attrName>style.visibility</p:attrName>
                                        </p:attrNameLst>
                                      </p:cBhvr>
                                      <p:to>
                                        <p:strVal val="visible"/>
                                      </p:to>
                                    </p:set>
                                    <p:animEffect transition="in" filter="wipe(down)">
                                      <p:cBhvr>
                                        <p:cTn id="7" dur="500"/>
                                        <p:tgtEl>
                                          <p:spTgt spid="2293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9383"/>
                                        </p:tgtEl>
                                        <p:attrNameLst>
                                          <p:attrName>style.visibility</p:attrName>
                                        </p:attrNameLst>
                                      </p:cBhvr>
                                      <p:to>
                                        <p:strVal val="visible"/>
                                      </p:to>
                                    </p:set>
                                    <p:animEffect transition="in" filter="wipe(down)">
                                      <p:cBhvr>
                                        <p:cTn id="12" dur="500"/>
                                        <p:tgtEl>
                                          <p:spTgt spid="2293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9380"/>
                                        </p:tgtEl>
                                        <p:attrNameLst>
                                          <p:attrName>style.visibility</p:attrName>
                                        </p:attrNameLst>
                                      </p:cBhvr>
                                      <p:to>
                                        <p:strVal val="visible"/>
                                      </p:to>
                                    </p:set>
                                    <p:animEffect transition="in" filter="wipe(down)">
                                      <p:cBhvr>
                                        <p:cTn id="17" dur="500"/>
                                        <p:tgtEl>
                                          <p:spTgt spid="2293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9384"/>
                                        </p:tgtEl>
                                        <p:attrNameLst>
                                          <p:attrName>style.visibility</p:attrName>
                                        </p:attrNameLst>
                                      </p:cBhvr>
                                      <p:to>
                                        <p:strVal val="visible"/>
                                      </p:to>
                                    </p:set>
                                    <p:animEffect transition="in" filter="wipe(down)">
                                      <p:cBhvr>
                                        <p:cTn id="22" dur="500"/>
                                        <p:tgtEl>
                                          <p:spTgt spid="2293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9381"/>
                                        </p:tgtEl>
                                        <p:attrNameLst>
                                          <p:attrName>style.visibility</p:attrName>
                                        </p:attrNameLst>
                                      </p:cBhvr>
                                      <p:to>
                                        <p:strVal val="visible"/>
                                      </p:to>
                                    </p:set>
                                    <p:animEffect transition="in" filter="wipe(down)">
                                      <p:cBhvr>
                                        <p:cTn id="27" dur="500"/>
                                        <p:tgtEl>
                                          <p:spTgt spid="22938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9385"/>
                                        </p:tgtEl>
                                        <p:attrNameLst>
                                          <p:attrName>style.visibility</p:attrName>
                                        </p:attrNameLst>
                                      </p:cBhvr>
                                      <p:to>
                                        <p:strVal val="visible"/>
                                      </p:to>
                                    </p:set>
                                    <p:animEffect transition="in" filter="wipe(down)">
                                      <p:cBhvr>
                                        <p:cTn id="32" dur="500"/>
                                        <p:tgtEl>
                                          <p:spTgt spid="22938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29382"/>
                                        </p:tgtEl>
                                        <p:attrNameLst>
                                          <p:attrName>style.visibility</p:attrName>
                                        </p:attrNameLst>
                                      </p:cBhvr>
                                      <p:to>
                                        <p:strVal val="visible"/>
                                      </p:to>
                                    </p:set>
                                    <p:animEffect transition="in" filter="wipe(down)">
                                      <p:cBhvr>
                                        <p:cTn id="37" dur="500"/>
                                        <p:tgtEl>
                                          <p:spTgt spid="22938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29386"/>
                                        </p:tgtEl>
                                        <p:attrNameLst>
                                          <p:attrName>style.visibility</p:attrName>
                                        </p:attrNameLst>
                                      </p:cBhvr>
                                      <p:to>
                                        <p:strVal val="visible"/>
                                      </p:to>
                                    </p:set>
                                    <p:animEffect transition="in" filter="wipe(down)">
                                      <p:cBhvr>
                                        <p:cTn id="42" dur="500"/>
                                        <p:tgtEl>
                                          <p:spTgt spid="229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animBg="1"/>
      <p:bldP spid="229380" grpId="0" animBg="1"/>
      <p:bldP spid="229381" grpId="0" animBg="1"/>
      <p:bldP spid="229382" grpId="0" animBg="1"/>
      <p:bldP spid="229383" grpId="0" animBg="1" autoUpdateAnimBg="0"/>
      <p:bldP spid="229384" grpId="0" animBg="1" autoUpdateAnimBg="0"/>
      <p:bldP spid="229385" grpId="0" animBg="1" autoUpdateAnimBg="0"/>
      <p:bldP spid="229386"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p:nvPr>
            <p:custDataLst>
              <p:tags r:id="rId3"/>
            </p:custDataLst>
          </p:nvPr>
        </p:nvSpPr>
        <p:spPr>
          <a:xfrm>
            <a:off x="3822700" y="1210945"/>
            <a:ext cx="4399915" cy="54375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Arial" panose="020B0604020202020204" pitchFamily="34" charset="0"/>
              <a:ea typeface="隶书" panose="02010509060101010101" pitchFamily="49" charset="-122"/>
              <a:cs typeface="+mn-ea"/>
              <a:sym typeface="+mn-lt"/>
            </a:endParaRPr>
          </a:p>
        </p:txBody>
      </p:sp>
      <p:cxnSp>
        <p:nvCxnSpPr>
          <p:cNvPr id="63" name="Straight Connector 24"/>
          <p:cNvCxnSpPr/>
          <p:nvPr>
            <p:custDataLst>
              <p:tags r:id="rId4"/>
            </p:custDataLst>
          </p:nvPr>
        </p:nvCxnSpPr>
        <p:spPr>
          <a:xfrm flipV="1">
            <a:off x="454660" y="853440"/>
            <a:ext cx="1435100" cy="11430"/>
          </a:xfrm>
          <a:prstGeom prst="line">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7" cstate="print"/>
          <a:stretch>
            <a:fillRect/>
          </a:stretch>
        </p:blipFill>
        <p:spPr>
          <a:xfrm>
            <a:off x="3896360" y="1210945"/>
            <a:ext cx="4231640" cy="5340350"/>
          </a:xfrm>
          <a:prstGeom prst="rect">
            <a:avLst/>
          </a:prstGeom>
        </p:spPr>
      </p:pic>
      <p:sp>
        <p:nvSpPr>
          <p:cNvPr id="40" name="文本框 39"/>
          <p:cNvSpPr txBox="1"/>
          <p:nvPr/>
        </p:nvSpPr>
        <p:spPr>
          <a:xfrm>
            <a:off x="2424430" y="0"/>
            <a:ext cx="4770120" cy="46037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285750" indent="-285750">
              <a:buFont typeface="Wingdings" panose="05000000000000000000" charset="0"/>
              <a:buChar char="Ø"/>
            </a:pPr>
            <a:r>
              <a:rPr lang="zh-CN" altLang="en-US" sz="2400" b="1" dirty="0">
                <a:solidFill>
                  <a:schemeClr val="accent6">
                    <a:lumMod val="50000"/>
                  </a:schemeClr>
                </a:solidFill>
                <a:effectLst/>
                <a:latin typeface="黑体" pitchFamily="49" charset="-122"/>
                <a:ea typeface="黑体" pitchFamily="49" charset="-122"/>
              </a:rPr>
              <a:t>东北平原</a:t>
            </a:r>
            <a:r>
              <a:rPr lang="zh-CN" altLang="en-US" sz="2400" b="1" dirty="0">
                <a:solidFill>
                  <a:schemeClr val="accent6">
                    <a:lumMod val="50000"/>
                  </a:schemeClr>
                </a:solidFill>
                <a:effectLst/>
                <a:latin typeface="黑体" pitchFamily="49" charset="-122"/>
                <a:ea typeface="黑体" pitchFamily="49" charset="-122"/>
                <a:sym typeface="+mn-ea"/>
              </a:rPr>
              <a:t>黑土，腐殖质含量高。</a:t>
            </a:r>
          </a:p>
        </p:txBody>
      </p:sp>
      <p:sp>
        <p:nvSpPr>
          <p:cNvPr id="41" name="文本框 40"/>
          <p:cNvSpPr txBox="1"/>
          <p:nvPr/>
        </p:nvSpPr>
        <p:spPr>
          <a:xfrm>
            <a:off x="2423794" y="381000"/>
            <a:ext cx="9295766"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285750" indent="-285750">
              <a:buFont typeface="Wingdings" panose="05000000000000000000" charset="0"/>
              <a:buChar char="Ø"/>
            </a:pPr>
            <a:r>
              <a:rPr lang="zh-CN" altLang="en-US" sz="2400" b="1" dirty="0">
                <a:solidFill>
                  <a:schemeClr val="accent6">
                    <a:lumMod val="50000"/>
                  </a:schemeClr>
                </a:solidFill>
                <a:effectLst/>
                <a:latin typeface="黑体" pitchFamily="49" charset="-122"/>
                <a:ea typeface="黑体" pitchFamily="49" charset="-122"/>
              </a:rPr>
              <a:t>华北平原河流冲积平原，肥沃的</a:t>
            </a:r>
            <a:r>
              <a:rPr lang="zh-CN" altLang="en-US" sz="2400" b="1" dirty="0" smtClean="0">
                <a:solidFill>
                  <a:schemeClr val="accent6">
                    <a:lumMod val="50000"/>
                  </a:schemeClr>
                </a:solidFill>
                <a:effectLst/>
                <a:latin typeface="黑体" pitchFamily="49" charset="-122"/>
                <a:ea typeface="黑体" pitchFamily="49" charset="-122"/>
              </a:rPr>
              <a:t>褐土和棕壤；</a:t>
            </a:r>
            <a:endParaRPr lang="en-US" altLang="zh-CN" sz="2400" b="1" dirty="0" smtClean="0">
              <a:solidFill>
                <a:schemeClr val="accent6">
                  <a:lumMod val="50000"/>
                </a:schemeClr>
              </a:solidFill>
              <a:effectLst/>
              <a:latin typeface="黑体" pitchFamily="49" charset="-122"/>
              <a:ea typeface="黑体" pitchFamily="49" charset="-122"/>
            </a:endParaRPr>
          </a:p>
          <a:p>
            <a:pPr marL="285750" indent="-285750">
              <a:buFont typeface="Wingdings" panose="05000000000000000000" charset="0"/>
              <a:buChar char="Ø"/>
            </a:pPr>
            <a:r>
              <a:rPr lang="zh-CN" altLang="en-US" sz="2400" b="1" dirty="0" smtClean="0">
                <a:solidFill>
                  <a:schemeClr val="accent6">
                    <a:lumMod val="50000"/>
                  </a:schemeClr>
                </a:solidFill>
                <a:effectLst/>
                <a:latin typeface="黑体" pitchFamily="49" charset="-122"/>
                <a:ea typeface="黑体" pitchFamily="49" charset="-122"/>
              </a:rPr>
              <a:t>黄土高原</a:t>
            </a:r>
            <a:r>
              <a:rPr lang="zh-CN" altLang="en-US" sz="2400" b="1" dirty="0">
                <a:solidFill>
                  <a:schemeClr val="accent6">
                    <a:lumMod val="50000"/>
                  </a:schemeClr>
                </a:solidFill>
                <a:effectLst/>
                <a:latin typeface="黑体" pitchFamily="49" charset="-122"/>
                <a:ea typeface="黑体" pitchFamily="49" charset="-122"/>
              </a:rPr>
              <a:t>黄土深厚、疏松。</a:t>
            </a:r>
          </a:p>
        </p:txBody>
      </p:sp>
      <p:grpSp>
        <p:nvGrpSpPr>
          <p:cNvPr id="9" name="组合 8"/>
          <p:cNvGrpSpPr/>
          <p:nvPr/>
        </p:nvGrpSpPr>
        <p:grpSpPr>
          <a:xfrm>
            <a:off x="8404225" y="1193800"/>
            <a:ext cx="3520440" cy="5467350"/>
            <a:chOff x="13235" y="1880"/>
            <a:chExt cx="5544" cy="8610"/>
          </a:xfrm>
        </p:grpSpPr>
        <p:sp>
          <p:nvSpPr>
            <p:cNvPr id="24" name="矩形标注 23"/>
            <p:cNvSpPr/>
            <p:nvPr/>
          </p:nvSpPr>
          <p:spPr>
            <a:xfrm>
              <a:off x="13235" y="1880"/>
              <a:ext cx="5544" cy="8611"/>
            </a:xfrm>
            <a:prstGeom prst="wedgeRectCallout">
              <a:avLst>
                <a:gd name="adj1" fmla="val -107918"/>
                <a:gd name="adj2" fmla="val 23615"/>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8" cstate="print"/>
            <a:stretch>
              <a:fillRect/>
            </a:stretch>
          </p:blipFill>
          <p:spPr>
            <a:xfrm>
              <a:off x="13313" y="6096"/>
              <a:ext cx="5369" cy="4221"/>
            </a:xfrm>
            <a:prstGeom prst="rect">
              <a:avLst/>
            </a:prstGeom>
          </p:spPr>
        </p:pic>
      </p:grpSp>
      <p:grpSp>
        <p:nvGrpSpPr>
          <p:cNvPr id="11" name="组合 10"/>
          <p:cNvGrpSpPr/>
          <p:nvPr/>
        </p:nvGrpSpPr>
        <p:grpSpPr>
          <a:xfrm>
            <a:off x="128270" y="1210945"/>
            <a:ext cx="3568700" cy="5468620"/>
            <a:chOff x="202" y="1907"/>
            <a:chExt cx="5620" cy="8612"/>
          </a:xfrm>
        </p:grpSpPr>
        <p:sp>
          <p:nvSpPr>
            <p:cNvPr id="26" name="矩形标注 25"/>
            <p:cNvSpPr/>
            <p:nvPr/>
          </p:nvSpPr>
          <p:spPr>
            <a:xfrm>
              <a:off x="202" y="1907"/>
              <a:ext cx="5621" cy="8612"/>
            </a:xfrm>
            <a:prstGeom prst="wedgeRectCallout">
              <a:avLst>
                <a:gd name="adj1" fmla="val 74746"/>
                <a:gd name="adj2" fmla="val 21644"/>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9" cstate="print"/>
            <a:stretch>
              <a:fillRect/>
            </a:stretch>
          </p:blipFill>
          <p:spPr>
            <a:xfrm>
              <a:off x="395" y="2088"/>
              <a:ext cx="5317" cy="8230"/>
            </a:xfrm>
            <a:prstGeom prst="rect">
              <a:avLst/>
            </a:prstGeom>
          </p:spPr>
        </p:pic>
      </p:grpSp>
      <p:grpSp>
        <p:nvGrpSpPr>
          <p:cNvPr id="17" name="组合 16"/>
          <p:cNvGrpSpPr/>
          <p:nvPr/>
        </p:nvGrpSpPr>
        <p:grpSpPr>
          <a:xfrm>
            <a:off x="8402955" y="1210945"/>
            <a:ext cx="3539490" cy="5438140"/>
            <a:chOff x="13233" y="1907"/>
            <a:chExt cx="5574" cy="8564"/>
          </a:xfrm>
        </p:grpSpPr>
        <p:sp>
          <p:nvSpPr>
            <p:cNvPr id="22" name="矩形标注 21"/>
            <p:cNvSpPr/>
            <p:nvPr/>
          </p:nvSpPr>
          <p:spPr>
            <a:xfrm>
              <a:off x="13233" y="1907"/>
              <a:ext cx="5574" cy="8565"/>
            </a:xfrm>
            <a:prstGeom prst="wedgeRectCallout">
              <a:avLst>
                <a:gd name="adj1" fmla="val -84535"/>
                <a:gd name="adj2" fmla="val -13315"/>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对象 14"/>
            <p:cNvGraphicFramePr>
              <a:graphicFrameLocks noChangeAspect="1"/>
            </p:cNvGraphicFramePr>
            <p:nvPr/>
          </p:nvGraphicFramePr>
          <p:xfrm>
            <a:off x="13314" y="2088"/>
            <a:ext cx="5368" cy="4017"/>
          </p:xfrm>
          <a:graphic>
            <a:graphicData uri="http://schemas.openxmlformats.org/presentationml/2006/ole">
              <mc:AlternateContent xmlns:mc="http://schemas.openxmlformats.org/markup-compatibility/2006">
                <mc:Choice xmlns:v="urn:schemas-microsoft-com:vml" Requires="v">
                  <p:oleObj spid="_x0000_s5145" r:id="rId10" imgW="9593014" imgH="6373115" progId="PBrush">
                    <p:embed/>
                  </p:oleObj>
                </mc:Choice>
                <mc:Fallback>
                  <p:oleObj r:id="rId10" imgW="9593014" imgH="6373115" progId="PBrush">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4" y="2088"/>
                          <a:ext cx="5368" cy="40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 name="TextBox 17"/>
          <p:cNvSpPr txBox="1"/>
          <p:nvPr/>
        </p:nvSpPr>
        <p:spPr>
          <a:xfrm>
            <a:off x="0" y="0"/>
            <a:ext cx="2499360" cy="646331"/>
          </a:xfrm>
          <a:prstGeom prst="rect">
            <a:avLst/>
          </a:prstGeom>
          <a:solidFill>
            <a:schemeClr val="bg1"/>
          </a:solidFill>
          <a:ln w="9525">
            <a:noFill/>
            <a:miter lim="800000"/>
            <a:headEnd/>
            <a:tailEnd/>
          </a:ln>
          <a:effectLst/>
        </p:spPr>
        <p:txBody>
          <a:bodyPr wrap="square" anchor="ctr">
            <a:spAutoFit/>
          </a:bodyPr>
          <a:lstStyle/>
          <a:p>
            <a:pPr algn="ctr">
              <a:spcBef>
                <a:spcPct val="50000"/>
              </a:spcBef>
            </a:pPr>
            <a:r>
              <a:rPr kumimoji="1" lang="en-US" altLang="zh-CN" sz="3600" b="1" dirty="0" smtClean="0">
                <a:solidFill>
                  <a:srgbClr val="FF0000"/>
                </a:solidFill>
                <a:latin typeface="Times New Roman" pitchFamily="18" charset="0"/>
              </a:rPr>
              <a:t>5.</a:t>
            </a:r>
            <a:r>
              <a:rPr kumimoji="1" lang="zh-CN" altLang="en-US" sz="3600" b="1" dirty="0" smtClean="0">
                <a:solidFill>
                  <a:srgbClr val="FF0000"/>
                </a:solidFill>
                <a:latin typeface="Times New Roman" pitchFamily="18" charset="0"/>
              </a:rPr>
              <a:t>土壤</a:t>
            </a:r>
          </a:p>
        </p:txBody>
      </p:sp>
    </p:spTree>
    <p:custDataLst>
      <p:tags r:id="rId2"/>
    </p:custDataLst>
    <p:extLst>
      <p:ext uri="{BB962C8B-B14F-4D97-AF65-F5344CB8AC3E}">
        <p14:creationId xmlns:p14="http://schemas.microsoft.com/office/powerpoint/2010/main" val="249628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wipe(righ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000" fill="hold">
                                          <p:stCondLst>
                                            <p:cond delay="0"/>
                                          </p:stCondLst>
                                        </p:cTn>
                                        <p:tgtEl>
                                          <p:spTgt spid="9"/>
                                        </p:tgtEl>
                                        <p:attrNameLst>
                                          <p:attrName>style.visibility</p:attrName>
                                        </p:attrNameLst>
                                      </p:cBhvr>
                                      <p:to>
                                        <p:strVal val="visible"/>
                                      </p:to>
                                    </p:set>
                                    <p:animEffect transition="in" filter="wipe(righ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000"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000" fill="hold">
                                          <p:stCondLst>
                                            <p:cond delay="0"/>
                                          </p:stCondLst>
                                        </p:cTn>
                                        <p:tgtEl>
                                          <p:spTgt spid="40"/>
                                        </p:tgtEl>
                                        <p:attrNameLst>
                                          <p:attrName>style.visibility</p:attrName>
                                        </p:attrNameLst>
                                      </p:cBhvr>
                                      <p:to>
                                        <p:strVal val="visible"/>
                                      </p:to>
                                    </p:set>
                                    <p:anim calcmode="lin" valueType="num">
                                      <p:cBhvr additive="base">
                                        <p:cTn id="22" dur="1000" fill="hold"/>
                                        <p:tgtEl>
                                          <p:spTgt spid="40"/>
                                        </p:tgtEl>
                                        <p:attrNameLst>
                                          <p:attrName>ppt_x</p:attrName>
                                        </p:attrNameLst>
                                      </p:cBhvr>
                                      <p:tavLst>
                                        <p:tav tm="0">
                                          <p:val>
                                            <p:strVal val="#ppt_x"/>
                                          </p:val>
                                        </p:tav>
                                        <p:tav tm="100000">
                                          <p:val>
                                            <p:strVal val="#ppt_x"/>
                                          </p:val>
                                        </p:tav>
                                      </p:tavLst>
                                    </p:anim>
                                    <p:anim calcmode="lin" valueType="num">
                                      <p:cBhvr additive="base">
                                        <p:cTn id="23" dur="10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000" fill="hold">
                                          <p:stCondLst>
                                            <p:cond delay="0"/>
                                          </p:stCondLst>
                                        </p:cTn>
                                        <p:tgtEl>
                                          <p:spTgt spid="41"/>
                                        </p:tgtEl>
                                        <p:attrNameLst>
                                          <p:attrName>style.visibility</p:attrName>
                                        </p:attrNameLst>
                                      </p:cBhvr>
                                      <p:to>
                                        <p:strVal val="visible"/>
                                      </p:to>
                                    </p:set>
                                    <p:anim calcmode="lin" valueType="num">
                                      <p:cBhvr additive="base">
                                        <p:cTn id="28" dur="1000" fill="hold"/>
                                        <p:tgtEl>
                                          <p:spTgt spid="41"/>
                                        </p:tgtEl>
                                        <p:attrNameLst>
                                          <p:attrName>ppt_x</p:attrName>
                                        </p:attrNameLst>
                                      </p:cBhvr>
                                      <p:tavLst>
                                        <p:tav tm="0">
                                          <p:val>
                                            <p:strVal val="#ppt_x"/>
                                          </p:val>
                                        </p:tav>
                                        <p:tav tm="100000">
                                          <p:val>
                                            <p:strVal val="#ppt_x"/>
                                          </p:val>
                                        </p:tav>
                                      </p:tavLst>
                                    </p:anim>
                                    <p:anim calcmode="lin" valueType="num">
                                      <p:cBhvr additive="base">
                                        <p:cTn id="29"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40665"/>
            <a:ext cx="12192000" cy="4351338"/>
          </a:xfrm>
        </p:spPr>
        <p:txBody>
          <a:bodyPr>
            <a:normAutofit/>
          </a:bodyPr>
          <a:lstStyle/>
          <a:p>
            <a:pPr marL="342900" indent="-342900" eaLnBrk="0" fontAlgn="base" hangingPunct="0">
              <a:lnSpc>
                <a:spcPct val="100000"/>
              </a:lnSpc>
              <a:spcBef>
                <a:spcPct val="20000"/>
              </a:spcBef>
              <a:spcAft>
                <a:spcPct val="0"/>
              </a:spcAft>
              <a:buNone/>
            </a:pPr>
            <a:r>
              <a:rPr lang="zh-CN" altLang="en-US" sz="2400" b="1" noProof="1" smtClean="0"/>
              <a:t>【密西西比平原】</a:t>
            </a:r>
            <a:r>
              <a:rPr lang="zh-CN" altLang="en-US" sz="2400" b="1" noProof="1"/>
              <a:t>——美国玉米最大产地</a:t>
            </a:r>
          </a:p>
          <a:p>
            <a:pPr marL="0" indent="0" eaLnBrk="0" fontAlgn="base" hangingPunct="0">
              <a:lnSpc>
                <a:spcPct val="100000"/>
              </a:lnSpc>
              <a:spcBef>
                <a:spcPct val="20000"/>
              </a:spcBef>
              <a:spcAft>
                <a:spcPct val="0"/>
              </a:spcAft>
              <a:buNone/>
            </a:pPr>
            <a:r>
              <a:rPr lang="zh-CN" altLang="en-US" sz="2400" b="1" noProof="1"/>
              <a:t>【乌克兰大平原】——素有“欧洲粮仓”之美称</a:t>
            </a:r>
            <a:r>
              <a:rPr lang="zh-CN" altLang="en-US" sz="2400" b="1" noProof="1" smtClean="0"/>
              <a:t>；</a:t>
            </a:r>
            <a:endParaRPr lang="en-US" altLang="zh-CN" sz="2400" b="1" noProof="1" smtClean="0"/>
          </a:p>
          <a:p>
            <a:pPr marL="0" indent="0" eaLnBrk="0" fontAlgn="base" hangingPunct="0">
              <a:lnSpc>
                <a:spcPct val="100000"/>
              </a:lnSpc>
              <a:spcBef>
                <a:spcPct val="20000"/>
              </a:spcBef>
              <a:spcAft>
                <a:spcPct val="0"/>
              </a:spcAft>
              <a:buNone/>
            </a:pPr>
            <a:r>
              <a:rPr lang="zh-CN" altLang="en-US" sz="2400" b="1" noProof="1" smtClean="0"/>
              <a:t>【东北松辽平原地区】</a:t>
            </a:r>
            <a:r>
              <a:rPr lang="zh-CN" altLang="en-US" sz="2400" b="1" noProof="1"/>
              <a:t>——</a:t>
            </a:r>
            <a:r>
              <a:rPr lang="zh-CN" altLang="en-US" sz="2400" b="1" noProof="1" smtClean="0"/>
              <a:t>我国东北</a:t>
            </a:r>
            <a:r>
              <a:rPr lang="zh-CN" altLang="en-US" sz="2400" b="1" noProof="1"/>
              <a:t>地区,被誉为“北大仓”,是我国重要的商品粮生产</a:t>
            </a:r>
            <a:r>
              <a:rPr lang="zh-CN" altLang="en-US" sz="2400" b="1" noProof="1" smtClean="0"/>
              <a:t>基地</a:t>
            </a:r>
            <a:endParaRPr lang="zh-CN" altLang="en-US" sz="2400" b="1" noProof="1"/>
          </a:p>
        </p:txBody>
      </p:sp>
      <p:pic>
        <p:nvPicPr>
          <p:cNvPr id="351234" name="Picture 2" descr="https://gimg2.baidu.com/image_search/src=http%3A%2F%2F5b0988e595225.cdn.sohucs.com%2Fimages%2F20180121%2Fe22473e66c04477caaae961bc3364e14.jpeg&amp;refer=http%3A%2F%2F5b0988e595225.cdn.sohucs.com&amp;app=2002&amp;size=f9999,10000&amp;q=a80&amp;n=0&amp;g=0n&amp;fmt=jpeg?sec=1617005610&amp;t=7db8e350a7a9623118975d6a4c874c79"/>
          <p:cNvPicPr>
            <a:picLocks noChangeAspect="1" noChangeArrowheads="1"/>
          </p:cNvPicPr>
          <p:nvPr/>
        </p:nvPicPr>
        <p:blipFill>
          <a:blip r:embed="rId2" cstate="print"/>
          <a:srcRect/>
          <a:stretch>
            <a:fillRect/>
          </a:stretch>
        </p:blipFill>
        <p:spPr bwMode="auto">
          <a:xfrm>
            <a:off x="0" y="1861268"/>
            <a:ext cx="12192000" cy="4996732"/>
          </a:xfrm>
          <a:prstGeom prst="rect">
            <a:avLst/>
          </a:prstGeom>
          <a:noFill/>
        </p:spPr>
      </p:pic>
    </p:spTree>
    <p:extLst>
      <p:ext uri="{BB962C8B-B14F-4D97-AF65-F5344CB8AC3E}">
        <p14:creationId xmlns:p14="http://schemas.microsoft.com/office/powerpoint/2010/main" val="726539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3364" y="721360"/>
            <a:ext cx="2291715" cy="646331"/>
          </a:xfrm>
          <a:prstGeom prst="rect">
            <a:avLst/>
          </a:prstGeom>
          <a:noFill/>
        </p:spPr>
        <p:txBody>
          <a:bodyPr wrap="square" rtlCol="0">
            <a:spAutoFit/>
          </a:bodyPr>
          <a:lstStyle/>
          <a:p>
            <a:r>
              <a:rPr lang="zh-CN" altLang="en-US" sz="3600" b="1" dirty="0"/>
              <a:t>黑土地</a:t>
            </a:r>
          </a:p>
        </p:txBody>
      </p:sp>
      <p:pic>
        <p:nvPicPr>
          <p:cNvPr id="61442" name="Picture 2" descr="东北黑土曾经输出做肥料"/>
          <p:cNvPicPr>
            <a:picLocks noChangeAspect="1" noChangeArrowheads="1"/>
          </p:cNvPicPr>
          <p:nvPr/>
        </p:nvPicPr>
        <p:blipFill>
          <a:blip r:embed="rId2" cstate="print"/>
          <a:srcRect/>
          <a:stretch>
            <a:fillRect/>
          </a:stretch>
        </p:blipFill>
        <p:spPr bwMode="auto">
          <a:xfrm>
            <a:off x="0" y="1737361"/>
            <a:ext cx="5775960" cy="512064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1448" name="Picture 8" descr="https://ss3.bdstatic.com/70cFv8Sh_Q1YnxGkpoWK1HF6hhy/it/u=1609879003,729037424&amp;fm=26&amp;gp=0.jpg"/>
          <p:cNvPicPr>
            <a:picLocks noChangeAspect="1" noChangeArrowheads="1"/>
          </p:cNvPicPr>
          <p:nvPr/>
        </p:nvPicPr>
        <p:blipFill>
          <a:blip r:embed="rId3" cstate="print"/>
          <a:srcRect/>
          <a:stretch>
            <a:fillRect/>
          </a:stretch>
        </p:blipFill>
        <p:spPr bwMode="auto">
          <a:xfrm>
            <a:off x="6079490" y="1614796"/>
            <a:ext cx="5716270" cy="5243204"/>
          </a:xfrm>
          <a:prstGeom prst="rect">
            <a:avLst/>
          </a:prstGeom>
          <a:noFill/>
        </p:spPr>
      </p:pic>
    </p:spTree>
    <p:extLst>
      <p:ext uri="{BB962C8B-B14F-4D97-AF65-F5344CB8AC3E}">
        <p14:creationId xmlns:p14="http://schemas.microsoft.com/office/powerpoint/2010/main" val="1762957929"/>
      </p:ext>
    </p:extLst>
  </p:cSld>
  <p:clrMapOvr>
    <a:masterClrMapping/>
  </p:clrMapOvr>
  <p:transition>
    <p:pull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70826" y="377132"/>
            <a:ext cx="6276294" cy="461665"/>
          </a:xfrm>
          <a:prstGeom prst="rect">
            <a:avLst/>
          </a:prstGeom>
        </p:spPr>
        <p:txBody>
          <a:bodyPr wrap="square">
            <a:spAutoFit/>
          </a:bodyPr>
          <a:lstStyle/>
          <a:p>
            <a:r>
              <a:rPr lang="zh-CN" altLang="en-US" sz="2400" b="1" dirty="0" smtClean="0">
                <a:latin typeface="FZShuSong-Z01"/>
              </a:rPr>
              <a:t>分析</a:t>
            </a:r>
            <a:r>
              <a:rPr lang="zh-CN" altLang="en-US" sz="2400" b="1" dirty="0">
                <a:latin typeface="FZShuSong-Z01"/>
              </a:rPr>
              <a:t>东北平原土壤肥沃的原因</a:t>
            </a:r>
            <a:r>
              <a:rPr lang="zh-CN" altLang="en-US" sz="2400" b="1" dirty="0">
                <a:latin typeface="EU-BZ"/>
              </a:rPr>
              <a:t>。</a:t>
            </a:r>
            <a:endParaRPr lang="zh-CN" altLang="en-US" sz="4800" b="1" dirty="0"/>
          </a:p>
        </p:txBody>
      </p:sp>
      <p:sp>
        <p:nvSpPr>
          <p:cNvPr id="8" name="矩形 7"/>
          <p:cNvSpPr/>
          <p:nvPr/>
        </p:nvSpPr>
        <p:spPr>
          <a:xfrm>
            <a:off x="4930582" y="1377526"/>
            <a:ext cx="6987098" cy="2677656"/>
          </a:xfrm>
          <a:prstGeom prst="rect">
            <a:avLst/>
          </a:prstGeom>
        </p:spPr>
        <p:txBody>
          <a:bodyPr wrap="square">
            <a:spAutoFit/>
          </a:bodyPr>
          <a:lstStyle/>
          <a:p>
            <a:pPr marL="342900" indent="-342900"/>
            <a:r>
              <a:rPr lang="zh-CN" altLang="en-US" sz="2400" b="1" dirty="0" smtClean="0">
                <a:solidFill>
                  <a:srgbClr val="0000FF"/>
                </a:solidFill>
              </a:rPr>
              <a:t>地形：</a:t>
            </a:r>
            <a:r>
              <a:rPr lang="zh-CN" altLang="en-US" sz="2400" b="1" dirty="0" smtClean="0">
                <a:latin typeface="楷体" pitchFamily="49" charset="-122"/>
                <a:ea typeface="楷体" pitchFamily="49" charset="-122"/>
              </a:rPr>
              <a:t>地形平坦，地表物质迁移速度慢，利于有机质的积累</a:t>
            </a:r>
            <a:endParaRPr lang="en-US" altLang="zh-CN" sz="2400" b="1" dirty="0" smtClean="0">
              <a:latin typeface="楷体" pitchFamily="49" charset="-122"/>
              <a:ea typeface="楷体" pitchFamily="49" charset="-122"/>
            </a:endParaRPr>
          </a:p>
          <a:p>
            <a:pPr marL="342900" indent="-342900"/>
            <a:r>
              <a:rPr lang="zh-CN" altLang="en-US" sz="2400" b="1" dirty="0" smtClean="0">
                <a:solidFill>
                  <a:srgbClr val="0000FF"/>
                </a:solidFill>
              </a:rPr>
              <a:t>气候：</a:t>
            </a:r>
            <a:r>
              <a:rPr lang="zh-CN" altLang="en-US" sz="2400" b="1" dirty="0" smtClean="0">
                <a:latin typeface="楷体" pitchFamily="49" charset="-122"/>
                <a:ea typeface="楷体" pitchFamily="49" charset="-122"/>
              </a:rPr>
              <a:t>纬度高，气温低，微生物分解缓慢，有机质积累多；</a:t>
            </a:r>
            <a:endParaRPr lang="en-US" altLang="zh-CN" sz="2400" b="1" dirty="0" smtClean="0">
              <a:latin typeface="楷体" pitchFamily="49" charset="-122"/>
              <a:ea typeface="楷体" pitchFamily="49" charset="-122"/>
            </a:endParaRPr>
          </a:p>
          <a:p>
            <a:pPr marL="342900" indent="-342900"/>
            <a:r>
              <a:rPr lang="zh-CN" altLang="en-US" sz="2400" b="1" dirty="0" smtClean="0">
                <a:solidFill>
                  <a:srgbClr val="0000FF"/>
                </a:solidFill>
              </a:rPr>
              <a:t>生物：</a:t>
            </a:r>
            <a:r>
              <a:rPr lang="zh-CN" altLang="en-US" sz="2400" b="1" dirty="0" smtClean="0">
                <a:latin typeface="楷体" pitchFamily="49" charset="-122"/>
                <a:ea typeface="楷体" pitchFamily="49" charset="-122"/>
              </a:rPr>
              <a:t>温带季风气候，雨热同期，植被覆盖率高，温带森林和温带草原提供丰富的有机质；</a:t>
            </a:r>
            <a:endParaRPr lang="en-US" altLang="zh-CN" sz="2400" b="1" dirty="0" smtClean="0">
              <a:latin typeface="楷体" pitchFamily="49" charset="-122"/>
              <a:ea typeface="楷体" pitchFamily="49" charset="-122"/>
            </a:endParaRPr>
          </a:p>
          <a:p>
            <a:pPr marL="342900" indent="-342900"/>
            <a:r>
              <a:rPr lang="zh-CN" altLang="en-US" sz="2400" b="1" dirty="0" smtClean="0">
                <a:solidFill>
                  <a:srgbClr val="0000FF"/>
                </a:solidFill>
              </a:rPr>
              <a:t>河流：</a:t>
            </a:r>
            <a:r>
              <a:rPr lang="zh-CN" altLang="en-US" sz="2400" b="1" dirty="0" smtClean="0">
                <a:latin typeface="楷体" pitchFamily="49" charset="-122"/>
                <a:ea typeface="楷体" pitchFamily="49" charset="-122"/>
              </a:rPr>
              <a:t>河流众多，带来丰富有机质沉积物。</a:t>
            </a:r>
            <a:endParaRPr lang="en-US" altLang="zh-CN" sz="2400" b="1" dirty="0" smtClean="0">
              <a:latin typeface="楷体" pitchFamily="49" charset="-122"/>
              <a:ea typeface="楷体" pitchFamily="49" charset="-122"/>
            </a:endParaRPr>
          </a:p>
        </p:txBody>
      </p:sp>
      <p:pic>
        <p:nvPicPr>
          <p:cNvPr id="2" name="图片 1">
            <a:extLst>
              <a:ext uri="{FF2B5EF4-FFF2-40B4-BE49-F238E27FC236}">
                <a16:creationId xmlns="" xmlns:a16="http://schemas.microsoft.com/office/drawing/2014/main" id="{0EBE060C-30AF-44C5-B3D2-17B33BA91F7C}"/>
              </a:ext>
            </a:extLst>
          </p:cNvPr>
          <p:cNvPicPr>
            <a:picLocks noChangeAspect="1"/>
          </p:cNvPicPr>
          <p:nvPr/>
        </p:nvPicPr>
        <p:blipFill rotWithShape="1">
          <a:blip r:embed="rId2" cstate="print"/>
          <a:srcRect b="2905"/>
          <a:stretch/>
        </p:blipFill>
        <p:spPr>
          <a:xfrm>
            <a:off x="0" y="32646"/>
            <a:ext cx="4572000" cy="6825354"/>
          </a:xfrm>
          <a:prstGeom prst="rect">
            <a:avLst/>
          </a:prstGeom>
        </p:spPr>
      </p:pic>
    </p:spTree>
    <p:extLst>
      <p:ext uri="{BB962C8B-B14F-4D97-AF65-F5344CB8AC3E}">
        <p14:creationId xmlns:p14="http://schemas.microsoft.com/office/powerpoint/2010/main" val="255218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a:extLst>
              <a:ext uri="{FF2B5EF4-FFF2-40B4-BE49-F238E27FC236}">
                <a16:creationId xmlns:a16="http://schemas.microsoft.com/office/drawing/2014/main" xmlns="" id="{CAB2D8C1-C899-45A5-BD26-9CAC887A488C}"/>
              </a:ext>
            </a:extLst>
          </p:cNvPr>
          <p:cNvGrpSpPr/>
          <p:nvPr/>
        </p:nvGrpSpPr>
        <p:grpSpPr>
          <a:xfrm>
            <a:off x="601964" y="903510"/>
            <a:ext cx="11130117" cy="5720307"/>
            <a:chOff x="530942" y="467032"/>
            <a:chExt cx="11130117" cy="5923936"/>
          </a:xfrm>
        </p:grpSpPr>
        <p:sp>
          <p:nvSpPr>
            <p:cNvPr id="19" name="矩形: 剪去单角 18">
              <a:extLst>
                <a:ext uri="{FF2B5EF4-FFF2-40B4-BE49-F238E27FC236}">
                  <a16:creationId xmlns:a16="http://schemas.microsoft.com/office/drawing/2014/main" xmlns="" id="{D848CEC2-16F6-44FB-8B7D-80417970C99E}"/>
                </a:ext>
              </a:extLst>
            </p:cNvPr>
            <p:cNvSpPr/>
            <p:nvPr/>
          </p:nvSpPr>
          <p:spPr>
            <a:xfrm>
              <a:off x="530942" y="467032"/>
              <a:ext cx="11130117" cy="5923936"/>
            </a:xfrm>
            <a:prstGeom prst="snip1Rect">
              <a:avLst>
                <a:gd name="adj" fmla="val 0"/>
              </a:avLst>
            </a:prstGeom>
            <a:solidFill>
              <a:sysClr val="window" lastClr="FFFFFF"/>
            </a:solidFill>
            <a:ln w="12700" cap="flat" cmpd="sng" algn="ctr">
              <a:noFill/>
              <a:prstDash val="solid"/>
              <a:miter lim="800000"/>
            </a:ln>
            <a:effectLst>
              <a:outerShdw blurRad="152400" algn="ctr" rotWithShape="0">
                <a:prstClr val="black">
                  <a:alpha val="5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思源黑体 CN Light"/>
                <a:ea typeface="+mn-ea"/>
                <a:cs typeface="+mn-cs"/>
              </a:endParaRPr>
            </a:p>
          </p:txBody>
        </p:sp>
        <p:sp>
          <p:nvSpPr>
            <p:cNvPr id="20" name="矩形 19">
              <a:extLst>
                <a:ext uri="{FF2B5EF4-FFF2-40B4-BE49-F238E27FC236}">
                  <a16:creationId xmlns:a16="http://schemas.microsoft.com/office/drawing/2014/main" xmlns="" id="{95DD6554-511D-4244-96B3-807556808B54}"/>
                </a:ext>
              </a:extLst>
            </p:cNvPr>
            <p:cNvSpPr/>
            <p:nvPr/>
          </p:nvSpPr>
          <p:spPr>
            <a:xfrm>
              <a:off x="530942" y="467032"/>
              <a:ext cx="11130116" cy="45719"/>
            </a:xfrm>
            <a:prstGeom prst="rect">
              <a:avLst/>
            </a:prstGeom>
            <a:solidFill>
              <a:srgbClr val="00C0A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CN Light"/>
                <a:ea typeface="+mn-ea"/>
                <a:cs typeface="+mn-cs"/>
              </a:endParaRPr>
            </a:p>
          </p:txBody>
        </p:sp>
      </p:grpSp>
      <p:sp>
        <p:nvSpPr>
          <p:cNvPr id="16" name="标题 1">
            <a:extLst>
              <a:ext uri="{FF2B5EF4-FFF2-40B4-BE49-F238E27FC236}">
                <a16:creationId xmlns:a16="http://schemas.microsoft.com/office/drawing/2014/main" xmlns="" id="{DA8364C5-AEBC-4516-A2A6-59ED751BCE45}"/>
              </a:ext>
            </a:extLst>
          </p:cNvPr>
          <p:cNvSpPr txBox="1">
            <a:spLocks/>
          </p:cNvSpPr>
          <p:nvPr/>
        </p:nvSpPr>
        <p:spPr>
          <a:xfrm>
            <a:off x="838200" y="234183"/>
            <a:ext cx="10515600" cy="615553"/>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id-ID"/>
            </a:defPPr>
            <a:lvl1pPr marR="0" lvl="0" indent="0" algn="ctr" fontAlgn="auto">
              <a:lnSpc>
                <a:spcPct val="100000"/>
              </a:lnSpc>
              <a:spcBef>
                <a:spcPts val="0"/>
              </a:spcBef>
              <a:spcAft>
                <a:spcPts val="0"/>
              </a:spcAft>
              <a:buClrTx/>
              <a:buSzTx/>
              <a:buFontTx/>
              <a:buNone/>
              <a:tabLst/>
              <a:defRPr kumimoji="0" sz="7200" b="1" i="0" u="none" strike="noStrike" cap="none" spc="0" normalizeH="0" baseline="0">
                <a:ln>
                  <a:noFill/>
                </a:ln>
                <a:solidFill>
                  <a:srgbClr val="4094DB"/>
                </a:solidFill>
                <a:effectLst/>
                <a:uLnTx/>
                <a:uFillTx/>
                <a:latin typeface="Impact" panose="020B0806030902050204" pitchFamily="34" charset="0"/>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区 域 小 结</a:t>
            </a:r>
          </a:p>
        </p:txBody>
      </p:sp>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graphicFrame>
        <p:nvGraphicFramePr>
          <p:cNvPr id="13" name="表格 12">
            <a:extLst>
              <a:ext uri="{FF2B5EF4-FFF2-40B4-BE49-F238E27FC236}">
                <a16:creationId xmlns:a16="http://schemas.microsoft.com/office/drawing/2014/main" xmlns="" id="{9F1AE785-4B85-4089-86DE-D758FD9610EB}"/>
              </a:ext>
            </a:extLst>
          </p:cNvPr>
          <p:cNvGraphicFramePr/>
          <p:nvPr/>
        </p:nvGraphicFramePr>
        <p:xfrm>
          <a:off x="601965" y="1001431"/>
          <a:ext cx="11054416" cy="5505902"/>
        </p:xfrm>
        <a:graphic>
          <a:graphicData uri="http://schemas.openxmlformats.org/drawingml/2006/table">
            <a:tbl>
              <a:tblPr firstRow="1" bandRow="1">
                <a:tableStyleId>{3B4B98B0-60AC-42C2-AFA5-B58CD77FA1E5}</a:tableStyleId>
              </a:tblPr>
              <a:tblGrid>
                <a:gridCol w="1641851">
                  <a:extLst>
                    <a:ext uri="{9D8B030D-6E8A-4147-A177-3AD203B41FA5}">
                      <a16:colId xmlns:a16="http://schemas.microsoft.com/office/drawing/2014/main" xmlns="" val="20000"/>
                    </a:ext>
                  </a:extLst>
                </a:gridCol>
                <a:gridCol w="2919489">
                  <a:extLst>
                    <a:ext uri="{9D8B030D-6E8A-4147-A177-3AD203B41FA5}">
                      <a16:colId xmlns:a16="http://schemas.microsoft.com/office/drawing/2014/main" xmlns="" val="20001"/>
                    </a:ext>
                  </a:extLst>
                </a:gridCol>
                <a:gridCol w="3609926">
                  <a:extLst>
                    <a:ext uri="{9D8B030D-6E8A-4147-A177-3AD203B41FA5}">
                      <a16:colId xmlns:a16="http://schemas.microsoft.com/office/drawing/2014/main" xmlns="" val="20002"/>
                    </a:ext>
                  </a:extLst>
                </a:gridCol>
                <a:gridCol w="2883150">
                  <a:extLst>
                    <a:ext uri="{9D8B030D-6E8A-4147-A177-3AD203B41FA5}">
                      <a16:colId xmlns:a16="http://schemas.microsoft.com/office/drawing/2014/main" xmlns="" val="20003"/>
                    </a:ext>
                  </a:extLst>
                </a:gridCol>
              </a:tblGrid>
              <a:tr h="529649">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buNone/>
                      </a:pPr>
                      <a:endParaRPr lang="zh-CN" altLang="en-US" sz="2200" dirty="0">
                        <a:solidFill>
                          <a:schemeClr val="tx1"/>
                        </a:solidFill>
                        <a:latin typeface="微软雅黑" panose="020B0503020204020204" pitchFamily="34" charset="-122"/>
                        <a:ea typeface="微软雅黑" panose="020B0503020204020204" pitchFamily="34" charset="-122"/>
                      </a:endParaRPr>
                    </a:p>
                  </a:txBody>
                  <a:tcPr marT="45705" marB="45705"/>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黄土高原</a:t>
                      </a:r>
                    </a:p>
                  </a:txBody>
                  <a:tcPr marT="45705" marB="45705"/>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华北平原</a:t>
                      </a:r>
                    </a:p>
                  </a:txBody>
                  <a:tcPr marT="45705" marB="45705"/>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东北平原</a:t>
                      </a:r>
                    </a:p>
                  </a:txBody>
                  <a:tcPr marT="45705" marB="45705"/>
                </a:tc>
                <a:extLst>
                  <a:ext uri="{0D108BD9-81ED-4DB2-BD59-A6C34878D82A}">
                    <a16:rowId xmlns:a16="http://schemas.microsoft.com/office/drawing/2014/main" xmlns="" val="10000"/>
                  </a:ext>
                </a:extLst>
              </a:tr>
              <a:tr h="789330">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地表特征</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rPr>
                        <a:t>由西南向东北倾斜；</a:t>
                      </a:r>
                      <a:r>
                        <a:rPr lang="en-US" altLang="zh-CN" sz="2200" dirty="0">
                          <a:solidFill>
                            <a:schemeClr val="tx1"/>
                          </a:solidFill>
                          <a:latin typeface="微软雅黑" panose="020B0503020204020204" pitchFamily="34" charset="-122"/>
                          <a:ea typeface="微软雅黑" panose="020B0503020204020204" pitchFamily="34" charset="-122"/>
                        </a:rPr>
                        <a:t>1000~2000</a:t>
                      </a:r>
                      <a:r>
                        <a:rPr lang="zh-CN" altLang="en-US" sz="2200" dirty="0">
                          <a:solidFill>
                            <a:schemeClr val="tx1"/>
                          </a:solidFill>
                          <a:latin typeface="微软雅黑" panose="020B0503020204020204" pitchFamily="34" charset="-122"/>
                          <a:ea typeface="微软雅黑" panose="020B0503020204020204" pitchFamily="34" charset="-122"/>
                        </a:rPr>
                        <a:t>米</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地势低平；</a:t>
                      </a:r>
                      <a:r>
                        <a:rPr lang="en-US" altLang="zh-CN" sz="2200">
                          <a:solidFill>
                            <a:schemeClr val="tx1"/>
                          </a:solidFill>
                          <a:latin typeface="微软雅黑" panose="020B0503020204020204" pitchFamily="34" charset="-122"/>
                          <a:ea typeface="微软雅黑" panose="020B0503020204020204" pitchFamily="34" charset="-122"/>
                        </a:rPr>
                        <a:t>50</a:t>
                      </a:r>
                      <a:r>
                        <a:rPr lang="zh-CN" altLang="en-US" sz="2200">
                          <a:solidFill>
                            <a:schemeClr val="tx1"/>
                          </a:solidFill>
                          <a:latin typeface="微软雅黑" panose="020B0503020204020204" pitchFamily="34" charset="-122"/>
                          <a:ea typeface="微软雅黑" panose="020B0503020204020204" pitchFamily="34" charset="-122"/>
                        </a:rPr>
                        <a:t>米以下</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三面环山；</a:t>
                      </a:r>
                      <a:r>
                        <a:rPr lang="en-US" altLang="zh-CN" sz="2200">
                          <a:solidFill>
                            <a:schemeClr val="tx1"/>
                          </a:solidFill>
                          <a:latin typeface="微软雅黑" panose="020B0503020204020204" pitchFamily="34" charset="-122"/>
                          <a:ea typeface="微软雅黑" panose="020B0503020204020204" pitchFamily="34" charset="-122"/>
                        </a:rPr>
                        <a:t>200</a:t>
                      </a:r>
                      <a:r>
                        <a:rPr lang="zh-CN" altLang="en-US" sz="2200">
                          <a:solidFill>
                            <a:schemeClr val="tx1"/>
                          </a:solidFill>
                          <a:latin typeface="微软雅黑" panose="020B0503020204020204" pitchFamily="34" charset="-122"/>
                          <a:ea typeface="微软雅黑" panose="020B0503020204020204" pitchFamily="34" charset="-122"/>
                        </a:rPr>
                        <a:t>米以下；多沼泽</a:t>
                      </a:r>
                    </a:p>
                  </a:txBody>
                  <a:tcPr marT="45705" marB="45705"/>
                </a:tc>
                <a:extLst>
                  <a:ext uri="{0D108BD9-81ED-4DB2-BD59-A6C34878D82A}">
                    <a16:rowId xmlns:a16="http://schemas.microsoft.com/office/drawing/2014/main" xmlns="" val="10001"/>
                  </a:ext>
                </a:extLst>
              </a:tr>
              <a:tr h="1475732">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rPr>
                        <a:t>气候特点</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rPr>
                        <a:t>冬冷夏热，降水少（</a:t>
                      </a:r>
                      <a:r>
                        <a:rPr lang="en-US" altLang="zh-CN" sz="2200" dirty="0">
                          <a:solidFill>
                            <a:schemeClr val="tx1"/>
                          </a:solidFill>
                          <a:latin typeface="微软雅黑" panose="020B0503020204020204" pitchFamily="34" charset="-122"/>
                          <a:ea typeface="微软雅黑" panose="020B0503020204020204" pitchFamily="34" charset="-122"/>
                        </a:rPr>
                        <a:t>200~600</a:t>
                      </a:r>
                      <a:r>
                        <a:rPr lang="zh-CN" altLang="en-US" sz="2200" dirty="0">
                          <a:solidFill>
                            <a:schemeClr val="tx1"/>
                          </a:solidFill>
                          <a:latin typeface="微软雅黑" panose="020B0503020204020204" pitchFamily="34" charset="-122"/>
                          <a:ea typeface="微软雅黑" panose="020B0503020204020204" pitchFamily="34" charset="-122"/>
                        </a:rPr>
                        <a:t>毫米）、集中在夏季</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rPr>
                        <a:t>夏季高温多雨，冬季寒冷干燥，降水（</a:t>
                      </a:r>
                      <a:r>
                        <a:rPr lang="en-US" altLang="zh-CN" sz="2200" dirty="0">
                          <a:solidFill>
                            <a:schemeClr val="tx1"/>
                          </a:solidFill>
                          <a:latin typeface="微软雅黑" panose="020B0503020204020204" pitchFamily="34" charset="-122"/>
                          <a:ea typeface="微软雅黑" panose="020B0503020204020204" pitchFamily="34" charset="-122"/>
                        </a:rPr>
                        <a:t>600~800</a:t>
                      </a:r>
                      <a:r>
                        <a:rPr lang="zh-CN" altLang="en-US" sz="2200" dirty="0">
                          <a:solidFill>
                            <a:schemeClr val="tx1"/>
                          </a:solidFill>
                          <a:latin typeface="微软雅黑" panose="020B0503020204020204" pitchFamily="34" charset="-122"/>
                          <a:ea typeface="微软雅黑" panose="020B0503020204020204" pitchFamily="34" charset="-122"/>
                        </a:rPr>
                        <a:t>）集中在夏季，春季干旱多风沙</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rPr>
                        <a:t>冬长夏短，降水（</a:t>
                      </a:r>
                      <a:r>
                        <a:rPr lang="en-US" altLang="zh-CN" sz="2200" dirty="0">
                          <a:solidFill>
                            <a:schemeClr val="tx1"/>
                          </a:solidFill>
                          <a:latin typeface="微软雅黑" panose="020B0503020204020204" pitchFamily="34" charset="-122"/>
                          <a:ea typeface="微软雅黑" panose="020B0503020204020204" pitchFamily="34" charset="-122"/>
                        </a:rPr>
                        <a:t>600</a:t>
                      </a:r>
                      <a:r>
                        <a:rPr lang="zh-CN" altLang="en-US" sz="2200" dirty="0">
                          <a:solidFill>
                            <a:schemeClr val="tx1"/>
                          </a:solidFill>
                          <a:latin typeface="微软雅黑" panose="020B0503020204020204" pitchFamily="34" charset="-122"/>
                          <a:ea typeface="微软雅黑" panose="020B0503020204020204" pitchFamily="34" charset="-122"/>
                        </a:rPr>
                        <a:t>毫米）集中在夏季，南北热量差异大</a:t>
                      </a:r>
                    </a:p>
                  </a:txBody>
                  <a:tcPr marT="45705" marB="45705"/>
                </a:tc>
                <a:extLst>
                  <a:ext uri="{0D108BD9-81ED-4DB2-BD59-A6C34878D82A}">
                    <a16:rowId xmlns:a16="http://schemas.microsoft.com/office/drawing/2014/main" xmlns="" val="10002"/>
                  </a:ext>
                </a:extLst>
              </a:tr>
              <a:tr h="1132531">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水文特征</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rPr>
                        <a:t>径流量小，有结冰期，含沙量很大</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sym typeface="+mn-ea"/>
                        </a:rPr>
                        <a:t>径流量小，水位变化大，汛期多出现在夏季，冬季结冰，含沙量较大</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sym typeface="+mn-ea"/>
                        </a:rPr>
                        <a:t>径流量较大，结冰期长，有春、夏两个汛期，含沙量小</a:t>
                      </a:r>
                    </a:p>
                  </a:txBody>
                  <a:tcPr marT="45705" marB="45705"/>
                </a:tc>
                <a:extLst>
                  <a:ext uri="{0D108BD9-81ED-4DB2-BD59-A6C34878D82A}">
                    <a16:rowId xmlns:a16="http://schemas.microsoft.com/office/drawing/2014/main" xmlns="" val="10003"/>
                  </a:ext>
                </a:extLst>
              </a:tr>
              <a:tr h="1132531">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植被类型</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rPr>
                        <a:t>次生灌丛、矮林，覆盖率低</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温带落叶阔叶林为主</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温带针阔混交林为主，南部有温带落叶阔叶林</a:t>
                      </a:r>
                    </a:p>
                  </a:txBody>
                  <a:tcPr marT="45705" marB="45705"/>
                </a:tc>
                <a:extLst>
                  <a:ext uri="{0D108BD9-81ED-4DB2-BD59-A6C34878D82A}">
                    <a16:rowId xmlns:a16="http://schemas.microsoft.com/office/drawing/2014/main" xmlns="" val="10004"/>
                  </a:ext>
                </a:extLst>
              </a:tr>
              <a:tr h="446129">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土壤类型</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a:solidFill>
                            <a:schemeClr val="tx1"/>
                          </a:solidFill>
                          <a:latin typeface="微软雅黑" panose="020B0503020204020204" pitchFamily="34" charset="-122"/>
                          <a:ea typeface="微软雅黑" panose="020B0503020204020204" pitchFamily="34" charset="-122"/>
                        </a:rPr>
                        <a:t>黄土</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rPr>
                        <a:t>棕壤和褐土</a:t>
                      </a:r>
                    </a:p>
                  </a:txBody>
                  <a:tcPr marT="45705" marB="45705"/>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buNone/>
                      </a:pPr>
                      <a:r>
                        <a:rPr lang="zh-CN" altLang="en-US" sz="2200" dirty="0">
                          <a:solidFill>
                            <a:schemeClr val="tx1"/>
                          </a:solidFill>
                          <a:latin typeface="微软雅黑" panose="020B0503020204020204" pitchFamily="34" charset="-122"/>
                          <a:ea typeface="微软雅黑" panose="020B0503020204020204" pitchFamily="34" charset="-122"/>
                        </a:rPr>
                        <a:t>黑钙土、黑土</a:t>
                      </a:r>
                    </a:p>
                  </a:txBody>
                  <a:tcPr marT="45705" marB="45705"/>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317757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8" descr="3-2中国温度带n副本"/>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459039" y="649288"/>
            <a:ext cx="7273925" cy="599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2340" name="标题 3073"/>
          <p:cNvSpPr>
            <a:spLocks noChangeArrowheads="1"/>
          </p:cNvSpPr>
          <p:nvPr>
            <p:custDataLst>
              <p:tags r:id="rId2"/>
            </p:custDataLst>
          </p:nvPr>
        </p:nvSpPr>
        <p:spPr bwMode="auto">
          <a:xfrm>
            <a:off x="1350962" y="742951"/>
            <a:ext cx="3736976"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b="1">
                <a:solidFill>
                  <a:srgbClr val="FF0000"/>
                </a:solidFill>
                <a:latin typeface="微软雅黑" panose="020B0503020204020204" pitchFamily="34" charset="-122"/>
                <a:ea typeface="微软雅黑" panose="020B0503020204020204" pitchFamily="34" charset="-122"/>
              </a:rPr>
              <a:t>（</a:t>
            </a:r>
            <a:r>
              <a:rPr lang="en-US" altLang="zh-CN" sz="2800" b="1">
                <a:solidFill>
                  <a:srgbClr val="FF0000"/>
                </a:solidFill>
                <a:latin typeface="微软雅黑" panose="020B0503020204020204" pitchFamily="34" charset="-122"/>
                <a:ea typeface="微软雅黑" panose="020B0503020204020204" pitchFamily="34" charset="-122"/>
              </a:rPr>
              <a:t>2</a:t>
            </a:r>
            <a:r>
              <a:rPr lang="zh-CN" altLang="en-US" sz="2800" b="1">
                <a:solidFill>
                  <a:srgbClr val="FF0000"/>
                </a:solidFill>
                <a:latin typeface="微软雅黑" panose="020B0503020204020204" pitchFamily="34" charset="-122"/>
                <a:ea typeface="微软雅黑" panose="020B0503020204020204" pitchFamily="34" charset="-122"/>
              </a:rPr>
              <a:t>）我国的温度带</a:t>
            </a:r>
          </a:p>
        </p:txBody>
      </p:sp>
      <p:sp>
        <p:nvSpPr>
          <p:cNvPr id="5" name="标题 3073"/>
          <p:cNvSpPr>
            <a:spLocks noChangeArrowheads="1"/>
          </p:cNvSpPr>
          <p:nvPr>
            <p:custDataLst>
              <p:tags r:id="rId3"/>
            </p:custDataLst>
          </p:nvPr>
        </p:nvSpPr>
        <p:spPr bwMode="auto">
          <a:xfrm>
            <a:off x="1020763" y="-4763"/>
            <a:ext cx="7111855" cy="66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000" b="1" dirty="0" smtClean="0">
                <a:solidFill>
                  <a:srgbClr val="000000"/>
                </a:solidFill>
                <a:latin typeface="微软雅黑" panose="020B0503020204020204" pitchFamily="34" charset="-122"/>
                <a:ea typeface="微软雅黑" panose="020B0503020204020204" pitchFamily="34" charset="-122"/>
              </a:rPr>
              <a:t>知识回顾：我国</a:t>
            </a:r>
            <a:r>
              <a:rPr lang="zh-CN" altLang="en-US" sz="4000" b="1" dirty="0">
                <a:solidFill>
                  <a:srgbClr val="000000"/>
                </a:solidFill>
                <a:latin typeface="微软雅黑" panose="020B0503020204020204" pitchFamily="34" charset="-122"/>
                <a:ea typeface="微软雅黑" panose="020B0503020204020204" pitchFamily="34" charset="-122"/>
              </a:rPr>
              <a:t>地理概况</a:t>
            </a:r>
          </a:p>
        </p:txBody>
      </p:sp>
    </p:spTree>
    <p:extLst>
      <p:ext uri="{BB962C8B-B14F-4D97-AF65-F5344CB8AC3E}">
        <p14:creationId xmlns:p14="http://schemas.microsoft.com/office/powerpoint/2010/main" val="167611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296D4E8B-38A4-4C34-BA3F-C576B769CB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 y="-30900"/>
            <a:ext cx="12191093" cy="5182020"/>
          </a:xfrm>
          <a:prstGeom prst="rect">
            <a:avLst/>
          </a:prstGeom>
        </p:spPr>
      </p:pic>
      <p:sp>
        <p:nvSpPr>
          <p:cNvPr id="9" name="标题 1"/>
          <p:cNvSpPr txBox="1">
            <a:spLocks noChangeArrowheads="1"/>
          </p:cNvSpPr>
          <p:nvPr>
            <p:custDataLst>
              <p:tags r:id="rId1"/>
            </p:custDataLst>
          </p:nvPr>
        </p:nvSpPr>
        <p:spPr>
          <a:xfrm>
            <a:off x="2148840" y="5394960"/>
            <a:ext cx="8122920" cy="685800"/>
          </a:xfrm>
          <a:prstGeom prst="rect">
            <a:avLst/>
          </a:prstGeo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style>
          <a:lnRef idx="1">
            <a:schemeClr val="accent4"/>
          </a:lnRef>
          <a:fillRef idx="2">
            <a:schemeClr val="accent4"/>
          </a:fillRef>
          <a:effectRef idx="1">
            <a:schemeClr val="accent4"/>
          </a:effectRef>
          <a:fontRef idx="minor">
            <a:schemeClr val="dk1"/>
          </a:fontRef>
        </p:style>
        <p: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j-cs"/>
              </a:rPr>
              <a:t>三：北方地区的人文环境</a:t>
            </a:r>
          </a:p>
        </p:txBody>
      </p:sp>
    </p:spTree>
    <p:extLst>
      <p:ext uri="{BB962C8B-B14F-4D97-AF65-F5344CB8AC3E}">
        <p14:creationId xmlns:p14="http://schemas.microsoft.com/office/powerpoint/2010/main" val="3214021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p:nvPr/>
        </p:nvSpPr>
        <p:spPr>
          <a:xfrm>
            <a:off x="219710" y="0"/>
            <a:ext cx="7720330" cy="1138773"/>
          </a:xfrm>
          <a:prstGeom prst="rect">
            <a:avLst/>
          </a:prstGeom>
          <a:noFill/>
          <a:ln w="9525">
            <a:noFill/>
          </a:ln>
        </p:spPr>
        <p:txBody>
          <a:bodyPr wrap="square">
            <a:spAutoFit/>
          </a:bodyPr>
          <a:lstStyle/>
          <a:p>
            <a:r>
              <a:rPr lang="zh-CN" altLang="en-US" sz="4400" b="1" dirty="0">
                <a:solidFill>
                  <a:srgbClr val="FF0000"/>
                </a:solidFill>
                <a:latin typeface="Arial" panose="020B0604020202020204" pitchFamily="34" charset="0"/>
              </a:rPr>
              <a:t>长城以北</a:t>
            </a:r>
            <a:r>
              <a:rPr lang="zh-CN" altLang="en-US" sz="4400" b="1" dirty="0" smtClean="0">
                <a:solidFill>
                  <a:srgbClr val="FF0000"/>
                </a:solidFill>
                <a:latin typeface="Arial" panose="020B0604020202020204" pitchFamily="34" charset="0"/>
              </a:rPr>
              <a:t>的主要</a:t>
            </a:r>
            <a:r>
              <a:rPr lang="zh-CN" altLang="en-US" sz="4400" b="1" dirty="0">
                <a:solidFill>
                  <a:srgbClr val="FF0000"/>
                </a:solidFill>
                <a:latin typeface="Arial" panose="020B0604020202020204" pitchFamily="34" charset="0"/>
              </a:rPr>
              <a:t>作物</a:t>
            </a:r>
          </a:p>
          <a:p>
            <a:endParaRPr lang="zh-CN" altLang="en-US" sz="2400" b="1" dirty="0">
              <a:solidFill>
                <a:srgbClr val="FF0000"/>
              </a:solidFill>
              <a:latin typeface="Arial" panose="020B0604020202020204" pitchFamily="34" charset="0"/>
            </a:endParaRPr>
          </a:p>
        </p:txBody>
      </p:sp>
      <p:pic>
        <p:nvPicPr>
          <p:cNvPr id="2" name="图片 1" descr="44388b012ebd44bfb0967e1a8af4d922"/>
          <p:cNvPicPr>
            <a:picLocks noChangeAspect="1"/>
          </p:cNvPicPr>
          <p:nvPr/>
        </p:nvPicPr>
        <p:blipFill>
          <a:blip r:embed="rId2" cstate="print"/>
          <a:srcRect r="7966"/>
          <a:stretch>
            <a:fillRect/>
          </a:stretch>
        </p:blipFill>
        <p:spPr>
          <a:xfrm>
            <a:off x="1418590" y="1042670"/>
            <a:ext cx="3001010" cy="2067560"/>
          </a:xfrm>
          <a:prstGeom prst="rect">
            <a:avLst/>
          </a:prstGeom>
          <a:effectLst>
            <a:glow rad="101600">
              <a:schemeClr val="accent5">
                <a:satMod val="175000"/>
                <a:alpha val="40000"/>
              </a:schemeClr>
            </a:glow>
            <a:outerShdw blurRad="63500" sx="102000" sy="102000" algn="ctr" rotWithShape="0">
              <a:prstClr val="black">
                <a:alpha val="40000"/>
              </a:prstClr>
            </a:outerShdw>
          </a:effectLst>
          <a:scene3d>
            <a:camera prst="obliqueTopRight"/>
            <a:lightRig rig="threePt" dir="t"/>
          </a:scene3d>
        </p:spPr>
      </p:pic>
      <p:pic>
        <p:nvPicPr>
          <p:cNvPr id="3" name="图片 2" descr="910ffe0d4f2f79eed407481035315ab9"/>
          <p:cNvPicPr>
            <a:picLocks noChangeAspect="1"/>
          </p:cNvPicPr>
          <p:nvPr/>
        </p:nvPicPr>
        <p:blipFill>
          <a:blip r:embed="rId3" cstate="print"/>
          <a:stretch>
            <a:fillRect/>
          </a:stretch>
        </p:blipFill>
        <p:spPr>
          <a:xfrm>
            <a:off x="4721860" y="1042670"/>
            <a:ext cx="2721610" cy="2067560"/>
          </a:xfrm>
          <a:prstGeom prst="rect">
            <a:avLst/>
          </a:prstGeom>
          <a:effectLst>
            <a:glow rad="101600">
              <a:schemeClr val="accent5">
                <a:satMod val="175000"/>
                <a:alpha val="40000"/>
              </a:schemeClr>
            </a:glow>
          </a:effectLst>
        </p:spPr>
      </p:pic>
      <p:pic>
        <p:nvPicPr>
          <p:cNvPr id="4" name="图片 3" descr="u=3975897324,2098708345&amp;fm=214&amp;gp=0"/>
          <p:cNvPicPr>
            <a:picLocks noChangeAspect="1"/>
          </p:cNvPicPr>
          <p:nvPr/>
        </p:nvPicPr>
        <p:blipFill>
          <a:blip r:embed="rId4" cstate="print"/>
          <a:srcRect l="6601" t="4191" r="4078" b="5230"/>
          <a:stretch>
            <a:fillRect/>
          </a:stretch>
        </p:blipFill>
        <p:spPr>
          <a:xfrm>
            <a:off x="1433830" y="3717925"/>
            <a:ext cx="3000375" cy="2145030"/>
          </a:xfrm>
          <a:prstGeom prst="rect">
            <a:avLst/>
          </a:prstGeom>
          <a:effectLst>
            <a:glow rad="63500">
              <a:schemeClr val="accent5">
                <a:satMod val="175000"/>
                <a:alpha val="40000"/>
              </a:schemeClr>
            </a:glow>
          </a:effectLst>
        </p:spPr>
      </p:pic>
      <p:pic>
        <p:nvPicPr>
          <p:cNvPr id="5" name="图片 4" descr="t01d9680927024c2523"/>
          <p:cNvPicPr>
            <a:picLocks noChangeAspect="1"/>
          </p:cNvPicPr>
          <p:nvPr/>
        </p:nvPicPr>
        <p:blipFill>
          <a:blip r:embed="rId5" cstate="print"/>
          <a:stretch>
            <a:fillRect/>
          </a:stretch>
        </p:blipFill>
        <p:spPr>
          <a:xfrm>
            <a:off x="4737100" y="3717925"/>
            <a:ext cx="2721610" cy="2145030"/>
          </a:xfrm>
          <a:prstGeom prst="rect">
            <a:avLst/>
          </a:prstGeom>
          <a:effectLst>
            <a:glow rad="101600">
              <a:schemeClr val="accent5">
                <a:satMod val="175000"/>
                <a:alpha val="40000"/>
              </a:schemeClr>
            </a:glow>
          </a:effectLst>
        </p:spPr>
      </p:pic>
      <p:pic>
        <p:nvPicPr>
          <p:cNvPr id="6" name="图片 5" descr="470ed30f261533a59d67df39d7977cc8"/>
          <p:cNvPicPr>
            <a:picLocks noChangeAspect="1"/>
          </p:cNvPicPr>
          <p:nvPr/>
        </p:nvPicPr>
        <p:blipFill>
          <a:blip r:embed="rId6" cstate="print"/>
          <a:stretch>
            <a:fillRect/>
          </a:stretch>
        </p:blipFill>
        <p:spPr>
          <a:xfrm>
            <a:off x="7651750" y="1042670"/>
            <a:ext cx="2787650" cy="2057400"/>
          </a:xfrm>
          <a:prstGeom prst="rect">
            <a:avLst/>
          </a:prstGeom>
          <a:effectLst>
            <a:glow rad="101600">
              <a:schemeClr val="accent5">
                <a:satMod val="175000"/>
                <a:alpha val="40000"/>
              </a:schemeClr>
            </a:glow>
          </a:effectLst>
        </p:spPr>
      </p:pic>
      <p:sp>
        <p:nvSpPr>
          <p:cNvPr id="10" name="Text Box 5"/>
          <p:cNvSpPr txBox="1">
            <a:spLocks noChangeArrowheads="1"/>
          </p:cNvSpPr>
          <p:nvPr/>
        </p:nvSpPr>
        <p:spPr bwMode="auto">
          <a:xfrm>
            <a:off x="2117408" y="3129915"/>
            <a:ext cx="2592387" cy="461665"/>
          </a:xfrm>
          <a:prstGeom prst="rect">
            <a:avLst/>
          </a:prstGeom>
          <a:noFill/>
          <a:ln w="9525">
            <a:noFill/>
            <a:miter lim="800000"/>
            <a:headEnd/>
            <a:tailEnd/>
          </a:ln>
          <a:effectLst/>
        </p:spPr>
        <p:txBody>
          <a:bodyPr>
            <a:spAutoFit/>
          </a:bodyPr>
          <a:lstStyle/>
          <a:p>
            <a:pPr eaLnBrk="1" hangingPunct="1">
              <a:spcBef>
                <a:spcPct val="50000"/>
              </a:spcBef>
            </a:pPr>
            <a:r>
              <a:rPr lang="zh-CN" altLang="en-US" sz="2400" dirty="0"/>
              <a:t>春小麦</a:t>
            </a:r>
          </a:p>
        </p:txBody>
      </p:sp>
      <p:sp>
        <p:nvSpPr>
          <p:cNvPr id="11" name="Text Box 7"/>
          <p:cNvSpPr txBox="1">
            <a:spLocks noChangeArrowheads="1"/>
          </p:cNvSpPr>
          <p:nvPr/>
        </p:nvSpPr>
        <p:spPr bwMode="auto">
          <a:xfrm>
            <a:off x="4971415" y="3073718"/>
            <a:ext cx="2305050" cy="461665"/>
          </a:xfrm>
          <a:prstGeom prst="rect">
            <a:avLst/>
          </a:prstGeom>
          <a:noFill/>
          <a:ln w="9525">
            <a:noFill/>
            <a:miter lim="800000"/>
            <a:headEnd/>
            <a:tailEnd/>
          </a:ln>
          <a:effectLst/>
        </p:spPr>
        <p:txBody>
          <a:bodyPr>
            <a:spAutoFit/>
          </a:bodyPr>
          <a:lstStyle/>
          <a:p>
            <a:pPr eaLnBrk="1" hangingPunct="1">
              <a:spcBef>
                <a:spcPct val="50000"/>
              </a:spcBef>
            </a:pPr>
            <a:r>
              <a:rPr lang="zh-CN" altLang="en-US" sz="2400" b="1" dirty="0"/>
              <a:t>玉米</a:t>
            </a:r>
          </a:p>
        </p:txBody>
      </p:sp>
      <p:sp>
        <p:nvSpPr>
          <p:cNvPr id="12" name="Text Box 9"/>
          <p:cNvSpPr txBox="1">
            <a:spLocks noChangeArrowheads="1"/>
          </p:cNvSpPr>
          <p:nvPr/>
        </p:nvSpPr>
        <p:spPr bwMode="auto">
          <a:xfrm>
            <a:off x="2185988" y="5857875"/>
            <a:ext cx="1727200" cy="461665"/>
          </a:xfrm>
          <a:prstGeom prst="rect">
            <a:avLst/>
          </a:prstGeom>
          <a:noFill/>
          <a:ln w="9525">
            <a:noFill/>
            <a:miter lim="800000"/>
            <a:headEnd/>
            <a:tailEnd/>
          </a:ln>
          <a:effectLst/>
        </p:spPr>
        <p:txBody>
          <a:bodyPr>
            <a:spAutoFit/>
          </a:bodyPr>
          <a:lstStyle/>
          <a:p>
            <a:pPr eaLnBrk="1" hangingPunct="1">
              <a:spcBef>
                <a:spcPct val="50000"/>
              </a:spcBef>
            </a:pPr>
            <a:r>
              <a:rPr lang="zh-CN" altLang="en-US" sz="2400" b="1" dirty="0"/>
              <a:t>高粱</a:t>
            </a:r>
          </a:p>
        </p:txBody>
      </p:sp>
      <p:sp>
        <p:nvSpPr>
          <p:cNvPr id="13" name="Text Box 13"/>
          <p:cNvSpPr txBox="1">
            <a:spLocks noChangeArrowheads="1"/>
          </p:cNvSpPr>
          <p:nvPr/>
        </p:nvSpPr>
        <p:spPr bwMode="auto">
          <a:xfrm>
            <a:off x="5256530" y="5917565"/>
            <a:ext cx="1439863" cy="461665"/>
          </a:xfrm>
          <a:prstGeom prst="rect">
            <a:avLst/>
          </a:prstGeom>
          <a:noFill/>
          <a:ln w="9525">
            <a:noFill/>
            <a:miter lim="800000"/>
            <a:headEnd/>
            <a:tailEnd/>
          </a:ln>
          <a:effectLst/>
        </p:spPr>
        <p:txBody>
          <a:bodyPr>
            <a:spAutoFit/>
          </a:bodyPr>
          <a:lstStyle/>
          <a:p>
            <a:pPr eaLnBrk="1" hangingPunct="1">
              <a:spcBef>
                <a:spcPct val="50000"/>
              </a:spcBef>
            </a:pPr>
            <a:r>
              <a:rPr lang="zh-CN" altLang="en-US" sz="2400" b="1" dirty="0"/>
              <a:t>大豆</a:t>
            </a:r>
          </a:p>
        </p:txBody>
      </p:sp>
      <p:sp>
        <p:nvSpPr>
          <p:cNvPr id="14" name="Text Box 14"/>
          <p:cNvSpPr txBox="1">
            <a:spLocks noChangeArrowheads="1"/>
          </p:cNvSpPr>
          <p:nvPr/>
        </p:nvSpPr>
        <p:spPr bwMode="auto">
          <a:xfrm>
            <a:off x="8209597" y="5958840"/>
            <a:ext cx="1635443" cy="461665"/>
          </a:xfrm>
          <a:prstGeom prst="rect">
            <a:avLst/>
          </a:prstGeom>
          <a:noFill/>
          <a:ln w="9525">
            <a:noFill/>
            <a:miter lim="800000"/>
            <a:headEnd/>
            <a:tailEnd/>
          </a:ln>
          <a:effectLst/>
        </p:spPr>
        <p:txBody>
          <a:bodyPr wrap="square">
            <a:spAutoFit/>
          </a:bodyPr>
          <a:lstStyle/>
          <a:p>
            <a:pPr eaLnBrk="1" hangingPunct="1">
              <a:spcBef>
                <a:spcPct val="50000"/>
              </a:spcBef>
            </a:pPr>
            <a:r>
              <a:rPr lang="zh-CN" altLang="en-US" sz="2400" b="1"/>
              <a:t>马铃薯</a:t>
            </a:r>
          </a:p>
        </p:txBody>
      </p:sp>
      <p:sp>
        <p:nvSpPr>
          <p:cNvPr id="15" name="Text Box 15"/>
          <p:cNvSpPr txBox="1">
            <a:spLocks noChangeArrowheads="1"/>
          </p:cNvSpPr>
          <p:nvPr/>
        </p:nvSpPr>
        <p:spPr bwMode="auto">
          <a:xfrm>
            <a:off x="8183880" y="3063240"/>
            <a:ext cx="1584325" cy="461665"/>
          </a:xfrm>
          <a:prstGeom prst="rect">
            <a:avLst/>
          </a:prstGeom>
          <a:noFill/>
          <a:ln w="9525">
            <a:noFill/>
            <a:miter lim="800000"/>
            <a:headEnd/>
            <a:tailEnd/>
          </a:ln>
          <a:effectLst/>
        </p:spPr>
        <p:txBody>
          <a:bodyPr>
            <a:spAutoFit/>
          </a:bodyPr>
          <a:lstStyle/>
          <a:p>
            <a:pPr eaLnBrk="1" hangingPunct="1">
              <a:spcBef>
                <a:spcPct val="50000"/>
              </a:spcBef>
            </a:pPr>
            <a:r>
              <a:rPr lang="zh-CN" altLang="en-US" sz="2400" dirty="0"/>
              <a:t>甜菜</a:t>
            </a:r>
          </a:p>
        </p:txBody>
      </p:sp>
      <p:pic>
        <p:nvPicPr>
          <p:cNvPr id="16" name="Picture 11" descr="p000000328">
            <a:hlinkClick r:id="rId7"/>
          </p:cNvPr>
          <p:cNvPicPr>
            <a:picLocks noChangeAspect="1" noChangeArrowheads="1"/>
          </p:cNvPicPr>
          <p:nvPr/>
        </p:nvPicPr>
        <p:blipFill>
          <a:blip r:embed="rId8" cstate="print"/>
          <a:srcRect/>
          <a:stretch>
            <a:fillRect/>
          </a:stretch>
        </p:blipFill>
        <p:spPr bwMode="auto">
          <a:xfrm>
            <a:off x="7680960" y="3778885"/>
            <a:ext cx="2743200" cy="2086353"/>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161162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p:nvPr/>
        </p:nvSpPr>
        <p:spPr>
          <a:xfrm>
            <a:off x="0" y="0"/>
            <a:ext cx="6638290" cy="769441"/>
          </a:xfrm>
          <a:prstGeom prst="rect">
            <a:avLst/>
          </a:prstGeom>
          <a:noFill/>
          <a:ln w="9525">
            <a:noFill/>
          </a:ln>
        </p:spPr>
        <p:txBody>
          <a:bodyPr wrap="square">
            <a:spAutoFit/>
          </a:bodyPr>
          <a:lstStyle/>
          <a:p>
            <a:r>
              <a:rPr lang="zh-CN" altLang="en-US" sz="4400" b="1" dirty="0">
                <a:solidFill>
                  <a:srgbClr val="FF0000"/>
                </a:solidFill>
                <a:latin typeface="Arial" panose="020B0604020202020204" pitchFamily="34" charset="0"/>
              </a:rPr>
              <a:t>长城以南</a:t>
            </a:r>
            <a:r>
              <a:rPr lang="zh-CN" altLang="en-US" sz="4400" b="1" dirty="0" smtClean="0">
                <a:solidFill>
                  <a:srgbClr val="FF0000"/>
                </a:solidFill>
                <a:latin typeface="Arial" panose="020B0604020202020204" pitchFamily="34" charset="0"/>
              </a:rPr>
              <a:t>的主要作物</a:t>
            </a:r>
            <a:endParaRPr lang="zh-CN" altLang="en-US" sz="4400" b="1" dirty="0">
              <a:solidFill>
                <a:srgbClr val="FF0000"/>
              </a:solidFill>
              <a:latin typeface="Arial" panose="020B0604020202020204" pitchFamily="34" charset="0"/>
            </a:endParaRPr>
          </a:p>
        </p:txBody>
      </p:sp>
      <p:pic>
        <p:nvPicPr>
          <p:cNvPr id="2" name="图片 1" descr="C:\Users\Administrator\Desktop\11\u=1615262145,3499700638&amp;fm=214&amp;gp=0.jpgu=1615262145,3499700638&amp;fm=214&amp;gp=0"/>
          <p:cNvPicPr>
            <a:picLocks noChangeAspect="1"/>
          </p:cNvPicPr>
          <p:nvPr/>
        </p:nvPicPr>
        <p:blipFill>
          <a:blip r:embed="rId2" cstate="print"/>
          <a:srcRect/>
          <a:stretch>
            <a:fillRect/>
          </a:stretch>
        </p:blipFill>
        <p:spPr>
          <a:xfrm>
            <a:off x="1936750" y="864553"/>
            <a:ext cx="3001010" cy="2027555"/>
          </a:xfrm>
          <a:prstGeom prst="rect">
            <a:avLst/>
          </a:prstGeom>
          <a:effectLst>
            <a:glow rad="101600">
              <a:schemeClr val="accent5">
                <a:satMod val="175000"/>
                <a:alpha val="40000"/>
              </a:schemeClr>
            </a:glow>
            <a:outerShdw blurRad="63500" sx="102000" sy="102000" algn="ctr" rotWithShape="0">
              <a:prstClr val="black">
                <a:alpha val="40000"/>
              </a:prstClr>
            </a:outerShdw>
          </a:effectLst>
          <a:scene3d>
            <a:camera prst="obliqueTopRight"/>
            <a:lightRig rig="threePt" dir="t"/>
          </a:scene3d>
        </p:spPr>
      </p:pic>
      <p:pic>
        <p:nvPicPr>
          <p:cNvPr id="3" name="图片 2" descr="C:\Users\Administrator\Desktop\22222.jpg22222"/>
          <p:cNvPicPr>
            <a:picLocks noChangeAspect="1"/>
          </p:cNvPicPr>
          <p:nvPr/>
        </p:nvPicPr>
        <p:blipFill>
          <a:blip r:embed="rId3" cstate="print"/>
          <a:srcRect/>
          <a:stretch>
            <a:fillRect/>
          </a:stretch>
        </p:blipFill>
        <p:spPr>
          <a:xfrm>
            <a:off x="5349558" y="844550"/>
            <a:ext cx="2502535" cy="2067560"/>
          </a:xfrm>
          <a:prstGeom prst="rect">
            <a:avLst/>
          </a:prstGeom>
          <a:effectLst>
            <a:glow rad="101600">
              <a:schemeClr val="accent5">
                <a:satMod val="175000"/>
                <a:alpha val="40000"/>
              </a:schemeClr>
            </a:glow>
          </a:effectLst>
        </p:spPr>
      </p:pic>
      <p:pic>
        <p:nvPicPr>
          <p:cNvPr id="5" name="图片 4" descr="C:\Users\Administrator\Desktop\u=3802099241,3491419084&amp;fm=26&amp;gp=0.jpgu=3802099241,3491419084&amp;fm=26&amp;gp=0"/>
          <p:cNvPicPr>
            <a:picLocks noChangeAspect="1"/>
          </p:cNvPicPr>
          <p:nvPr/>
        </p:nvPicPr>
        <p:blipFill>
          <a:blip r:embed="rId4" cstate="print"/>
          <a:srcRect/>
          <a:stretch>
            <a:fillRect/>
          </a:stretch>
        </p:blipFill>
        <p:spPr>
          <a:xfrm>
            <a:off x="5240020" y="3465195"/>
            <a:ext cx="2721610" cy="2040890"/>
          </a:xfrm>
          <a:prstGeom prst="rect">
            <a:avLst/>
          </a:prstGeom>
          <a:effectLst>
            <a:glow rad="101600">
              <a:schemeClr val="accent5">
                <a:satMod val="175000"/>
                <a:alpha val="40000"/>
              </a:schemeClr>
            </a:glow>
          </a:effectLst>
        </p:spPr>
      </p:pic>
      <p:pic>
        <p:nvPicPr>
          <p:cNvPr id="6" name="图片 5" descr="C:\Users\Administrator\Desktop\22222.jpg22222"/>
          <p:cNvPicPr>
            <a:picLocks noChangeAspect="1"/>
          </p:cNvPicPr>
          <p:nvPr/>
        </p:nvPicPr>
        <p:blipFill>
          <a:blip r:embed="rId5" cstate="print"/>
          <a:srcRect/>
          <a:stretch>
            <a:fillRect/>
          </a:stretch>
        </p:blipFill>
        <p:spPr>
          <a:xfrm>
            <a:off x="8192453" y="844550"/>
            <a:ext cx="2742565" cy="2057400"/>
          </a:xfrm>
          <a:prstGeom prst="rect">
            <a:avLst/>
          </a:prstGeom>
          <a:effectLst>
            <a:glow rad="101600">
              <a:schemeClr val="accent5">
                <a:satMod val="175000"/>
                <a:alpha val="40000"/>
              </a:schemeClr>
            </a:glow>
          </a:effectLst>
        </p:spPr>
      </p:pic>
      <p:pic>
        <p:nvPicPr>
          <p:cNvPr id="7" name="图片 6" descr="C:\Users\Administrator\Desktop\115103F39-0.jpg115103F39-0"/>
          <p:cNvPicPr>
            <a:picLocks noChangeAspect="1"/>
          </p:cNvPicPr>
          <p:nvPr/>
        </p:nvPicPr>
        <p:blipFill>
          <a:blip r:embed="rId6" cstate="print"/>
          <a:srcRect/>
          <a:stretch>
            <a:fillRect/>
          </a:stretch>
        </p:blipFill>
        <p:spPr>
          <a:xfrm>
            <a:off x="8169910" y="3464560"/>
            <a:ext cx="2788285" cy="2019300"/>
          </a:xfrm>
          <a:prstGeom prst="rect">
            <a:avLst/>
          </a:prstGeom>
          <a:effectLst>
            <a:glow rad="101600">
              <a:schemeClr val="accent5">
                <a:satMod val="175000"/>
                <a:alpha val="40000"/>
              </a:schemeClr>
            </a:glow>
          </a:effectLst>
        </p:spPr>
      </p:pic>
      <p:sp>
        <p:nvSpPr>
          <p:cNvPr id="9" name="文本框 8"/>
          <p:cNvSpPr txBox="1"/>
          <p:nvPr/>
        </p:nvSpPr>
        <p:spPr>
          <a:xfrm>
            <a:off x="2923540" y="5558155"/>
            <a:ext cx="803425" cy="461665"/>
          </a:xfrm>
          <a:prstGeom prst="rect">
            <a:avLst/>
          </a:prstGeom>
          <a:noFill/>
        </p:spPr>
        <p:txBody>
          <a:bodyPr wrap="none" rtlCol="0">
            <a:spAutoFit/>
          </a:bodyPr>
          <a:lstStyle/>
          <a:p>
            <a:r>
              <a:rPr lang="zh-CN" altLang="en-US" sz="2400" b="1" dirty="0" smtClean="0"/>
              <a:t>花生</a:t>
            </a:r>
            <a:endParaRPr lang="zh-CN" altLang="en-US" sz="2400" b="1" dirty="0"/>
          </a:p>
        </p:txBody>
      </p:sp>
      <p:sp>
        <p:nvSpPr>
          <p:cNvPr id="10" name="文本框 9"/>
          <p:cNvSpPr txBox="1"/>
          <p:nvPr/>
        </p:nvSpPr>
        <p:spPr>
          <a:xfrm>
            <a:off x="6377305" y="5558155"/>
            <a:ext cx="800219" cy="461665"/>
          </a:xfrm>
          <a:prstGeom prst="rect">
            <a:avLst/>
          </a:prstGeom>
          <a:noFill/>
        </p:spPr>
        <p:txBody>
          <a:bodyPr wrap="none" rtlCol="0">
            <a:spAutoFit/>
          </a:bodyPr>
          <a:lstStyle/>
          <a:p>
            <a:r>
              <a:rPr lang="zh-CN" altLang="en-US" sz="2400" b="1"/>
              <a:t>棉花</a:t>
            </a:r>
          </a:p>
        </p:txBody>
      </p:sp>
      <p:sp>
        <p:nvSpPr>
          <p:cNvPr id="11" name="文本框 10"/>
          <p:cNvSpPr txBox="1"/>
          <p:nvPr/>
        </p:nvSpPr>
        <p:spPr>
          <a:xfrm>
            <a:off x="9368155" y="5522595"/>
            <a:ext cx="800219" cy="461665"/>
          </a:xfrm>
          <a:prstGeom prst="rect">
            <a:avLst/>
          </a:prstGeom>
          <a:noFill/>
        </p:spPr>
        <p:txBody>
          <a:bodyPr wrap="none" rtlCol="0">
            <a:spAutoFit/>
          </a:bodyPr>
          <a:lstStyle/>
          <a:p>
            <a:r>
              <a:rPr lang="zh-CN" altLang="en-US" sz="2400" b="1"/>
              <a:t>甘薯</a:t>
            </a:r>
          </a:p>
        </p:txBody>
      </p:sp>
      <p:sp>
        <p:nvSpPr>
          <p:cNvPr id="12" name="文本框 11"/>
          <p:cNvSpPr txBox="1"/>
          <p:nvPr/>
        </p:nvSpPr>
        <p:spPr>
          <a:xfrm>
            <a:off x="6179185" y="2927350"/>
            <a:ext cx="800219" cy="461665"/>
          </a:xfrm>
          <a:prstGeom prst="rect">
            <a:avLst/>
          </a:prstGeom>
          <a:noFill/>
        </p:spPr>
        <p:txBody>
          <a:bodyPr wrap="none" rtlCol="0">
            <a:spAutoFit/>
          </a:bodyPr>
          <a:lstStyle/>
          <a:p>
            <a:r>
              <a:rPr lang="zh-CN" altLang="en-US" sz="2400" b="1"/>
              <a:t>谷子</a:t>
            </a:r>
          </a:p>
        </p:txBody>
      </p:sp>
      <p:sp>
        <p:nvSpPr>
          <p:cNvPr id="13" name="文本框 12"/>
          <p:cNvSpPr txBox="1"/>
          <p:nvPr/>
        </p:nvSpPr>
        <p:spPr>
          <a:xfrm>
            <a:off x="9046210" y="2907665"/>
            <a:ext cx="800219" cy="461665"/>
          </a:xfrm>
          <a:prstGeom prst="rect">
            <a:avLst/>
          </a:prstGeom>
          <a:noFill/>
        </p:spPr>
        <p:txBody>
          <a:bodyPr wrap="none" rtlCol="0">
            <a:spAutoFit/>
          </a:bodyPr>
          <a:lstStyle/>
          <a:p>
            <a:r>
              <a:rPr lang="zh-CN" altLang="en-US" sz="2400" b="1"/>
              <a:t>玉米</a:t>
            </a:r>
          </a:p>
        </p:txBody>
      </p:sp>
      <p:sp>
        <p:nvSpPr>
          <p:cNvPr id="14" name="文本框 13"/>
          <p:cNvSpPr txBox="1"/>
          <p:nvPr/>
        </p:nvSpPr>
        <p:spPr>
          <a:xfrm>
            <a:off x="2827020" y="2927350"/>
            <a:ext cx="1107996" cy="461665"/>
          </a:xfrm>
          <a:prstGeom prst="rect">
            <a:avLst/>
          </a:prstGeom>
          <a:noFill/>
        </p:spPr>
        <p:txBody>
          <a:bodyPr wrap="none" rtlCol="0">
            <a:spAutoFit/>
          </a:bodyPr>
          <a:lstStyle/>
          <a:p>
            <a:r>
              <a:rPr lang="zh-CN" altLang="en-US" sz="2400" b="1" dirty="0"/>
              <a:t>冬小麦</a:t>
            </a:r>
          </a:p>
        </p:txBody>
      </p:sp>
      <p:pic>
        <p:nvPicPr>
          <p:cNvPr id="16" name="图片 15" descr="0b949b7e329f4cd0b3557b0317667bc4_th"/>
          <p:cNvPicPr>
            <a:picLocks noChangeAspect="1"/>
          </p:cNvPicPr>
          <p:nvPr/>
        </p:nvPicPr>
        <p:blipFill>
          <a:blip r:embed="rId7" cstate="print"/>
          <a:stretch>
            <a:fillRect/>
          </a:stretch>
        </p:blipFill>
        <p:spPr>
          <a:xfrm>
            <a:off x="1967230" y="3397885"/>
            <a:ext cx="2788285" cy="2145030"/>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4395050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1440211512NFZzLpOu.jpg1440211512NFZzLpOu"/>
          <p:cNvPicPr>
            <a:picLocks noChangeAspect="1"/>
          </p:cNvPicPr>
          <p:nvPr/>
        </p:nvPicPr>
        <p:blipFill>
          <a:blip r:embed="rId2" cstate="print"/>
          <a:srcRect/>
          <a:stretch>
            <a:fillRect/>
          </a:stretch>
        </p:blipFill>
        <p:spPr>
          <a:xfrm>
            <a:off x="1776730" y="1767840"/>
            <a:ext cx="3199130" cy="2311400"/>
          </a:xfrm>
          <a:prstGeom prst="rect">
            <a:avLst/>
          </a:prstGeom>
          <a:effectLst>
            <a:glow rad="101600">
              <a:schemeClr val="accent5">
                <a:satMod val="175000"/>
                <a:alpha val="40000"/>
              </a:schemeClr>
            </a:glow>
            <a:outerShdw blurRad="63500" sx="102000" sy="102000" algn="ctr" rotWithShape="0">
              <a:prstClr val="black">
                <a:alpha val="40000"/>
              </a:prstClr>
            </a:outerShdw>
          </a:effectLst>
          <a:scene3d>
            <a:camera prst="obliqueTopRight"/>
            <a:lightRig rig="threePt" dir="t"/>
          </a:scene3d>
        </p:spPr>
      </p:pic>
      <p:pic>
        <p:nvPicPr>
          <p:cNvPr id="3" name="图片 2" descr="C:\Users\Administrator\Desktop\20150203073730932.jpg20150203073730932"/>
          <p:cNvPicPr>
            <a:picLocks noChangeAspect="1"/>
          </p:cNvPicPr>
          <p:nvPr/>
        </p:nvPicPr>
        <p:blipFill>
          <a:blip r:embed="rId3" cstate="print"/>
          <a:srcRect/>
          <a:stretch>
            <a:fillRect/>
          </a:stretch>
        </p:blipFill>
        <p:spPr>
          <a:xfrm>
            <a:off x="5398770" y="1767840"/>
            <a:ext cx="2870200" cy="2311400"/>
          </a:xfrm>
          <a:prstGeom prst="rect">
            <a:avLst/>
          </a:prstGeom>
          <a:effectLst>
            <a:glow rad="101600">
              <a:schemeClr val="accent5">
                <a:satMod val="175000"/>
                <a:alpha val="40000"/>
              </a:schemeClr>
            </a:glow>
          </a:effectLst>
        </p:spPr>
      </p:pic>
      <p:pic>
        <p:nvPicPr>
          <p:cNvPr id="4" name="图片 3" descr="C:\Users\Administrator\Desktop\5d6034a85edf8db150fcbf130423dd54574e74f3.jpg5d6034a85edf8db150fcbf130423dd54574e74f3"/>
          <p:cNvPicPr>
            <a:picLocks noChangeAspect="1"/>
          </p:cNvPicPr>
          <p:nvPr/>
        </p:nvPicPr>
        <p:blipFill>
          <a:blip r:embed="rId4" cstate="print"/>
          <a:srcRect/>
          <a:stretch>
            <a:fillRect/>
          </a:stretch>
        </p:blipFill>
        <p:spPr>
          <a:xfrm>
            <a:off x="1791970" y="4363720"/>
            <a:ext cx="3199765" cy="2184400"/>
          </a:xfrm>
          <a:prstGeom prst="rect">
            <a:avLst/>
          </a:prstGeom>
          <a:effectLst>
            <a:glow rad="63500">
              <a:schemeClr val="accent5">
                <a:satMod val="175000"/>
                <a:alpha val="40000"/>
              </a:schemeClr>
            </a:glow>
          </a:effectLst>
        </p:spPr>
      </p:pic>
      <p:pic>
        <p:nvPicPr>
          <p:cNvPr id="5" name="图片 4" descr="C:\Users\Administrator\Desktop\u=21445645,871336567&amp;fm=26&amp;gp=0.jpgu=21445645,871336567&amp;fm=26&amp;gp=0"/>
          <p:cNvPicPr>
            <a:picLocks noChangeAspect="1"/>
          </p:cNvPicPr>
          <p:nvPr/>
        </p:nvPicPr>
        <p:blipFill>
          <a:blip r:embed="rId5" cstate="print"/>
          <a:srcRect/>
          <a:stretch>
            <a:fillRect/>
          </a:stretch>
        </p:blipFill>
        <p:spPr>
          <a:xfrm>
            <a:off x="5414010" y="4363720"/>
            <a:ext cx="2936875" cy="2184400"/>
          </a:xfrm>
          <a:prstGeom prst="rect">
            <a:avLst/>
          </a:prstGeom>
          <a:effectLst>
            <a:glow rad="101600">
              <a:schemeClr val="accent5">
                <a:satMod val="175000"/>
                <a:alpha val="40000"/>
              </a:schemeClr>
            </a:glow>
          </a:effectLst>
        </p:spPr>
      </p:pic>
      <p:pic>
        <p:nvPicPr>
          <p:cNvPr id="6" name="图片 5" descr="C:\Users\Administrator\Desktop\u=2833942661,2212975957&amp;fm=214&amp;gp=0.jpgu=2833942661,2212975957&amp;fm=214&amp;gp=0"/>
          <p:cNvPicPr>
            <a:picLocks noChangeAspect="1"/>
          </p:cNvPicPr>
          <p:nvPr/>
        </p:nvPicPr>
        <p:blipFill>
          <a:blip r:embed="rId6" cstate="print"/>
          <a:srcRect/>
          <a:stretch>
            <a:fillRect/>
          </a:stretch>
        </p:blipFill>
        <p:spPr>
          <a:xfrm>
            <a:off x="8684895" y="1767205"/>
            <a:ext cx="3091815" cy="2312035"/>
          </a:xfrm>
          <a:prstGeom prst="rect">
            <a:avLst/>
          </a:prstGeom>
          <a:effectLst>
            <a:glow rad="101600">
              <a:schemeClr val="accent5">
                <a:satMod val="175000"/>
                <a:alpha val="40000"/>
              </a:schemeClr>
            </a:glow>
          </a:effectLst>
        </p:spPr>
      </p:pic>
      <p:pic>
        <p:nvPicPr>
          <p:cNvPr id="7" name="图片 6" descr="C:\Users\Administrator\Desktop\49b6d48b766341c5a5de0ff6bf0090d9_th.jpg49b6d48b766341c5a5de0ff6bf0090d9_th"/>
          <p:cNvPicPr>
            <a:picLocks noChangeAspect="1"/>
          </p:cNvPicPr>
          <p:nvPr/>
        </p:nvPicPr>
        <p:blipFill>
          <a:blip r:embed="rId7" cstate="print"/>
          <a:srcRect/>
          <a:stretch>
            <a:fillRect/>
          </a:stretch>
        </p:blipFill>
        <p:spPr>
          <a:xfrm>
            <a:off x="8700135" y="4363720"/>
            <a:ext cx="3157855" cy="2183765"/>
          </a:xfrm>
          <a:prstGeom prst="rect">
            <a:avLst/>
          </a:prstGeom>
          <a:effectLst>
            <a:glow rad="101600">
              <a:schemeClr val="accent5">
                <a:satMod val="175000"/>
                <a:alpha val="40000"/>
              </a:schemeClr>
            </a:glow>
          </a:effectLst>
        </p:spPr>
      </p:pic>
      <p:sp>
        <p:nvSpPr>
          <p:cNvPr id="10" name="矩形 9"/>
          <p:cNvSpPr/>
          <p:nvPr/>
        </p:nvSpPr>
        <p:spPr>
          <a:xfrm>
            <a:off x="0" y="213360"/>
            <a:ext cx="11689080" cy="1200329"/>
          </a:xfrm>
          <a:prstGeom prst="rect">
            <a:avLst/>
          </a:prstGeom>
        </p:spPr>
        <p:txBody>
          <a:bodyPr wrap="square">
            <a:spAutoFit/>
          </a:bodyPr>
          <a:lstStyle/>
          <a:p>
            <a:r>
              <a:rPr lang="zh-CN" altLang="en-US" sz="2400" b="1" dirty="0" smtClean="0"/>
              <a:t>热带</a:t>
            </a:r>
            <a:r>
              <a:rPr lang="en-US" altLang="zh-CN" sz="2400" b="1" dirty="0" smtClean="0"/>
              <a:t>——</a:t>
            </a:r>
            <a:r>
              <a:rPr lang="zh-CN" altLang="en-US" sz="2400" b="1" dirty="0" smtClean="0"/>
              <a:t>热带水果，香蕉、椰子、菠萝、莲雾、芒果、木瓜等 </a:t>
            </a:r>
            <a:endParaRPr lang="en-US" altLang="zh-CN" sz="2400" b="1" dirty="0" smtClean="0"/>
          </a:p>
          <a:p>
            <a:r>
              <a:rPr lang="zh-CN" altLang="en-US" sz="2400" b="1" dirty="0" smtClean="0"/>
              <a:t>亚热带</a:t>
            </a:r>
            <a:r>
              <a:rPr lang="en-US" altLang="zh-CN" sz="2400" b="1" dirty="0" smtClean="0"/>
              <a:t>——</a:t>
            </a:r>
            <a:r>
              <a:rPr lang="zh-CN" altLang="en-US" sz="2400" b="1" dirty="0" smtClean="0"/>
              <a:t>香蕉、柑桔、葡萄、柚子、甘蔗、杨桃、油桃、樱桃、草莓、圣女果等 </a:t>
            </a:r>
            <a:endParaRPr lang="en-US" altLang="zh-CN" sz="2400" b="1" dirty="0" smtClean="0"/>
          </a:p>
          <a:p>
            <a:r>
              <a:rPr lang="zh-CN" altLang="en-US" sz="2400" b="1" dirty="0" smtClean="0"/>
              <a:t>温带</a:t>
            </a:r>
            <a:r>
              <a:rPr lang="en-US" altLang="zh-CN" sz="2400" b="1" dirty="0" smtClean="0"/>
              <a:t>——</a:t>
            </a:r>
            <a:r>
              <a:rPr lang="zh-CN" altLang="en-US" sz="2400" b="1" dirty="0" smtClean="0"/>
              <a:t>苹果，梨子，桃子，枣，杏，黄桃，草莓，西瓜，香瓜，哈密瓜，猕猴桃等</a:t>
            </a:r>
            <a:endParaRPr lang="zh-CN" altLang="en-US" sz="2400" b="1" dirty="0"/>
          </a:p>
        </p:txBody>
      </p:sp>
    </p:spTree>
    <p:extLst>
      <p:ext uri="{BB962C8B-B14F-4D97-AF65-F5344CB8AC3E}">
        <p14:creationId xmlns:p14="http://schemas.microsoft.com/office/powerpoint/2010/main" val="39799891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18686" name="Group 94"/>
          <p:cNvGraphicFramePr>
            <a:graphicFrameLocks noGrp="1"/>
          </p:cNvGraphicFramePr>
          <p:nvPr>
            <p:custDataLst>
              <p:tags r:id="rId2"/>
            </p:custDataLst>
            <p:extLst>
              <p:ext uri="{D42A27DB-BD31-4B8C-83A1-F6EECF244321}">
                <p14:modId xmlns:p14="http://schemas.microsoft.com/office/powerpoint/2010/main" val="3648035883"/>
              </p:ext>
            </p:extLst>
          </p:nvPr>
        </p:nvGraphicFramePr>
        <p:xfrm>
          <a:off x="2909265" y="2003472"/>
          <a:ext cx="9052562" cy="4706504"/>
        </p:xfrm>
        <a:graphic>
          <a:graphicData uri="http://schemas.openxmlformats.org/drawingml/2006/table">
            <a:tbl>
              <a:tblPr/>
              <a:tblGrid>
                <a:gridCol w="692179"/>
                <a:gridCol w="3575022"/>
                <a:gridCol w="2484120"/>
                <a:gridCol w="960120"/>
                <a:gridCol w="1341121"/>
              </a:tblGrid>
              <a:tr h="5127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地区</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有利条件</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不利条件</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熟制</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主要农作物</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714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东</a:t>
                      </a:r>
                      <a:endPar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2"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北</a:t>
                      </a:r>
                      <a:endPar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2"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平</a:t>
                      </a:r>
                      <a:endPar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2"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原</a:t>
                      </a:r>
                      <a:endPar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文本框 58415"/>
          <p:cNvSpPr txBox="1"/>
          <p:nvPr/>
        </p:nvSpPr>
        <p:spPr>
          <a:xfrm>
            <a:off x="9833154" y="3383964"/>
            <a:ext cx="773430" cy="1569660"/>
          </a:xfrm>
          <a:prstGeom prst="rect">
            <a:avLst/>
          </a:prstGeom>
          <a:noFill/>
          <a:ln w="9525">
            <a:noFill/>
          </a:ln>
        </p:spPr>
        <p:txBody>
          <a:bodyPr wrap="square">
            <a:spAutoFit/>
          </a:bodyPr>
          <a:lstStyle/>
          <a:p>
            <a:pPr>
              <a:spcBef>
                <a:spcPct val="50000"/>
              </a:spcBef>
            </a:pPr>
            <a:r>
              <a:rPr lang="zh-CN" altLang="en-US" sz="2400" b="1" dirty="0">
                <a:solidFill>
                  <a:srgbClr val="FF0000"/>
                </a:solidFill>
                <a:latin typeface="宋体" panose="02010600030101010101" pitchFamily="2" charset="-122"/>
                <a:ea typeface="宋体" panose="02010600030101010101" pitchFamily="2" charset="-122"/>
              </a:rPr>
              <a:t>一年一熟</a:t>
            </a:r>
          </a:p>
        </p:txBody>
      </p:sp>
      <p:sp>
        <p:nvSpPr>
          <p:cNvPr id="4" name="文本框 58418"/>
          <p:cNvSpPr txBox="1"/>
          <p:nvPr/>
        </p:nvSpPr>
        <p:spPr>
          <a:xfrm>
            <a:off x="10778627" y="3229778"/>
            <a:ext cx="1152720" cy="2308324"/>
          </a:xfrm>
          <a:prstGeom prst="rect">
            <a:avLst/>
          </a:prstGeom>
          <a:noFill/>
          <a:ln w="9525">
            <a:noFill/>
          </a:ln>
        </p:spPr>
        <p:txBody>
          <a:bodyPr wrap="square">
            <a:spAutoFit/>
          </a:bodyPr>
          <a:lstStyle/>
          <a:p>
            <a:pPr>
              <a:spcBef>
                <a:spcPct val="50000"/>
              </a:spcBef>
            </a:pPr>
            <a:r>
              <a:rPr lang="zh-CN" altLang="en-US" sz="2400" b="1" dirty="0">
                <a:solidFill>
                  <a:srgbClr val="FF0000"/>
                </a:solidFill>
                <a:latin typeface="宋体" panose="02010600030101010101" pitchFamily="2" charset="-122"/>
                <a:ea typeface="宋体" panose="02010600030101010101" pitchFamily="2" charset="-122"/>
              </a:rPr>
              <a:t>春小麦、玉米</a:t>
            </a:r>
            <a:r>
              <a:rPr lang="zh-CN" altLang="en-US" sz="2400" b="1" dirty="0" smtClean="0">
                <a:solidFill>
                  <a:srgbClr val="FF0000"/>
                </a:solidFill>
                <a:latin typeface="宋体" panose="02010600030101010101" pitchFamily="2" charset="-122"/>
                <a:ea typeface="宋体" panose="02010600030101010101" pitchFamily="2" charset="-122"/>
              </a:rPr>
              <a:t>、水稻、高粱</a:t>
            </a:r>
            <a:r>
              <a:rPr lang="zh-CN" altLang="en-US" sz="2400" b="1" dirty="0">
                <a:solidFill>
                  <a:srgbClr val="FF0000"/>
                </a:solidFill>
                <a:latin typeface="宋体" panose="02010600030101010101" pitchFamily="2" charset="-122"/>
                <a:ea typeface="宋体" panose="02010600030101010101" pitchFamily="2" charset="-122"/>
              </a:rPr>
              <a:t>、大豆、甜菜</a:t>
            </a:r>
          </a:p>
        </p:txBody>
      </p:sp>
      <p:sp>
        <p:nvSpPr>
          <p:cNvPr id="12" name="标题 1"/>
          <p:cNvSpPr txBox="1">
            <a:spLocks noChangeArrowheads="1"/>
          </p:cNvSpPr>
          <p:nvPr>
            <p:custDataLst>
              <p:tags r:id="rId3"/>
            </p:custDataLst>
          </p:nvPr>
        </p:nvSpPr>
        <p:spPr>
          <a:xfrm>
            <a:off x="0" y="0"/>
            <a:ext cx="8122920" cy="563880"/>
          </a:xfrm>
          <a:prstGeom prst="rect">
            <a:avLst/>
          </a:prstGeom>
          <a:noFill/>
          <a:ln>
            <a:noFill/>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style>
          <a:lnRef idx="1">
            <a:schemeClr val="accent4"/>
          </a:lnRef>
          <a:fillRef idx="2">
            <a:schemeClr val="accent4"/>
          </a:fillRef>
          <a:effectRef idx="1">
            <a:schemeClr val="accent4"/>
          </a:effectRef>
          <a:fontRef idx="minor">
            <a:schemeClr val="dk1"/>
          </a:fontRef>
        </p:style>
        <p:txBody>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j-cs"/>
              </a:rPr>
              <a:t>三：北方地区的人文环境</a:t>
            </a:r>
          </a:p>
        </p:txBody>
      </p:sp>
      <p:sp>
        <p:nvSpPr>
          <p:cNvPr id="13" name="TextBox 12"/>
          <p:cNvSpPr txBox="1"/>
          <p:nvPr/>
        </p:nvSpPr>
        <p:spPr>
          <a:xfrm>
            <a:off x="365760" y="670560"/>
            <a:ext cx="3215640" cy="584775"/>
          </a:xfrm>
          <a:prstGeom prst="rect">
            <a:avLst/>
          </a:prstGeom>
          <a:noFill/>
        </p:spPr>
        <p:txBody>
          <a:bodyPr wrap="square" rtlCol="0">
            <a:spAutoFit/>
          </a:bodyPr>
          <a:lstStyle/>
          <a:p>
            <a:r>
              <a:rPr lang="zh-CN" altLang="en-US" sz="3200" b="1" dirty="0" smtClean="0">
                <a:solidFill>
                  <a:srgbClr val="0000FF"/>
                </a:solidFill>
              </a:rPr>
              <a:t>（一）农业</a:t>
            </a:r>
            <a:endParaRPr lang="zh-CN" altLang="en-US" sz="3200" b="1" dirty="0">
              <a:solidFill>
                <a:srgbClr val="0000FF"/>
              </a:solidFill>
            </a:endParaRPr>
          </a:p>
        </p:txBody>
      </p:sp>
      <p:sp>
        <p:nvSpPr>
          <p:cNvPr id="14" name="TextBox 13"/>
          <p:cNvSpPr txBox="1"/>
          <p:nvPr/>
        </p:nvSpPr>
        <p:spPr>
          <a:xfrm>
            <a:off x="3581400" y="2974340"/>
            <a:ext cx="3550920" cy="3785652"/>
          </a:xfrm>
          <a:prstGeom prst="rect">
            <a:avLst/>
          </a:prstGeom>
          <a:noFill/>
        </p:spPr>
        <p:txBody>
          <a:bodyPr wrap="square" rtlCol="0">
            <a:spAutoFit/>
          </a:bodyPr>
          <a:lstStyle/>
          <a:p>
            <a:pPr lvl="0" fontAlgn="base">
              <a:lnSpc>
                <a:spcPct val="120000"/>
              </a:lnSpc>
              <a:spcBef>
                <a:spcPct val="0"/>
              </a:spcBef>
              <a:spcAft>
                <a:spcPct val="0"/>
              </a:spcAft>
            </a:pPr>
            <a:r>
              <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①</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地形</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平坦，土地资源广阔，</a:t>
            </a:r>
            <a:endPar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endParaRPr>
          </a:p>
          <a:p>
            <a:pPr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②</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雨热同期</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sym typeface="+mn-ea"/>
              </a:rPr>
              <a:t>光照充足，昼夜温差大，农作物生长周期长，有利于有机物积累，病虫害少</a:t>
            </a:r>
            <a:endParaRPr lang="en-US" altLang="zh-CN" sz="2000" b="1" dirty="0" smtClean="0">
              <a:solidFill>
                <a:srgbClr val="FF0000"/>
              </a:solidFill>
              <a:latin typeface="微软雅黑" panose="020B0503020204020204" charset="-122"/>
              <a:ea typeface="微软雅黑" panose="020B0503020204020204" charset="-122"/>
              <a:cs typeface="Times New Roman" panose="02020603050405020304" pitchFamily="2" charset="0"/>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③</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黑土肥沃</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；纬度较高，冬季积雪厚，蒸发较弱，</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土壤水分</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条件较好；</a:t>
            </a:r>
            <a:endPar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④</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河流</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众多，水源充足；</a:t>
            </a:r>
            <a:endPar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⑤人均耕地多，宜农荒地多，森林资源丰富</a:t>
            </a:r>
            <a:endParaRPr lang="zh-CN" altLang="en-US" sz="2000" b="1" dirty="0" smtClean="0">
              <a:latin typeface="微软雅黑" panose="020B0503020204020204" charset="-122"/>
              <a:ea typeface="微软雅黑" panose="020B0503020204020204" charset="-122"/>
            </a:endParaRPr>
          </a:p>
        </p:txBody>
      </p:sp>
      <p:sp>
        <p:nvSpPr>
          <p:cNvPr id="15" name="TextBox 14"/>
          <p:cNvSpPr txBox="1"/>
          <p:nvPr/>
        </p:nvSpPr>
        <p:spPr>
          <a:xfrm>
            <a:off x="7223760" y="2943860"/>
            <a:ext cx="2484120" cy="3416320"/>
          </a:xfrm>
          <a:prstGeom prst="rect">
            <a:avLst/>
          </a:prstGeom>
          <a:noFill/>
        </p:spPr>
        <p:txBody>
          <a:bodyPr wrap="square" rtlCol="0">
            <a:spAutoFit/>
          </a:bodyPr>
          <a:lstStyle/>
          <a:p>
            <a:pPr lvl="0" fontAlgn="base">
              <a:lnSpc>
                <a:spcPct val="120000"/>
              </a:lnSpc>
              <a:spcBef>
                <a:spcPct val="0"/>
              </a:spcBef>
              <a:spcAft>
                <a:spcPct val="0"/>
              </a:spcAft>
            </a:pPr>
            <a:r>
              <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①</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东北地区全年</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生长期</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短，</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热量</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不足；</a:t>
            </a:r>
            <a:endPar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②受</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寒潮，风沙</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影响大；</a:t>
            </a:r>
            <a:endPar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endParaRPr>
          </a:p>
          <a:p>
            <a:pPr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③</a:t>
            </a:r>
            <a:r>
              <a:rPr kumimoji="1" lang="zh-CN" altLang="en-US" sz="2000" b="1" dirty="0" smtClean="0">
                <a:solidFill>
                  <a:srgbClr val="000000"/>
                </a:solidFill>
                <a:latin typeface="微软雅黑" panose="020B0503020204020204" pitchFamily="34" charset="-122"/>
                <a:ea typeface="微软雅黑" panose="020B0503020204020204" pitchFamily="34" charset="-122"/>
              </a:rPr>
              <a:t>冬季</a:t>
            </a:r>
            <a:r>
              <a:rPr kumimoji="1" lang="zh-CN" altLang="en-US" sz="2000" b="1" dirty="0" smtClean="0">
                <a:solidFill>
                  <a:srgbClr val="FF0000"/>
                </a:solidFill>
                <a:latin typeface="微软雅黑" panose="020B0503020204020204" pitchFamily="34" charset="-122"/>
                <a:ea typeface="微软雅黑" panose="020B0503020204020204" pitchFamily="34" charset="-122"/>
              </a:rPr>
              <a:t>低温冻害</a:t>
            </a:r>
            <a:r>
              <a:rPr kumimoji="1" lang="zh-CN" altLang="en-US" sz="2000" b="1" dirty="0" smtClean="0">
                <a:solidFill>
                  <a:srgbClr val="000000"/>
                </a:solidFill>
                <a:latin typeface="微软雅黑" panose="020B0503020204020204" pitchFamily="34" charset="-122"/>
                <a:ea typeface="微软雅黑" panose="020B0503020204020204" pitchFamily="34" charset="-122"/>
              </a:rPr>
              <a:t>，</a:t>
            </a:r>
            <a:r>
              <a:rPr kumimoji="1" lang="zh-CN" altLang="en-US" sz="2000" b="1" dirty="0">
                <a:solidFill>
                  <a:srgbClr val="000000"/>
                </a:solidFill>
                <a:latin typeface="微软雅黑" panose="020B0503020204020204" pitchFamily="34" charset="-122"/>
                <a:ea typeface="微软雅黑" panose="020B0503020204020204" pitchFamily="34" charset="-122"/>
              </a:rPr>
              <a:t>不利于牲畜越冬</a:t>
            </a:r>
            <a:r>
              <a:rPr kumimoji="1" lang="zh-CN" altLang="en-US" sz="2000" b="1" dirty="0" smtClean="0">
                <a:solidFill>
                  <a:srgbClr val="000000"/>
                </a:solidFill>
                <a:latin typeface="微软雅黑" panose="020B0503020204020204" pitchFamily="34" charset="-122"/>
                <a:ea typeface="微软雅黑" panose="020B0503020204020204" pitchFamily="34" charset="-122"/>
              </a:rPr>
              <a:t>；</a:t>
            </a:r>
            <a:endPar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④开发过程中，容易</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破坏草原和沼泽</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，导致生态恶化</a:t>
            </a:r>
            <a:endParaRPr lang="zh-CN" altLang="en-US" sz="2000" b="1" dirty="0" smtClean="0">
              <a:latin typeface="微软雅黑" panose="020B0503020204020204" charset="-122"/>
              <a:ea typeface="微软雅黑" panose="020B0503020204020204" charset="-122"/>
            </a:endParaRPr>
          </a:p>
        </p:txBody>
      </p:sp>
      <p:graphicFrame>
        <p:nvGraphicFramePr>
          <p:cNvPr id="366594" name="Object 2"/>
          <p:cNvGraphicFramePr>
            <a:graphicFrameLocks/>
          </p:cNvGraphicFramePr>
          <p:nvPr/>
        </p:nvGraphicFramePr>
        <p:xfrm>
          <a:off x="239078" y="1706880"/>
          <a:ext cx="2504122" cy="4281488"/>
        </p:xfrm>
        <a:graphic>
          <a:graphicData uri="http://schemas.openxmlformats.org/presentationml/2006/ole">
            <mc:AlternateContent xmlns:mc="http://schemas.openxmlformats.org/markup-compatibility/2006">
              <mc:Choice xmlns:v="urn:schemas-microsoft-com:vml" Requires="v">
                <p:oleObj spid="_x0000_s366620" r:id="rId6" imgW="5619048" imgH="6563641" progId="">
                  <p:embed/>
                </p:oleObj>
              </mc:Choice>
              <mc:Fallback>
                <p:oleObj r:id="rId6" imgW="5619048" imgH="6563641" progId="">
                  <p:embed/>
                  <p:pic>
                    <p:nvPicPr>
                      <p:cNvPr id="0" name="Picture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078" y="1706880"/>
                        <a:ext cx="2504122" cy="428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本框 21">
            <a:extLst>
              <a:ext uri="{FF2B5EF4-FFF2-40B4-BE49-F238E27FC236}">
                <a16:creationId xmlns="" xmlns:a16="http://schemas.microsoft.com/office/drawing/2014/main" id="{DD1FDB38-088D-4C52-AA7E-F69455AA2C99}"/>
              </a:ext>
            </a:extLst>
          </p:cNvPr>
          <p:cNvSpPr txBox="1"/>
          <p:nvPr/>
        </p:nvSpPr>
        <p:spPr>
          <a:xfrm>
            <a:off x="2990492" y="715838"/>
            <a:ext cx="3943708" cy="584775"/>
          </a:xfrm>
          <a:prstGeom prst="rect">
            <a:avLst/>
          </a:prstGeom>
          <a:noFill/>
        </p:spPr>
        <p:txBody>
          <a:bodyPr wrap="square" rtlCol="0">
            <a:spAutoFit/>
          </a:bodyPr>
          <a:lstStyle/>
          <a:p>
            <a:pPr algn="ctr"/>
            <a:r>
              <a:rPr lang="en-US" altLang="zh-CN" sz="3200" b="1" dirty="0" smtClean="0"/>
              <a:t>1</a:t>
            </a:r>
            <a:r>
              <a:rPr lang="zh-CN" altLang="en-US" sz="3200" b="1" dirty="0" smtClean="0"/>
              <a:t>、东北</a:t>
            </a:r>
            <a:r>
              <a:rPr lang="zh-CN" altLang="en-US" sz="3200" b="1" dirty="0"/>
              <a:t>地区的农业</a:t>
            </a:r>
          </a:p>
        </p:txBody>
      </p:sp>
      <p:sp>
        <p:nvSpPr>
          <p:cNvPr id="11" name="Text Box 55"/>
          <p:cNvSpPr/>
          <p:nvPr>
            <p:custDataLst>
              <p:tags r:id="rId4"/>
            </p:custDataLst>
          </p:nvPr>
        </p:nvSpPr>
        <p:spPr>
          <a:xfrm>
            <a:off x="102235" y="5988368"/>
            <a:ext cx="3959225" cy="461665"/>
          </a:xfrm>
          <a:prstGeom prst="rect">
            <a:avLst/>
          </a:prstGeom>
          <a:noFill/>
          <a:ln>
            <a:no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dirty="0">
                <a:solidFill>
                  <a:srgbClr val="0000FF"/>
                </a:solidFill>
                <a:latin typeface="微软雅黑" panose="020B0503020204020204" pitchFamily="34" charset="-122"/>
                <a:ea typeface="微软雅黑" panose="020B0503020204020204" pitchFamily="34" charset="-122"/>
              </a:rPr>
              <a:t>重要的商品粮基地 </a:t>
            </a:r>
          </a:p>
        </p:txBody>
      </p:sp>
      <p:sp>
        <p:nvSpPr>
          <p:cNvPr id="5" name="文本框 4"/>
          <p:cNvSpPr txBox="1"/>
          <p:nvPr/>
        </p:nvSpPr>
        <p:spPr>
          <a:xfrm>
            <a:off x="3124200" y="1473200"/>
            <a:ext cx="4998720" cy="461665"/>
          </a:xfrm>
          <a:prstGeom prst="rect">
            <a:avLst/>
          </a:prstGeom>
          <a:noFill/>
        </p:spPr>
        <p:txBody>
          <a:bodyPr wrap="square" rtlCol="0">
            <a:spAutoFit/>
          </a:bodyPr>
          <a:lstStyle/>
          <a:p>
            <a:r>
              <a:rPr lang="zh-CN" altLang="en-US" sz="2400" b="1" dirty="0" smtClean="0"/>
              <a:t>（</a:t>
            </a:r>
            <a:r>
              <a:rPr lang="en-US" altLang="zh-CN" sz="2400" b="1" dirty="0" smtClean="0"/>
              <a:t>1</a:t>
            </a:r>
            <a:r>
              <a:rPr lang="zh-CN" altLang="en-US" sz="2400" b="1" dirty="0" smtClean="0"/>
              <a:t>）东北农业区位</a:t>
            </a:r>
            <a:endParaRPr lang="zh-CN" altLang="en-US" sz="2400" b="1" dirty="0"/>
          </a:p>
        </p:txBody>
      </p:sp>
    </p:spTree>
    <p:extLst>
      <p:ext uri="{BB962C8B-B14F-4D97-AF65-F5344CB8AC3E}">
        <p14:creationId xmlns:p14="http://schemas.microsoft.com/office/powerpoint/2010/main" val="429013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500" fill="hold"/>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P spid="15" grpId="0"/>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4"/>
          <p:cNvSpPr txBox="1"/>
          <p:nvPr/>
        </p:nvSpPr>
        <p:spPr>
          <a:xfrm>
            <a:off x="426720" y="1524001"/>
            <a:ext cx="7360920" cy="1200329"/>
          </a:xfrm>
          <a:prstGeom prst="rect">
            <a:avLst/>
          </a:prstGeom>
          <a:noFill/>
          <a:ln w="9525">
            <a:noFill/>
          </a:ln>
        </p:spPr>
        <p:txBody>
          <a:bodyPr wrap="square" anchor="t">
            <a:spAutoFit/>
          </a:bodyPr>
          <a:lstStyle/>
          <a:p>
            <a:r>
              <a:rPr lang="zh-CN" altLang="en-US" sz="3600" b="1" dirty="0" smtClean="0">
                <a:latin typeface="Arial" panose="020B0604020202020204" pitchFamily="34" charset="0"/>
                <a:ea typeface="宋体" panose="02010600030101010101" pitchFamily="2" charset="-122"/>
              </a:rPr>
              <a:t>热量</a:t>
            </a:r>
            <a:r>
              <a:rPr lang="zh-CN" altLang="en-US" sz="3600" b="1" dirty="0">
                <a:latin typeface="Arial" panose="020B0604020202020204" pitchFamily="34" charset="0"/>
                <a:ea typeface="宋体" panose="02010600030101010101" pitchFamily="2" charset="-122"/>
              </a:rPr>
              <a:t>条件对东北地区的农业生产有哪些不利影响。</a:t>
            </a:r>
          </a:p>
        </p:txBody>
      </p:sp>
      <p:sp>
        <p:nvSpPr>
          <p:cNvPr id="10243" name="Text Box 5"/>
          <p:cNvSpPr txBox="1"/>
          <p:nvPr/>
        </p:nvSpPr>
        <p:spPr>
          <a:xfrm>
            <a:off x="411480" y="3154681"/>
            <a:ext cx="8686800" cy="2657475"/>
          </a:xfrm>
          <a:prstGeom prst="rect">
            <a:avLst/>
          </a:prstGeom>
          <a:noFill/>
          <a:ln w="9525">
            <a:noFill/>
          </a:ln>
        </p:spPr>
        <p:txBody>
          <a:bodyPr anchor="t">
            <a:spAutoFit/>
          </a:bodyPr>
          <a:lstStyle/>
          <a:p>
            <a:pPr>
              <a:lnSpc>
                <a:spcPct val="150000"/>
              </a:lnSpc>
            </a:pPr>
            <a:r>
              <a:rPr lang="en-US" altLang="zh-CN" sz="2800" b="1" dirty="0">
                <a:solidFill>
                  <a:srgbClr val="FF3300"/>
                </a:solidFill>
                <a:latin typeface="Arial" panose="020B0604020202020204" pitchFamily="34" charset="0"/>
                <a:ea typeface="宋体" panose="02010600030101010101" pitchFamily="2" charset="-122"/>
              </a:rPr>
              <a:t>①</a:t>
            </a:r>
            <a:r>
              <a:rPr lang="zh-CN" altLang="en-US" sz="2800" b="1" dirty="0">
                <a:solidFill>
                  <a:srgbClr val="FF3300"/>
                </a:solidFill>
                <a:latin typeface="Arial" panose="020B0604020202020204" pitchFamily="34" charset="0"/>
                <a:ea typeface="宋体" panose="02010600030101010101" pitchFamily="2" charset="-122"/>
              </a:rPr>
              <a:t>种植的农作物品种有限；</a:t>
            </a:r>
          </a:p>
          <a:p>
            <a:pPr>
              <a:lnSpc>
                <a:spcPct val="150000"/>
              </a:lnSpc>
            </a:pPr>
            <a:r>
              <a:rPr lang="zh-CN" altLang="en-US" sz="2800" b="1" dirty="0">
                <a:solidFill>
                  <a:srgbClr val="FF3300"/>
                </a:solidFill>
                <a:latin typeface="Arial" panose="020B0604020202020204" pitchFamily="34" charset="0"/>
                <a:ea typeface="宋体" panose="02010600030101010101" pitchFamily="2" charset="-122"/>
              </a:rPr>
              <a:t>②一年只能一熟，春种秋收；</a:t>
            </a:r>
          </a:p>
          <a:p>
            <a:pPr>
              <a:lnSpc>
                <a:spcPct val="150000"/>
              </a:lnSpc>
            </a:pPr>
            <a:r>
              <a:rPr lang="zh-CN" altLang="en-US" sz="2800" b="1" dirty="0">
                <a:solidFill>
                  <a:srgbClr val="FF3300"/>
                </a:solidFill>
                <a:latin typeface="Arial" panose="020B0604020202020204" pitchFamily="34" charset="0"/>
                <a:ea typeface="宋体" panose="02010600030101010101" pitchFamily="2" charset="-122"/>
              </a:rPr>
              <a:t>③春秋两季低温冻害影响农作物的生长和收成；</a:t>
            </a:r>
          </a:p>
          <a:p>
            <a:pPr>
              <a:lnSpc>
                <a:spcPct val="150000"/>
              </a:lnSpc>
            </a:pPr>
            <a:r>
              <a:rPr lang="zh-CN" altLang="en-US" sz="2800" b="1" dirty="0">
                <a:solidFill>
                  <a:srgbClr val="FF3300"/>
                </a:solidFill>
                <a:latin typeface="Arial" panose="020B0604020202020204" pitchFamily="34" charset="0"/>
                <a:ea typeface="宋体" panose="02010600030101010101" pitchFamily="2" charset="-122"/>
              </a:rPr>
              <a:t>④漫长寒冬需要解决牲畜的御寒和饲料供应问题等</a:t>
            </a:r>
          </a:p>
        </p:txBody>
      </p:sp>
      <p:cxnSp>
        <p:nvCxnSpPr>
          <p:cNvPr id="7" name="直接连接符 6">
            <a:extLst>
              <a:ext uri="{FF2B5EF4-FFF2-40B4-BE49-F238E27FC236}">
                <a16:creationId xmlns="" xmlns:a16="http://schemas.microsoft.com/office/drawing/2014/main" id="{DBE2017A-8573-4CCF-AFE5-68104678FE35}"/>
              </a:ext>
            </a:extLst>
          </p:cNvPr>
          <p:cNvCxnSpPr>
            <a:cxnSpLocks/>
          </p:cNvCxnSpPr>
          <p:nvPr/>
        </p:nvCxnSpPr>
        <p:spPr>
          <a:xfrm>
            <a:off x="293012" y="1095007"/>
            <a:ext cx="3548907" cy="0"/>
          </a:xfrm>
          <a:prstGeom prst="line">
            <a:avLst/>
          </a:prstGeom>
          <a:ln w="12700">
            <a:solidFill>
              <a:srgbClr val="2A634D"/>
            </a:solidFill>
          </a:ln>
        </p:spPr>
        <p:style>
          <a:lnRef idx="1">
            <a:schemeClr val="accent1"/>
          </a:lnRef>
          <a:fillRef idx="0">
            <a:schemeClr val="accent1"/>
          </a:fillRef>
          <a:effectRef idx="0">
            <a:schemeClr val="accent1"/>
          </a:effectRef>
          <a:fontRef idx="minor">
            <a:schemeClr val="tx1"/>
          </a:fontRef>
        </p:style>
      </p:cxnSp>
      <p:graphicFrame>
        <p:nvGraphicFramePr>
          <p:cNvPr id="9" name="对象 48132"/>
          <p:cNvGraphicFramePr>
            <a:graphicFrameLocks/>
          </p:cNvGraphicFramePr>
          <p:nvPr>
            <p:extLst/>
          </p:nvPr>
        </p:nvGraphicFramePr>
        <p:xfrm>
          <a:off x="8328213" y="0"/>
          <a:ext cx="3509456" cy="4281622"/>
        </p:xfrm>
        <a:graphic>
          <a:graphicData uri="http://schemas.openxmlformats.org/presentationml/2006/ole">
            <mc:AlternateContent xmlns:mc="http://schemas.openxmlformats.org/markup-compatibility/2006">
              <mc:Choice xmlns:v="urn:schemas-microsoft-com:vml" Requires="v">
                <p:oleObj spid="_x0000_s364569" r:id="rId3" imgW="5619048" imgH="6563641" progId="">
                  <p:embed/>
                </p:oleObj>
              </mc:Choice>
              <mc:Fallback>
                <p:oleObj r:id="rId3" imgW="5619048" imgH="6563641" progId="">
                  <p:embed/>
                  <p:pic>
                    <p:nvPicPr>
                      <p:cNvPr id="0"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213" y="0"/>
                        <a:ext cx="3509456" cy="4281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p:cNvSpPr txBox="1"/>
          <p:nvPr/>
        </p:nvSpPr>
        <p:spPr>
          <a:xfrm>
            <a:off x="190500" y="418166"/>
            <a:ext cx="4998720" cy="523220"/>
          </a:xfrm>
          <a:prstGeom prst="rect">
            <a:avLst/>
          </a:prstGeom>
          <a:noFill/>
        </p:spPr>
        <p:txBody>
          <a:bodyPr wrap="square" rtlCol="0">
            <a:spAutoFit/>
          </a:bodyPr>
          <a:lstStyle/>
          <a:p>
            <a:r>
              <a:rPr lang="zh-CN" altLang="en-US" sz="2800" b="1" dirty="0" smtClean="0"/>
              <a:t>（</a:t>
            </a:r>
            <a:r>
              <a:rPr lang="en-US" altLang="zh-CN" sz="2800" b="1" dirty="0" smtClean="0"/>
              <a:t>1</a:t>
            </a:r>
            <a:r>
              <a:rPr lang="zh-CN" altLang="en-US" sz="2800" b="1" dirty="0" smtClean="0"/>
              <a:t>）东北农业区位</a:t>
            </a:r>
            <a:endParaRPr lang="zh-CN" altLang="en-US" sz="2800" b="1" dirty="0"/>
          </a:p>
        </p:txBody>
      </p:sp>
    </p:spTree>
    <p:extLst>
      <p:ext uri="{BB962C8B-B14F-4D97-AF65-F5344CB8AC3E}">
        <p14:creationId xmlns:p14="http://schemas.microsoft.com/office/powerpoint/2010/main" val="372636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243">
                                            <p:txEl>
                                              <p:pRg st="1" end="1"/>
                                            </p:txEl>
                                          </p:spTgt>
                                        </p:tgtEl>
                                        <p:attrNameLst>
                                          <p:attrName>style.visibility</p:attrName>
                                        </p:attrNameLst>
                                      </p:cBhvr>
                                      <p:to>
                                        <p:strVal val="visible"/>
                                      </p:to>
                                    </p:set>
                                    <p:anim calcmode="lin" valueType="num">
                                      <p:cBhvr additive="base">
                                        <p:cTn id="14"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indefinite"/>
                            </p:stCondLst>
                          </p:cTn>
                        </p:par>
                        <p:par>
                          <p:cTn id="18" fill="hold" nodeType="after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243">
                                            <p:txEl>
                                              <p:pRg st="2" end="2"/>
                                            </p:txEl>
                                          </p:spTgt>
                                        </p:tgtEl>
                                        <p:attrNameLst>
                                          <p:attrName>style.visibility</p:attrName>
                                        </p:attrNameLst>
                                      </p:cBhvr>
                                      <p:to>
                                        <p:strVal val="visible"/>
                                      </p:to>
                                    </p:set>
                                    <p:anim calcmode="lin" valueType="num">
                                      <p:cBhvr additive="base">
                                        <p:cTn id="21"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indefinite"/>
                            </p:stCondLst>
                          </p:cTn>
                        </p:par>
                        <p:par>
                          <p:cTn id="25" fill="hold" nodeType="after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243">
                                            <p:txEl>
                                              <p:pRg st="3" end="3"/>
                                            </p:txEl>
                                          </p:spTgt>
                                        </p:tgtEl>
                                        <p:attrNameLst>
                                          <p:attrName>style.visibility</p:attrName>
                                        </p:attrNameLst>
                                      </p:cBhvr>
                                      <p:to>
                                        <p:strVal val="visible"/>
                                      </p:to>
                                    </p:set>
                                    <p:anim calcmode="lin" valueType="num">
                                      <p:cBhvr additive="base">
                                        <p:cTn id="28"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2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4"/>
          <p:cNvSpPr txBox="1"/>
          <p:nvPr/>
        </p:nvSpPr>
        <p:spPr>
          <a:xfrm>
            <a:off x="0" y="1216573"/>
            <a:ext cx="8305800" cy="1190625"/>
          </a:xfrm>
          <a:prstGeom prst="rect">
            <a:avLst/>
          </a:prstGeom>
          <a:noFill/>
          <a:ln w="9525">
            <a:noFill/>
          </a:ln>
        </p:spPr>
        <p:txBody>
          <a:bodyPr anchor="t">
            <a:spAutoFit/>
          </a:bodyPr>
          <a:lstStyle/>
          <a:p>
            <a:r>
              <a:rPr lang="zh-CN" altLang="en-US" sz="3600" b="1" dirty="0" smtClean="0">
                <a:latin typeface="Arial" panose="020B0604020202020204" pitchFamily="34" charset="0"/>
                <a:ea typeface="宋体" panose="02010600030101010101" pitchFamily="2" charset="-122"/>
              </a:rPr>
              <a:t>热量</a:t>
            </a:r>
            <a:r>
              <a:rPr lang="zh-CN" altLang="en-US" sz="3600" b="1" dirty="0">
                <a:latin typeface="Arial" panose="020B0604020202020204" pitchFamily="34" charset="0"/>
                <a:ea typeface="宋体" panose="02010600030101010101" pitchFamily="2" charset="-122"/>
              </a:rPr>
              <a:t>条件也可以说是东北地区的优势，请分析说明。</a:t>
            </a:r>
          </a:p>
        </p:txBody>
      </p:sp>
      <p:sp>
        <p:nvSpPr>
          <p:cNvPr id="11267" name="Text Box 5"/>
          <p:cNvSpPr txBox="1"/>
          <p:nvPr/>
        </p:nvSpPr>
        <p:spPr>
          <a:xfrm>
            <a:off x="344214" y="2393731"/>
            <a:ext cx="8382000" cy="3898568"/>
          </a:xfrm>
          <a:prstGeom prst="rect">
            <a:avLst/>
          </a:prstGeom>
          <a:noFill/>
          <a:ln w="9525">
            <a:noFill/>
          </a:ln>
        </p:spPr>
        <p:txBody>
          <a:bodyPr anchor="t">
            <a:spAutoFit/>
          </a:bodyPr>
          <a:lstStyle/>
          <a:p>
            <a:pPr>
              <a:lnSpc>
                <a:spcPct val="150000"/>
              </a:lnSpc>
            </a:pPr>
            <a:r>
              <a:rPr lang="en-US" altLang="zh-CN" sz="2400" b="1" dirty="0">
                <a:solidFill>
                  <a:srgbClr val="FF3300"/>
                </a:solidFill>
                <a:latin typeface="Arial" panose="020B0604020202020204" pitchFamily="34" charset="0"/>
                <a:ea typeface="宋体" panose="02010600030101010101" pitchFamily="2" charset="-122"/>
              </a:rPr>
              <a:t>①</a:t>
            </a:r>
            <a:r>
              <a:rPr lang="zh-CN" altLang="en-US" sz="2400" b="1" dirty="0">
                <a:solidFill>
                  <a:srgbClr val="FF3300"/>
                </a:solidFill>
                <a:latin typeface="Arial" panose="020B0604020202020204" pitchFamily="34" charset="0"/>
                <a:ea typeface="宋体" panose="02010600030101010101" pitchFamily="2" charset="-122"/>
              </a:rPr>
              <a:t>光照充足，昼夜温差大，农作物生长期长，有利于营养积累，农产品的品质较佳</a:t>
            </a:r>
          </a:p>
          <a:p>
            <a:pPr>
              <a:lnSpc>
                <a:spcPct val="150000"/>
              </a:lnSpc>
            </a:pPr>
            <a:r>
              <a:rPr lang="zh-CN" altLang="en-US" sz="2400" b="1" dirty="0">
                <a:solidFill>
                  <a:srgbClr val="FF3300"/>
                </a:solidFill>
                <a:latin typeface="Arial" panose="020B0604020202020204" pitchFamily="34" charset="0"/>
                <a:ea typeface="宋体" panose="02010600030101010101" pitchFamily="2" charset="-122"/>
              </a:rPr>
              <a:t>②农作物病虫害较少</a:t>
            </a:r>
          </a:p>
          <a:p>
            <a:pPr>
              <a:lnSpc>
                <a:spcPct val="150000"/>
              </a:lnSpc>
            </a:pPr>
            <a:r>
              <a:rPr lang="zh-CN" altLang="en-US" sz="2400" b="1" dirty="0">
                <a:solidFill>
                  <a:srgbClr val="FF3300"/>
                </a:solidFill>
                <a:latin typeface="Arial" panose="020B0604020202020204" pitchFamily="34" charset="0"/>
                <a:ea typeface="宋体" panose="02010600030101010101" pitchFamily="2" charset="-122"/>
              </a:rPr>
              <a:t>③长冬有利于土壤有机质的积累，矿物质分解和淋溶作用较弱，土壤较肥沃</a:t>
            </a:r>
          </a:p>
          <a:p>
            <a:pPr>
              <a:lnSpc>
                <a:spcPct val="150000"/>
              </a:lnSpc>
            </a:pPr>
            <a:r>
              <a:rPr lang="zh-CN" altLang="en-US" sz="2400" b="1" dirty="0">
                <a:solidFill>
                  <a:srgbClr val="FF3300"/>
                </a:solidFill>
                <a:latin typeface="Arial" panose="020B0604020202020204" pitchFamily="34" charset="0"/>
                <a:ea typeface="宋体" panose="02010600030101010101" pitchFamily="2" charset="-122"/>
              </a:rPr>
              <a:t>④积雪覆盖时间长，春季积雪融化时可以缓解春旱现象，改善土地墒情。</a:t>
            </a:r>
          </a:p>
        </p:txBody>
      </p:sp>
      <p:pic>
        <p:nvPicPr>
          <p:cNvPr id="11268" name="New picture"/>
          <p:cNvPicPr/>
          <p:nvPr/>
        </p:nvPicPr>
        <p:blipFill>
          <a:blip r:embed="rId3" cstate="print"/>
          <a:stretch>
            <a:fillRect/>
          </a:stretch>
        </p:blipFill>
        <p:spPr>
          <a:xfrm>
            <a:off x="14884400" y="11912600"/>
            <a:ext cx="355600" cy="254000"/>
          </a:xfrm>
          <a:prstGeom prst="cube">
            <a:avLst/>
          </a:prstGeom>
        </p:spPr>
      </p:pic>
      <p:cxnSp>
        <p:nvCxnSpPr>
          <p:cNvPr id="7" name="直接连接符 6">
            <a:extLst>
              <a:ext uri="{FF2B5EF4-FFF2-40B4-BE49-F238E27FC236}">
                <a16:creationId xmlns="" xmlns:a16="http://schemas.microsoft.com/office/drawing/2014/main" id="{DBE2017A-8573-4CCF-AFE5-68104678FE35}"/>
              </a:ext>
            </a:extLst>
          </p:cNvPr>
          <p:cNvCxnSpPr>
            <a:cxnSpLocks/>
          </p:cNvCxnSpPr>
          <p:nvPr/>
        </p:nvCxnSpPr>
        <p:spPr>
          <a:xfrm>
            <a:off x="293012" y="1095007"/>
            <a:ext cx="3548907" cy="0"/>
          </a:xfrm>
          <a:prstGeom prst="line">
            <a:avLst/>
          </a:prstGeom>
          <a:ln w="12700">
            <a:solidFill>
              <a:srgbClr val="2A634D"/>
            </a:solidFill>
          </a:ln>
        </p:spPr>
        <p:style>
          <a:lnRef idx="1">
            <a:schemeClr val="accent1"/>
          </a:lnRef>
          <a:fillRef idx="0">
            <a:schemeClr val="accent1"/>
          </a:fillRef>
          <a:effectRef idx="0">
            <a:schemeClr val="accent1"/>
          </a:effectRef>
          <a:fontRef idx="minor">
            <a:schemeClr val="tx1"/>
          </a:fontRef>
        </p:style>
      </p:cxnSp>
      <p:graphicFrame>
        <p:nvGraphicFramePr>
          <p:cNvPr id="8" name="对象 48132"/>
          <p:cNvGraphicFramePr>
            <a:graphicFrameLocks/>
          </p:cNvGraphicFramePr>
          <p:nvPr>
            <p:extLst/>
          </p:nvPr>
        </p:nvGraphicFramePr>
        <p:xfrm>
          <a:off x="8682544" y="0"/>
          <a:ext cx="3509456" cy="4281622"/>
        </p:xfrm>
        <a:graphic>
          <a:graphicData uri="http://schemas.openxmlformats.org/presentationml/2006/ole">
            <mc:AlternateContent xmlns:mc="http://schemas.openxmlformats.org/markup-compatibility/2006">
              <mc:Choice xmlns:v="urn:schemas-microsoft-com:vml" Requires="v">
                <p:oleObj spid="_x0000_s365593" r:id="rId4" imgW="5619048" imgH="6563641" progId="">
                  <p:embed/>
                </p:oleObj>
              </mc:Choice>
              <mc:Fallback>
                <p:oleObj r:id="rId4" imgW="5619048" imgH="6563641" progId="">
                  <p:embed/>
                  <p:pic>
                    <p:nvPicPr>
                      <p:cNvPr id="0"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544" y="0"/>
                        <a:ext cx="3509456" cy="4281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框 8"/>
          <p:cNvSpPr txBox="1"/>
          <p:nvPr/>
        </p:nvSpPr>
        <p:spPr>
          <a:xfrm>
            <a:off x="0" y="397162"/>
            <a:ext cx="4998720" cy="646331"/>
          </a:xfrm>
          <a:prstGeom prst="rect">
            <a:avLst/>
          </a:prstGeom>
          <a:noFill/>
        </p:spPr>
        <p:txBody>
          <a:bodyPr wrap="square" rtlCol="0">
            <a:spAutoFit/>
          </a:bodyPr>
          <a:lstStyle/>
          <a:p>
            <a:r>
              <a:rPr lang="zh-CN" altLang="en-US" sz="3600" b="1" dirty="0" smtClean="0"/>
              <a:t>（</a:t>
            </a:r>
            <a:r>
              <a:rPr lang="en-US" altLang="zh-CN" sz="3600" b="1" dirty="0" smtClean="0"/>
              <a:t>1</a:t>
            </a:r>
            <a:r>
              <a:rPr lang="zh-CN" altLang="en-US" sz="3600" b="1" dirty="0" smtClean="0"/>
              <a:t>）东北农业区位</a:t>
            </a:r>
            <a:endParaRPr lang="zh-CN" altLang="en-US" sz="3600" b="1" dirty="0"/>
          </a:p>
        </p:txBody>
      </p:sp>
    </p:spTree>
    <p:extLst>
      <p:ext uri="{BB962C8B-B14F-4D97-AF65-F5344CB8AC3E}">
        <p14:creationId xmlns:p14="http://schemas.microsoft.com/office/powerpoint/2010/main" val="3346998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linds(horizontal)">
                                      <p:cBhvr>
                                        <p:cTn id="7" dur="500"/>
                                        <p:tgtEl>
                                          <p:spTgt spid="1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Effect transition="in" filter="blinds(horizontal)">
                                      <p:cBhvr>
                                        <p:cTn id="13" dur="500"/>
                                        <p:tgtEl>
                                          <p:spTgt spid="11267">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Effect transition="in" filter="blinds(horizontal)">
                                      <p:cBhvr>
                                        <p:cTn id="19" dur="500"/>
                                        <p:tgtEl>
                                          <p:spTgt spid="11267">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1267">
                                            <p:txEl>
                                              <p:pRg st="3" end="3"/>
                                            </p:txEl>
                                          </p:spTgt>
                                        </p:tgtEl>
                                        <p:attrNameLst>
                                          <p:attrName>style.visibility</p:attrName>
                                        </p:attrNameLst>
                                      </p:cBhvr>
                                      <p:to>
                                        <p:strVal val="visible"/>
                                      </p:to>
                                    </p:set>
                                    <p:animEffect transition="in" filter="blinds(horizontal)">
                                      <p:cBhvr>
                                        <p:cTn id="25"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stretch>
            <a:fillRect/>
          </a:stretch>
        </p:blipFill>
        <p:spPr>
          <a:xfrm>
            <a:off x="0" y="0"/>
            <a:ext cx="12192000" cy="6136640"/>
          </a:xfrm>
          <a:prstGeom prst="rect">
            <a:avLst/>
          </a:prstGeom>
        </p:spPr>
      </p:pic>
      <p:sp>
        <p:nvSpPr>
          <p:cNvPr id="10" name="文本框 9"/>
          <p:cNvSpPr txBox="1"/>
          <p:nvPr/>
        </p:nvSpPr>
        <p:spPr>
          <a:xfrm>
            <a:off x="135890" y="121920"/>
            <a:ext cx="3498850" cy="460375"/>
          </a:xfrm>
          <a:prstGeom prst="rect">
            <a:avLst/>
          </a:prstGeom>
          <a:noFill/>
        </p:spPr>
        <p:txBody>
          <a:bodyPr wrap="square" rtlCol="0">
            <a:spAutoFit/>
          </a:bodyPr>
          <a:lstStyle/>
          <a:p>
            <a:r>
              <a:rPr lang="zh-CN" altLang="en-US" sz="2400" b="1">
                <a:solidFill>
                  <a:srgbClr val="FFFF00"/>
                </a:solidFill>
              </a:rPr>
              <a:t>春小麦</a:t>
            </a:r>
          </a:p>
        </p:txBody>
      </p:sp>
    </p:spTree>
    <p:custDataLst>
      <p:tags r:id="rId1"/>
    </p:custDataLst>
    <p:extLst>
      <p:ext uri="{BB962C8B-B14F-4D97-AF65-F5344CB8AC3E}">
        <p14:creationId xmlns:p14="http://schemas.microsoft.com/office/powerpoint/2010/main" val="1925092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0" y="0"/>
            <a:ext cx="12191365" cy="6181090"/>
          </a:xfrm>
          <a:prstGeom prst="rect">
            <a:avLst/>
          </a:prstGeom>
        </p:spPr>
      </p:pic>
      <p:sp>
        <p:nvSpPr>
          <p:cNvPr id="10" name="文本框 9"/>
          <p:cNvSpPr txBox="1"/>
          <p:nvPr/>
        </p:nvSpPr>
        <p:spPr>
          <a:xfrm>
            <a:off x="135890" y="121920"/>
            <a:ext cx="3498850" cy="460375"/>
          </a:xfrm>
          <a:prstGeom prst="rect">
            <a:avLst/>
          </a:prstGeom>
          <a:noFill/>
        </p:spPr>
        <p:txBody>
          <a:bodyPr wrap="square" rtlCol="0">
            <a:spAutoFit/>
          </a:bodyPr>
          <a:lstStyle/>
          <a:p>
            <a:r>
              <a:rPr lang="zh-CN" altLang="en-US" sz="2400" b="1">
                <a:solidFill>
                  <a:srgbClr val="FFFF00"/>
                </a:solidFill>
              </a:rPr>
              <a:t>玉米</a:t>
            </a:r>
          </a:p>
        </p:txBody>
      </p:sp>
    </p:spTree>
    <p:custDataLst>
      <p:tags r:id="rId1"/>
    </p:custDataLst>
    <p:extLst>
      <p:ext uri="{BB962C8B-B14F-4D97-AF65-F5344CB8AC3E}">
        <p14:creationId xmlns:p14="http://schemas.microsoft.com/office/powerpoint/2010/main" val="10124088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0" y="0"/>
          <a:ext cx="12192000" cy="6190615"/>
        </p:xfrm>
        <a:graphic>
          <a:graphicData uri="http://schemas.openxmlformats.org/presentationml/2006/ole">
            <mc:AlternateContent xmlns:mc="http://schemas.openxmlformats.org/markup-compatibility/2006">
              <mc:Choice xmlns:v="urn:schemas-microsoft-com:vml" Requires="v">
                <p:oleObj spid="_x0000_s363544" r:id="rId4" imgW="9716856" imgH="4858428" progId="PBrush">
                  <p:embed/>
                </p:oleObj>
              </mc:Choice>
              <mc:Fallback>
                <p:oleObj r:id="rId4" imgW="9716856" imgH="4858428" progId="PBrush">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1906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p:cNvSpPr txBox="1"/>
          <p:nvPr/>
        </p:nvSpPr>
        <p:spPr>
          <a:xfrm>
            <a:off x="135890" y="121920"/>
            <a:ext cx="3498850" cy="460375"/>
          </a:xfrm>
          <a:prstGeom prst="rect">
            <a:avLst/>
          </a:prstGeom>
          <a:noFill/>
        </p:spPr>
        <p:txBody>
          <a:bodyPr wrap="square" rtlCol="0">
            <a:spAutoFit/>
          </a:bodyPr>
          <a:lstStyle/>
          <a:p>
            <a:r>
              <a:rPr lang="zh-CN" altLang="en-US" sz="2400" b="1">
                <a:solidFill>
                  <a:srgbClr val="FFFF00"/>
                </a:solidFill>
              </a:rPr>
              <a:t>水稻</a:t>
            </a:r>
          </a:p>
        </p:txBody>
      </p:sp>
    </p:spTree>
    <p:custDataLst>
      <p:tags r:id="rId2"/>
    </p:custDataLst>
    <p:extLst>
      <p:ext uri="{BB962C8B-B14F-4D97-AF65-F5344CB8AC3E}">
        <p14:creationId xmlns:p14="http://schemas.microsoft.com/office/powerpoint/2010/main" val="1416336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中国干湿状况"/>
          <p:cNvPicPr>
            <a:picLocks noChangeAspect="1" noChangeArrowheads="1"/>
          </p:cNvPicPr>
          <p:nvPr>
            <p:custDataLst>
              <p:tags r:id="rId1"/>
            </p:custDataLst>
          </p:nvPr>
        </p:nvPicPr>
        <p:blipFill>
          <a:blip r:embed="rId6" cstate="print">
            <a:lum contrast="18000"/>
            <a:extLst>
              <a:ext uri="{28A0092B-C50C-407E-A947-70E740481C1C}">
                <a14:useLocalDpi xmlns:a14="http://schemas.microsoft.com/office/drawing/2010/main" val="0"/>
              </a:ext>
            </a:extLst>
          </a:blip>
          <a:srcRect/>
          <a:stretch>
            <a:fillRect/>
          </a:stretch>
        </p:blipFill>
        <p:spPr bwMode="auto">
          <a:xfrm>
            <a:off x="2027238" y="1"/>
            <a:ext cx="8640762" cy="691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4931" name="Text Box 3"/>
          <p:cNvSpPr/>
          <p:nvPr>
            <p:custDataLst>
              <p:tags r:id="rId2"/>
            </p:custDataLst>
          </p:nvPr>
        </p:nvSpPr>
        <p:spPr>
          <a:xfrm>
            <a:off x="6959601" y="3500438"/>
            <a:ext cx="1152525" cy="366712"/>
          </a:xfrm>
          <a:prstGeom prst="rect">
            <a:avLst/>
          </a:prstGeom>
          <a:noFill/>
          <a:ln>
            <a:noFill/>
            <a:miter lim="800000"/>
          </a:ln>
          <a:effectLst/>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20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9pPr>
          </a:lstStyle>
          <a:p>
            <a:pPr marL="0" indent="0" eaLnBrk="1" hangingPunct="1">
              <a:spcBef>
                <a:spcPct val="50000"/>
              </a:spcBef>
              <a:buNone/>
            </a:pPr>
            <a:r>
              <a:rPr lang="en-US" altLang="zh-CN" sz="1800" b="1">
                <a:ln w="9525" cap="flat" cmpd="sng" algn="ctr">
                  <a:noFill/>
                  <a:prstDash val="solid"/>
                  <a:round/>
                  <a:headEnd type="none" w="med" len="med"/>
                  <a:tailEnd type="none" w="med" len="med"/>
                </a:ln>
                <a:solidFill>
                  <a:srgbClr val="FF0000"/>
                </a:solidFill>
                <a:sym typeface="Wingdings"/>
              </a:rPr>
              <a:t>800mm</a:t>
            </a:r>
            <a:endParaRPr lang="en-US" altLang="zh-CN" sz="1800" b="1">
              <a:solidFill>
                <a:srgbClr val="FF0000"/>
              </a:solidFill>
            </a:endParaRPr>
          </a:p>
        </p:txBody>
      </p:sp>
      <p:sp>
        <p:nvSpPr>
          <p:cNvPr id="124932" name="Text Box 4"/>
          <p:cNvSpPr/>
          <p:nvPr>
            <p:custDataLst>
              <p:tags r:id="rId3"/>
            </p:custDataLst>
          </p:nvPr>
        </p:nvSpPr>
        <p:spPr>
          <a:xfrm>
            <a:off x="6888163" y="2708276"/>
            <a:ext cx="1008062" cy="366713"/>
          </a:xfrm>
          <a:prstGeom prst="rect">
            <a:avLst/>
          </a:prstGeom>
          <a:noFill/>
          <a:ln>
            <a:noFill/>
            <a:miter lim="800000"/>
          </a:ln>
          <a:effectLst/>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20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9pPr>
          </a:lstStyle>
          <a:p>
            <a:pPr marL="0" indent="0" eaLnBrk="1" hangingPunct="1">
              <a:spcBef>
                <a:spcPct val="50000"/>
              </a:spcBef>
              <a:buNone/>
            </a:pPr>
            <a:r>
              <a:rPr lang="en-US" altLang="zh-CN" sz="1800" b="1">
                <a:ln w="9525" cap="flat" cmpd="sng" algn="ctr">
                  <a:noFill/>
                  <a:prstDash val="solid"/>
                  <a:round/>
                  <a:headEnd type="none" w="med" len="med"/>
                  <a:tailEnd type="none" w="med" len="med"/>
                </a:ln>
                <a:solidFill>
                  <a:srgbClr val="FF0000"/>
                </a:solidFill>
                <a:sym typeface="Wingdings"/>
              </a:rPr>
              <a:t>400mm</a:t>
            </a:r>
            <a:endParaRPr lang="en-US" altLang="zh-CN" sz="1800" b="1">
              <a:solidFill>
                <a:srgbClr val="FF0000"/>
              </a:solidFill>
            </a:endParaRPr>
          </a:p>
        </p:txBody>
      </p:sp>
      <p:sp>
        <p:nvSpPr>
          <p:cNvPr id="124933" name="Text Box 5"/>
          <p:cNvSpPr/>
          <p:nvPr>
            <p:custDataLst>
              <p:tags r:id="rId4"/>
            </p:custDataLst>
          </p:nvPr>
        </p:nvSpPr>
        <p:spPr>
          <a:xfrm>
            <a:off x="4943476" y="2349501"/>
            <a:ext cx="1008063" cy="366713"/>
          </a:xfrm>
          <a:prstGeom prst="rect">
            <a:avLst/>
          </a:prstGeom>
          <a:noFill/>
          <a:ln>
            <a:noFill/>
            <a:miter lim="800000"/>
          </a:ln>
          <a:effectLst/>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20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zh-CN" altLang="en-US" sz="1800" kern="1200">
                <a:solidFill>
                  <a:schemeClr val="tx1"/>
                </a:solidFill>
                <a:latin typeface="+mn-lt"/>
                <a:ea typeface="+mn-ea"/>
                <a:cs typeface="+mn-cs"/>
              </a:defRPr>
            </a:lvl9pPr>
          </a:lstStyle>
          <a:p>
            <a:pPr marL="0" indent="0" eaLnBrk="1" hangingPunct="1">
              <a:spcBef>
                <a:spcPct val="50000"/>
              </a:spcBef>
              <a:buNone/>
            </a:pPr>
            <a:r>
              <a:rPr lang="en-US" altLang="zh-CN" sz="1800" b="1">
                <a:ln w="9525" cap="flat" cmpd="sng" algn="ctr">
                  <a:noFill/>
                  <a:prstDash val="solid"/>
                  <a:round/>
                  <a:headEnd type="none" w="med" len="med"/>
                  <a:tailEnd type="none" w="med" len="med"/>
                </a:ln>
                <a:solidFill>
                  <a:srgbClr val="FF0000"/>
                </a:solidFill>
                <a:sym typeface="Wingdings"/>
              </a:rPr>
              <a:t>200mm</a:t>
            </a:r>
            <a:endParaRPr lang="en-US" altLang="zh-CN" sz="1800" b="1">
              <a:solidFill>
                <a:srgbClr val="FF0000"/>
              </a:solidFill>
            </a:endParaRPr>
          </a:p>
        </p:txBody>
      </p:sp>
    </p:spTree>
    <p:extLst>
      <p:ext uri="{BB962C8B-B14F-4D97-AF65-F5344CB8AC3E}">
        <p14:creationId xmlns:p14="http://schemas.microsoft.com/office/powerpoint/2010/main" val="2015415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31"/>
                                        </p:tgtEl>
                                        <p:attrNameLst>
                                          <p:attrName>style.visibility</p:attrName>
                                        </p:attrNameLst>
                                      </p:cBhvr>
                                      <p:to>
                                        <p:strVal val="visible"/>
                                      </p:to>
                                    </p:set>
                                    <p:animEffect transition="in" filter="blinds(horizontal)">
                                      <p:cBhvr>
                                        <p:cTn id="7" dur="500"/>
                                        <p:tgtEl>
                                          <p:spTgt spid="1249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4932"/>
                                        </p:tgtEl>
                                        <p:attrNameLst>
                                          <p:attrName>style.visibility</p:attrName>
                                        </p:attrNameLst>
                                      </p:cBhvr>
                                      <p:to>
                                        <p:strVal val="visible"/>
                                      </p:to>
                                    </p:set>
                                    <p:animEffect transition="in" filter="blinds(horizontal)">
                                      <p:cBhvr>
                                        <p:cTn id="12" dur="500"/>
                                        <p:tgtEl>
                                          <p:spTgt spid="1249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4933"/>
                                        </p:tgtEl>
                                        <p:attrNameLst>
                                          <p:attrName>style.visibility</p:attrName>
                                        </p:attrNameLst>
                                      </p:cBhvr>
                                      <p:to>
                                        <p:strVal val="visible"/>
                                      </p:to>
                                    </p:set>
                                    <p:animEffect transition="in" filter="blinds(horizontal)">
                                      <p:cBhvr>
                                        <p:cTn id="17" dur="500"/>
                                        <p:tgtEl>
                                          <p:spTgt spid="12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animBg="1"/>
      <p:bldP spid="124932" grpId="0" animBg="1"/>
      <p:bldP spid="1249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0" y="0"/>
            <a:ext cx="12159615" cy="6154420"/>
          </a:xfrm>
          <a:prstGeom prst="rect">
            <a:avLst/>
          </a:prstGeom>
        </p:spPr>
      </p:pic>
      <p:sp>
        <p:nvSpPr>
          <p:cNvPr id="10" name="文本框 9"/>
          <p:cNvSpPr txBox="1"/>
          <p:nvPr/>
        </p:nvSpPr>
        <p:spPr>
          <a:xfrm>
            <a:off x="135890" y="121920"/>
            <a:ext cx="3498850" cy="460375"/>
          </a:xfrm>
          <a:prstGeom prst="rect">
            <a:avLst/>
          </a:prstGeom>
          <a:noFill/>
        </p:spPr>
        <p:txBody>
          <a:bodyPr wrap="square" rtlCol="0">
            <a:spAutoFit/>
          </a:bodyPr>
          <a:lstStyle/>
          <a:p>
            <a:r>
              <a:rPr lang="zh-CN" altLang="en-US" sz="2400" b="1">
                <a:solidFill>
                  <a:srgbClr val="FFFF00"/>
                </a:solidFill>
              </a:rPr>
              <a:t>高粱</a:t>
            </a:r>
          </a:p>
        </p:txBody>
      </p:sp>
    </p:spTree>
    <p:custDataLst>
      <p:tags r:id="rId1"/>
    </p:custDataLst>
    <p:extLst>
      <p:ext uri="{BB962C8B-B14F-4D97-AF65-F5344CB8AC3E}">
        <p14:creationId xmlns:p14="http://schemas.microsoft.com/office/powerpoint/2010/main" val="39832627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文本框 21508"/>
          <p:cNvSpPr txBox="1">
            <a:spLocks noChangeArrowheads="1"/>
          </p:cNvSpPr>
          <p:nvPr/>
        </p:nvSpPr>
        <p:spPr bwMode="auto">
          <a:xfrm>
            <a:off x="1419226" y="839786"/>
            <a:ext cx="9109075" cy="5191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甜菜</a:t>
            </a:r>
          </a:p>
        </p:txBody>
      </p:sp>
      <p:sp>
        <p:nvSpPr>
          <p:cNvPr id="21510" name="矩形 21509"/>
          <p:cNvSpPr>
            <a:spLocks noChangeArrowheads="1"/>
          </p:cNvSpPr>
          <p:nvPr/>
        </p:nvSpPr>
        <p:spPr bwMode="auto">
          <a:xfrm>
            <a:off x="2889250" y="839787"/>
            <a:ext cx="7488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000FF"/>
                </a:solidFill>
              </a:rPr>
              <a:t>生长习性：喜温凉，耐盐碱、干旱，生长期短。</a:t>
            </a:r>
          </a:p>
        </p:txBody>
      </p:sp>
      <p:pic>
        <p:nvPicPr>
          <p:cNvPr id="583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1679576"/>
            <a:ext cx="5786438"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950" y="1358900"/>
            <a:ext cx="4152900" cy="5499100"/>
          </a:xfrm>
          <a:prstGeom prst="rect">
            <a:avLst/>
          </a:prstGeom>
        </p:spPr>
      </p:pic>
    </p:spTree>
    <p:extLst>
      <p:ext uri="{BB962C8B-B14F-4D97-AF65-F5344CB8AC3E}">
        <p14:creationId xmlns:p14="http://schemas.microsoft.com/office/powerpoint/2010/main" val="3893669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ppt_x"/>
                                          </p:val>
                                        </p:tav>
                                        <p:tav tm="100000">
                                          <p:val>
                                            <p:strVal val="#ppt_x"/>
                                          </p:val>
                                        </p:tav>
                                      </p:tavLst>
                                    </p:anim>
                                    <p:anim calcmode="lin" valueType="num">
                                      <p:cBhvr additive="base">
                                        <p:cTn id="8" dur="500" fill="hold"/>
                                        <p:tgtEl>
                                          <p:spTgt spid="21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20481" descr="甜菜的分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61950"/>
            <a:ext cx="82296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动作按钮: 自定义 20482">
            <a:hlinkClick r:id="rId3" action="ppaction://hlinksldjump" highlightClick="1"/>
          </p:cNvPr>
          <p:cNvSpPr>
            <a:spLocks noChangeArrowheads="1"/>
          </p:cNvSpPr>
          <p:nvPr/>
        </p:nvSpPr>
        <p:spPr bwMode="auto">
          <a:xfrm>
            <a:off x="8686800" y="6477000"/>
            <a:ext cx="609600" cy="228600"/>
          </a:xfrm>
          <a:prstGeom prst="actionButtonBlank">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4" name="任意多边形 20483"/>
          <p:cNvSpPr>
            <a:spLocks noChangeArrowheads="1"/>
          </p:cNvSpPr>
          <p:nvPr/>
        </p:nvSpPr>
        <p:spPr bwMode="auto">
          <a:xfrm>
            <a:off x="1992314" y="1960564"/>
            <a:ext cx="7685087" cy="820737"/>
          </a:xfrm>
          <a:custGeom>
            <a:avLst/>
            <a:gdLst>
              <a:gd name="T0" fmla="*/ 0 w 4800"/>
              <a:gd name="T1" fmla="*/ 0 h 488"/>
              <a:gd name="T2" fmla="*/ 2112 w 4800"/>
              <a:gd name="T3" fmla="*/ 432 h 488"/>
              <a:gd name="T4" fmla="*/ 4032 w 4800"/>
              <a:gd name="T5" fmla="*/ 336 h 488"/>
              <a:gd name="T6" fmla="*/ 4800 w 4800"/>
              <a:gd name="T7" fmla="*/ 192 h 488"/>
              <a:gd name="T8" fmla="*/ 0 60000 65536"/>
              <a:gd name="T9" fmla="*/ 0 60000 65536"/>
              <a:gd name="T10" fmla="*/ 0 60000 65536"/>
              <a:gd name="T11" fmla="*/ 0 60000 65536"/>
              <a:gd name="T12" fmla="*/ 0 w 4800"/>
              <a:gd name="T13" fmla="*/ 0 h 488"/>
              <a:gd name="T14" fmla="*/ 4800 w 4800"/>
              <a:gd name="T15" fmla="*/ 488 h 488"/>
            </a:gdLst>
            <a:ahLst/>
            <a:cxnLst>
              <a:cxn ang="T8">
                <a:pos x="T0" y="T1"/>
              </a:cxn>
              <a:cxn ang="T9">
                <a:pos x="T2" y="T3"/>
              </a:cxn>
              <a:cxn ang="T10">
                <a:pos x="T4" y="T5"/>
              </a:cxn>
              <a:cxn ang="T11">
                <a:pos x="T6" y="T7"/>
              </a:cxn>
            </a:cxnLst>
            <a:rect l="T12" t="T13" r="T14" b="T15"/>
            <a:pathLst>
              <a:path w="4800" h="488">
                <a:moveTo>
                  <a:pt x="0" y="0"/>
                </a:moveTo>
                <a:cubicBezTo>
                  <a:pt x="720" y="188"/>
                  <a:pt x="1440" y="376"/>
                  <a:pt x="2112" y="432"/>
                </a:cubicBezTo>
                <a:cubicBezTo>
                  <a:pt x="2784" y="488"/>
                  <a:pt x="3584" y="376"/>
                  <a:pt x="4032" y="336"/>
                </a:cubicBezTo>
                <a:cubicBezTo>
                  <a:pt x="4480" y="296"/>
                  <a:pt x="4672" y="216"/>
                  <a:pt x="4800" y="192"/>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85" name="文本框 20484"/>
          <p:cNvSpPr txBox="1">
            <a:spLocks noChangeArrowheads="1"/>
          </p:cNvSpPr>
          <p:nvPr/>
        </p:nvSpPr>
        <p:spPr bwMode="auto">
          <a:xfrm>
            <a:off x="9601200" y="1916113"/>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solidFill>
                  <a:srgbClr val="FF0000"/>
                </a:solidFill>
                <a:latin typeface="Times New Roman" panose="02020603050405020304" pitchFamily="18" charset="0"/>
              </a:rPr>
              <a:t>40</a:t>
            </a:r>
            <a:r>
              <a:rPr lang="en-US" altLang="zh-CN" sz="280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074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341" y="152400"/>
            <a:ext cx="10147067" cy="6705600"/>
          </a:xfrm>
          <a:prstGeom prst="rect">
            <a:avLst/>
          </a:prstGeom>
        </p:spPr>
      </p:pic>
      <p:sp>
        <p:nvSpPr>
          <p:cNvPr id="43010" name="任意多边形 43009"/>
          <p:cNvSpPr>
            <a:spLocks noChangeArrowheads="1"/>
          </p:cNvSpPr>
          <p:nvPr/>
        </p:nvSpPr>
        <p:spPr bwMode="auto">
          <a:xfrm>
            <a:off x="5961064" y="5353051"/>
            <a:ext cx="1290637" cy="885825"/>
          </a:xfrm>
          <a:custGeom>
            <a:avLst/>
            <a:gdLst>
              <a:gd name="T0" fmla="*/ 793 w 795"/>
              <a:gd name="T1" fmla="*/ 175 h 529"/>
              <a:gd name="T2" fmla="*/ 733 w 795"/>
              <a:gd name="T3" fmla="*/ 169 h 529"/>
              <a:gd name="T4" fmla="*/ 703 w 795"/>
              <a:gd name="T5" fmla="*/ 109 h 529"/>
              <a:gd name="T6" fmla="*/ 685 w 795"/>
              <a:gd name="T7" fmla="*/ 25 h 529"/>
              <a:gd name="T8" fmla="*/ 673 w 795"/>
              <a:gd name="T9" fmla="*/ 7 h 529"/>
              <a:gd name="T10" fmla="*/ 595 w 795"/>
              <a:gd name="T11" fmla="*/ 37 h 529"/>
              <a:gd name="T12" fmla="*/ 481 w 795"/>
              <a:gd name="T13" fmla="*/ 43 h 529"/>
              <a:gd name="T14" fmla="*/ 433 w 795"/>
              <a:gd name="T15" fmla="*/ 79 h 529"/>
              <a:gd name="T16" fmla="*/ 373 w 795"/>
              <a:gd name="T17" fmla="*/ 103 h 529"/>
              <a:gd name="T18" fmla="*/ 241 w 795"/>
              <a:gd name="T19" fmla="*/ 109 h 529"/>
              <a:gd name="T20" fmla="*/ 133 w 795"/>
              <a:gd name="T21" fmla="*/ 157 h 529"/>
              <a:gd name="T22" fmla="*/ 55 w 795"/>
              <a:gd name="T23" fmla="*/ 151 h 529"/>
              <a:gd name="T24" fmla="*/ 157 w 795"/>
              <a:gd name="T25" fmla="*/ 253 h 529"/>
              <a:gd name="T26" fmla="*/ 151 w 795"/>
              <a:gd name="T27" fmla="*/ 295 h 529"/>
              <a:gd name="T28" fmla="*/ 169 w 795"/>
              <a:gd name="T29" fmla="*/ 337 h 529"/>
              <a:gd name="T30" fmla="*/ 253 w 795"/>
              <a:gd name="T31" fmla="*/ 463 h 529"/>
              <a:gd name="T32" fmla="*/ 343 w 795"/>
              <a:gd name="T33" fmla="*/ 529 h 529"/>
              <a:gd name="T34" fmla="*/ 421 w 795"/>
              <a:gd name="T35" fmla="*/ 517 h 529"/>
              <a:gd name="T36" fmla="*/ 457 w 795"/>
              <a:gd name="T37" fmla="*/ 499 h 529"/>
              <a:gd name="T38" fmla="*/ 475 w 795"/>
              <a:gd name="T39" fmla="*/ 511 h 529"/>
              <a:gd name="T40" fmla="*/ 529 w 795"/>
              <a:gd name="T41" fmla="*/ 517 h 529"/>
              <a:gd name="T42" fmla="*/ 637 w 795"/>
              <a:gd name="T43" fmla="*/ 463 h 529"/>
              <a:gd name="T44" fmla="*/ 673 w 795"/>
              <a:gd name="T45" fmla="*/ 451 h 529"/>
              <a:gd name="T46" fmla="*/ 721 w 795"/>
              <a:gd name="T47" fmla="*/ 385 h 529"/>
              <a:gd name="T48" fmla="*/ 757 w 795"/>
              <a:gd name="T49" fmla="*/ 301 h 529"/>
              <a:gd name="T50" fmla="*/ 781 w 795"/>
              <a:gd name="T51" fmla="*/ 229 h 529"/>
              <a:gd name="T52" fmla="*/ 793 w 795"/>
              <a:gd name="T53" fmla="*/ 175 h 5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95"/>
              <a:gd name="T82" fmla="*/ 0 h 529"/>
              <a:gd name="T83" fmla="*/ 795 w 795"/>
              <a:gd name="T84" fmla="*/ 529 h 52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95" h="529">
                <a:moveTo>
                  <a:pt x="793" y="175"/>
                </a:moveTo>
                <a:cubicBezTo>
                  <a:pt x="770" y="167"/>
                  <a:pt x="756" y="177"/>
                  <a:pt x="733" y="169"/>
                </a:cubicBezTo>
                <a:cubicBezTo>
                  <a:pt x="726" y="143"/>
                  <a:pt x="711" y="134"/>
                  <a:pt x="703" y="109"/>
                </a:cubicBezTo>
                <a:cubicBezTo>
                  <a:pt x="710" y="66"/>
                  <a:pt x="724" y="51"/>
                  <a:pt x="685" y="25"/>
                </a:cubicBezTo>
                <a:cubicBezTo>
                  <a:pt x="681" y="19"/>
                  <a:pt x="680" y="9"/>
                  <a:pt x="673" y="7"/>
                </a:cubicBezTo>
                <a:cubicBezTo>
                  <a:pt x="640" y="0"/>
                  <a:pt x="619" y="21"/>
                  <a:pt x="595" y="37"/>
                </a:cubicBezTo>
                <a:cubicBezTo>
                  <a:pt x="563" y="58"/>
                  <a:pt x="519" y="41"/>
                  <a:pt x="481" y="43"/>
                </a:cubicBezTo>
                <a:cubicBezTo>
                  <a:pt x="460" y="57"/>
                  <a:pt x="447" y="57"/>
                  <a:pt x="433" y="79"/>
                </a:cubicBezTo>
                <a:cubicBezTo>
                  <a:pt x="377" y="60"/>
                  <a:pt x="412" y="100"/>
                  <a:pt x="373" y="103"/>
                </a:cubicBezTo>
                <a:cubicBezTo>
                  <a:pt x="329" y="107"/>
                  <a:pt x="285" y="107"/>
                  <a:pt x="241" y="109"/>
                </a:cubicBezTo>
                <a:cubicBezTo>
                  <a:pt x="203" y="122"/>
                  <a:pt x="171" y="144"/>
                  <a:pt x="133" y="157"/>
                </a:cubicBezTo>
                <a:cubicBezTo>
                  <a:pt x="84" y="141"/>
                  <a:pt x="110" y="143"/>
                  <a:pt x="55" y="151"/>
                </a:cubicBezTo>
                <a:cubicBezTo>
                  <a:pt x="0" y="233"/>
                  <a:pt x="98" y="248"/>
                  <a:pt x="157" y="253"/>
                </a:cubicBezTo>
                <a:cubicBezTo>
                  <a:pt x="171" y="295"/>
                  <a:pt x="181" y="285"/>
                  <a:pt x="151" y="295"/>
                </a:cubicBezTo>
                <a:cubicBezTo>
                  <a:pt x="119" y="343"/>
                  <a:pt x="113" y="329"/>
                  <a:pt x="169" y="337"/>
                </a:cubicBezTo>
                <a:cubicBezTo>
                  <a:pt x="227" y="356"/>
                  <a:pt x="236" y="411"/>
                  <a:pt x="253" y="463"/>
                </a:cubicBezTo>
                <a:cubicBezTo>
                  <a:pt x="265" y="499"/>
                  <a:pt x="309" y="521"/>
                  <a:pt x="343" y="529"/>
                </a:cubicBezTo>
                <a:cubicBezTo>
                  <a:pt x="386" y="518"/>
                  <a:pt x="371" y="509"/>
                  <a:pt x="421" y="517"/>
                </a:cubicBezTo>
                <a:cubicBezTo>
                  <a:pt x="434" y="513"/>
                  <a:pt x="444" y="499"/>
                  <a:pt x="457" y="499"/>
                </a:cubicBezTo>
                <a:cubicBezTo>
                  <a:pt x="464" y="499"/>
                  <a:pt x="468" y="509"/>
                  <a:pt x="475" y="511"/>
                </a:cubicBezTo>
                <a:cubicBezTo>
                  <a:pt x="493" y="515"/>
                  <a:pt x="511" y="515"/>
                  <a:pt x="529" y="517"/>
                </a:cubicBezTo>
                <a:cubicBezTo>
                  <a:pt x="603" y="506"/>
                  <a:pt x="578" y="502"/>
                  <a:pt x="637" y="463"/>
                </a:cubicBezTo>
                <a:cubicBezTo>
                  <a:pt x="648" y="456"/>
                  <a:pt x="673" y="451"/>
                  <a:pt x="673" y="451"/>
                </a:cubicBezTo>
                <a:cubicBezTo>
                  <a:pt x="688" y="429"/>
                  <a:pt x="699" y="399"/>
                  <a:pt x="721" y="385"/>
                </a:cubicBezTo>
                <a:cubicBezTo>
                  <a:pt x="732" y="352"/>
                  <a:pt x="721" y="313"/>
                  <a:pt x="757" y="301"/>
                </a:cubicBezTo>
                <a:cubicBezTo>
                  <a:pt x="775" y="275"/>
                  <a:pt x="773" y="261"/>
                  <a:pt x="781" y="229"/>
                </a:cubicBezTo>
                <a:cubicBezTo>
                  <a:pt x="795" y="173"/>
                  <a:pt x="793" y="212"/>
                  <a:pt x="793" y="175"/>
                </a:cubicBezTo>
                <a:close/>
              </a:path>
            </a:pathLst>
          </a:custGeom>
          <a:solidFill>
            <a:srgbClr val="FF9B9B"/>
          </a:solidFill>
          <a:ln w="9525">
            <a:solidFill>
              <a:schemeClr val="tx1"/>
            </a:solidFill>
            <a:round/>
            <a:headEnd/>
            <a:tailEnd/>
          </a:ln>
        </p:spPr>
        <p:txBody>
          <a:bodyPr/>
          <a:lstStyle/>
          <a:p>
            <a:endParaRPr lang="zh-CN" altLang="en-US"/>
          </a:p>
        </p:txBody>
      </p:sp>
      <p:sp>
        <p:nvSpPr>
          <p:cNvPr id="60419" name="文本框 43010"/>
          <p:cNvSpPr txBox="1">
            <a:spLocks noChangeArrowheads="1"/>
          </p:cNvSpPr>
          <p:nvPr/>
        </p:nvSpPr>
        <p:spPr bwMode="auto">
          <a:xfrm>
            <a:off x="3886200" y="228600"/>
            <a:ext cx="388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b="1">
                <a:latin typeface="Times New Roman" panose="02020603050405020304" pitchFamily="18" charset="0"/>
                <a:ea typeface="楷体_GB2312" pitchFamily="49" charset="-122"/>
              </a:rPr>
              <a:t>中国糖料生产分布图</a:t>
            </a:r>
          </a:p>
        </p:txBody>
      </p:sp>
      <p:sp>
        <p:nvSpPr>
          <p:cNvPr id="43012" name="圆角矩形标注 43011"/>
          <p:cNvSpPr>
            <a:spLocks noChangeArrowheads="1"/>
          </p:cNvSpPr>
          <p:nvPr/>
        </p:nvSpPr>
        <p:spPr bwMode="auto">
          <a:xfrm>
            <a:off x="8077200" y="2971800"/>
            <a:ext cx="2057400" cy="685800"/>
          </a:xfrm>
          <a:prstGeom prst="wedgeRoundRectCallout">
            <a:avLst>
              <a:gd name="adj1" fmla="val -66282"/>
              <a:gd name="adj2" fmla="val 113194"/>
              <a:gd name="adj3" fmla="val 16667"/>
            </a:avLst>
          </a:prstGeom>
          <a:solidFill>
            <a:srgbClr val="3333FF"/>
          </a:solidFill>
          <a:ln w="9525">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rgbClr val="FFFFFF"/>
                </a:solidFill>
                <a:latin typeface="Times New Roman" panose="02020603050405020304" pitchFamily="18" charset="0"/>
                <a:ea typeface="楷体_GB2312" pitchFamily="49" charset="-122"/>
              </a:rPr>
              <a:t>南蔗北菜</a:t>
            </a:r>
          </a:p>
        </p:txBody>
      </p:sp>
      <p:sp>
        <p:nvSpPr>
          <p:cNvPr id="60421" name="矩形 43012"/>
          <p:cNvSpPr>
            <a:spLocks noChangeArrowheads="1"/>
          </p:cNvSpPr>
          <p:nvPr/>
        </p:nvSpPr>
        <p:spPr bwMode="auto">
          <a:xfrm>
            <a:off x="1952625" y="6029325"/>
            <a:ext cx="381000" cy="304800"/>
          </a:xfrm>
          <a:prstGeom prst="rect">
            <a:avLst/>
          </a:prstGeom>
          <a:solidFill>
            <a:srgbClr val="FF9B9B"/>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2" name="矩形 43013"/>
          <p:cNvSpPr>
            <a:spLocks noChangeArrowheads="1"/>
          </p:cNvSpPr>
          <p:nvPr/>
        </p:nvSpPr>
        <p:spPr bwMode="auto">
          <a:xfrm>
            <a:off x="1958975" y="5562600"/>
            <a:ext cx="381000" cy="304800"/>
          </a:xfrm>
          <a:prstGeom prst="rect">
            <a:avLst/>
          </a:prstGeom>
          <a:solidFill>
            <a:srgbClr val="27FFC6"/>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3" name="文本框 43014"/>
          <p:cNvSpPr txBox="1">
            <a:spLocks noChangeArrowheads="1"/>
          </p:cNvSpPr>
          <p:nvPr/>
        </p:nvSpPr>
        <p:spPr bwMode="auto">
          <a:xfrm>
            <a:off x="2438400" y="5486401"/>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latin typeface="Times New Roman" panose="02020603050405020304" pitchFamily="18" charset="0"/>
              </a:rPr>
              <a:t>甜菜</a:t>
            </a:r>
          </a:p>
        </p:txBody>
      </p:sp>
      <p:sp>
        <p:nvSpPr>
          <p:cNvPr id="60424" name="文本框 43015"/>
          <p:cNvSpPr txBox="1">
            <a:spLocks noChangeArrowheads="1"/>
          </p:cNvSpPr>
          <p:nvPr/>
        </p:nvSpPr>
        <p:spPr bwMode="auto">
          <a:xfrm>
            <a:off x="2438400" y="5984876"/>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latin typeface="Times New Roman" panose="02020603050405020304" pitchFamily="18" charset="0"/>
              </a:rPr>
              <a:t>甘蔗</a:t>
            </a:r>
          </a:p>
        </p:txBody>
      </p:sp>
      <p:sp>
        <p:nvSpPr>
          <p:cNvPr id="43017" name="任意多边形 43016"/>
          <p:cNvSpPr>
            <a:spLocks noChangeArrowheads="1"/>
          </p:cNvSpPr>
          <p:nvPr/>
        </p:nvSpPr>
        <p:spPr bwMode="auto">
          <a:xfrm>
            <a:off x="8551863" y="5376863"/>
            <a:ext cx="304800" cy="658812"/>
          </a:xfrm>
          <a:custGeom>
            <a:avLst/>
            <a:gdLst>
              <a:gd name="T0" fmla="*/ 79 w 151"/>
              <a:gd name="T1" fmla="*/ 387 h 393"/>
              <a:gd name="T2" fmla="*/ 124 w 151"/>
              <a:gd name="T3" fmla="*/ 262 h 393"/>
              <a:gd name="T4" fmla="*/ 146 w 151"/>
              <a:gd name="T5" fmla="*/ 127 h 393"/>
              <a:gd name="T6" fmla="*/ 135 w 151"/>
              <a:gd name="T7" fmla="*/ 59 h 393"/>
              <a:gd name="T8" fmla="*/ 146 w 151"/>
              <a:gd name="T9" fmla="*/ 25 h 393"/>
              <a:gd name="T10" fmla="*/ 67 w 151"/>
              <a:gd name="T11" fmla="*/ 25 h 393"/>
              <a:gd name="T12" fmla="*/ 33 w 151"/>
              <a:gd name="T13" fmla="*/ 127 h 393"/>
              <a:gd name="T14" fmla="*/ 11 w 151"/>
              <a:gd name="T15" fmla="*/ 195 h 393"/>
              <a:gd name="T16" fmla="*/ 0 w 151"/>
              <a:gd name="T17" fmla="*/ 228 h 393"/>
              <a:gd name="T18" fmla="*/ 45 w 151"/>
              <a:gd name="T19" fmla="*/ 387 h 393"/>
              <a:gd name="T20" fmla="*/ 79 w 151"/>
              <a:gd name="T21" fmla="*/ 387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1"/>
              <a:gd name="T34" fmla="*/ 0 h 393"/>
              <a:gd name="T35" fmla="*/ 151 w 151"/>
              <a:gd name="T36" fmla="*/ 393 h 3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1" h="393">
                <a:moveTo>
                  <a:pt x="79" y="387"/>
                </a:moveTo>
                <a:cubicBezTo>
                  <a:pt x="94" y="341"/>
                  <a:pt x="97" y="302"/>
                  <a:pt x="124" y="262"/>
                </a:cubicBezTo>
                <a:cubicBezTo>
                  <a:pt x="130" y="230"/>
                  <a:pt x="146" y="155"/>
                  <a:pt x="146" y="127"/>
                </a:cubicBezTo>
                <a:cubicBezTo>
                  <a:pt x="146" y="104"/>
                  <a:pt x="135" y="59"/>
                  <a:pt x="135" y="59"/>
                </a:cubicBezTo>
                <a:cubicBezTo>
                  <a:pt x="139" y="48"/>
                  <a:pt x="151" y="36"/>
                  <a:pt x="146" y="25"/>
                </a:cubicBezTo>
                <a:cubicBezTo>
                  <a:pt x="134" y="0"/>
                  <a:pt x="75" y="23"/>
                  <a:pt x="67" y="25"/>
                </a:cubicBezTo>
                <a:cubicBezTo>
                  <a:pt x="27" y="87"/>
                  <a:pt x="57" y="31"/>
                  <a:pt x="33" y="127"/>
                </a:cubicBezTo>
                <a:cubicBezTo>
                  <a:pt x="27" y="150"/>
                  <a:pt x="18" y="172"/>
                  <a:pt x="11" y="195"/>
                </a:cubicBezTo>
                <a:cubicBezTo>
                  <a:pt x="7" y="206"/>
                  <a:pt x="0" y="228"/>
                  <a:pt x="0" y="228"/>
                </a:cubicBezTo>
                <a:cubicBezTo>
                  <a:pt x="3" y="256"/>
                  <a:pt x="4" y="362"/>
                  <a:pt x="45" y="387"/>
                </a:cubicBezTo>
                <a:cubicBezTo>
                  <a:pt x="55" y="393"/>
                  <a:pt x="68" y="387"/>
                  <a:pt x="79" y="387"/>
                </a:cubicBezTo>
                <a:close/>
              </a:path>
            </a:pathLst>
          </a:custGeom>
          <a:solidFill>
            <a:srgbClr val="FF9B9B"/>
          </a:solidFill>
          <a:ln w="9525">
            <a:solidFill>
              <a:schemeClr val="tx1"/>
            </a:solidFill>
            <a:round/>
            <a:headEnd/>
            <a:tailEnd/>
          </a:ln>
        </p:spPr>
        <p:txBody>
          <a:bodyPr/>
          <a:lstStyle/>
          <a:p>
            <a:endParaRPr lang="zh-CN" altLang="en-US"/>
          </a:p>
        </p:txBody>
      </p:sp>
      <p:sp>
        <p:nvSpPr>
          <p:cNvPr id="43018" name="文本框 43017"/>
          <p:cNvSpPr txBox="1">
            <a:spLocks noChangeArrowheads="1"/>
          </p:cNvSpPr>
          <p:nvPr/>
        </p:nvSpPr>
        <p:spPr bwMode="auto">
          <a:xfrm>
            <a:off x="8534400" y="5486401"/>
            <a:ext cx="4000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200488"/>
                </a:solidFill>
                <a:latin typeface="Times New Roman" panose="02020603050405020304" pitchFamily="18" charset="0"/>
              </a:rPr>
              <a:t>台湾</a:t>
            </a:r>
          </a:p>
        </p:txBody>
      </p:sp>
      <p:sp>
        <p:nvSpPr>
          <p:cNvPr id="43019" name="任意多边形 43018"/>
          <p:cNvSpPr>
            <a:spLocks noChangeArrowheads="1"/>
          </p:cNvSpPr>
          <p:nvPr/>
        </p:nvSpPr>
        <p:spPr bwMode="auto">
          <a:xfrm>
            <a:off x="7839076" y="4886326"/>
            <a:ext cx="709613" cy="866775"/>
          </a:xfrm>
          <a:custGeom>
            <a:avLst/>
            <a:gdLst>
              <a:gd name="T0" fmla="*/ 420 w 429"/>
              <a:gd name="T1" fmla="*/ 90 h 528"/>
              <a:gd name="T2" fmla="*/ 384 w 429"/>
              <a:gd name="T3" fmla="*/ 72 h 528"/>
              <a:gd name="T4" fmla="*/ 330 w 429"/>
              <a:gd name="T5" fmla="*/ 84 h 528"/>
              <a:gd name="T6" fmla="*/ 276 w 429"/>
              <a:gd name="T7" fmla="*/ 66 h 528"/>
              <a:gd name="T8" fmla="*/ 228 w 429"/>
              <a:gd name="T9" fmla="*/ 0 h 528"/>
              <a:gd name="T10" fmla="*/ 186 w 429"/>
              <a:gd name="T11" fmla="*/ 60 h 528"/>
              <a:gd name="T12" fmla="*/ 156 w 429"/>
              <a:gd name="T13" fmla="*/ 54 h 528"/>
              <a:gd name="T14" fmla="*/ 132 w 429"/>
              <a:gd name="T15" fmla="*/ 54 h 528"/>
              <a:gd name="T16" fmla="*/ 84 w 429"/>
              <a:gd name="T17" fmla="*/ 144 h 528"/>
              <a:gd name="T18" fmla="*/ 0 w 429"/>
              <a:gd name="T19" fmla="*/ 348 h 528"/>
              <a:gd name="T20" fmla="*/ 6 w 429"/>
              <a:gd name="T21" fmla="*/ 372 h 528"/>
              <a:gd name="T22" fmla="*/ 84 w 429"/>
              <a:gd name="T23" fmla="*/ 426 h 528"/>
              <a:gd name="T24" fmla="*/ 114 w 429"/>
              <a:gd name="T25" fmla="*/ 462 h 528"/>
              <a:gd name="T26" fmla="*/ 162 w 429"/>
              <a:gd name="T27" fmla="*/ 528 h 528"/>
              <a:gd name="T28" fmla="*/ 198 w 429"/>
              <a:gd name="T29" fmla="*/ 522 h 528"/>
              <a:gd name="T30" fmla="*/ 234 w 429"/>
              <a:gd name="T31" fmla="*/ 468 h 528"/>
              <a:gd name="T32" fmla="*/ 210 w 429"/>
              <a:gd name="T33" fmla="*/ 426 h 528"/>
              <a:gd name="T34" fmla="*/ 258 w 429"/>
              <a:gd name="T35" fmla="*/ 408 h 528"/>
              <a:gd name="T36" fmla="*/ 300 w 429"/>
              <a:gd name="T37" fmla="*/ 396 h 528"/>
              <a:gd name="T38" fmla="*/ 324 w 429"/>
              <a:gd name="T39" fmla="*/ 360 h 528"/>
              <a:gd name="T40" fmla="*/ 336 w 429"/>
              <a:gd name="T41" fmla="*/ 342 h 528"/>
              <a:gd name="T42" fmla="*/ 372 w 429"/>
              <a:gd name="T43" fmla="*/ 318 h 528"/>
              <a:gd name="T44" fmla="*/ 420 w 429"/>
              <a:gd name="T45" fmla="*/ 132 h 528"/>
              <a:gd name="T46" fmla="*/ 420 w 429"/>
              <a:gd name="T47" fmla="*/ 90 h 5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29"/>
              <a:gd name="T73" fmla="*/ 0 h 528"/>
              <a:gd name="T74" fmla="*/ 429 w 429"/>
              <a:gd name="T75" fmla="*/ 528 h 5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29" h="528">
                <a:moveTo>
                  <a:pt x="420" y="90"/>
                </a:moveTo>
                <a:cubicBezTo>
                  <a:pt x="407" y="86"/>
                  <a:pt x="397" y="73"/>
                  <a:pt x="384" y="72"/>
                </a:cubicBezTo>
                <a:cubicBezTo>
                  <a:pt x="368" y="70"/>
                  <a:pt x="346" y="79"/>
                  <a:pt x="330" y="84"/>
                </a:cubicBezTo>
                <a:cubicBezTo>
                  <a:pt x="318" y="82"/>
                  <a:pt x="286" y="82"/>
                  <a:pt x="276" y="66"/>
                </a:cubicBezTo>
                <a:cubicBezTo>
                  <a:pt x="249" y="23"/>
                  <a:pt x="277" y="33"/>
                  <a:pt x="228" y="0"/>
                </a:cubicBezTo>
                <a:cubicBezTo>
                  <a:pt x="218" y="30"/>
                  <a:pt x="217" y="50"/>
                  <a:pt x="186" y="60"/>
                </a:cubicBezTo>
                <a:cubicBezTo>
                  <a:pt x="176" y="58"/>
                  <a:pt x="165" y="59"/>
                  <a:pt x="156" y="54"/>
                </a:cubicBezTo>
                <a:cubicBezTo>
                  <a:pt x="133" y="41"/>
                  <a:pt x="155" y="19"/>
                  <a:pt x="132" y="54"/>
                </a:cubicBezTo>
                <a:cubicBezTo>
                  <a:pt x="124" y="88"/>
                  <a:pt x="113" y="125"/>
                  <a:pt x="84" y="144"/>
                </a:cubicBezTo>
                <a:cubicBezTo>
                  <a:pt x="43" y="205"/>
                  <a:pt x="42" y="286"/>
                  <a:pt x="0" y="348"/>
                </a:cubicBezTo>
                <a:cubicBezTo>
                  <a:pt x="2" y="356"/>
                  <a:pt x="4" y="364"/>
                  <a:pt x="6" y="372"/>
                </a:cubicBezTo>
                <a:cubicBezTo>
                  <a:pt x="24" y="431"/>
                  <a:pt x="28" y="407"/>
                  <a:pt x="84" y="426"/>
                </a:cubicBezTo>
                <a:cubicBezTo>
                  <a:pt x="93" y="439"/>
                  <a:pt x="106" y="448"/>
                  <a:pt x="114" y="462"/>
                </a:cubicBezTo>
                <a:cubicBezTo>
                  <a:pt x="137" y="504"/>
                  <a:pt x="113" y="503"/>
                  <a:pt x="162" y="528"/>
                </a:cubicBezTo>
                <a:cubicBezTo>
                  <a:pt x="174" y="526"/>
                  <a:pt x="187" y="527"/>
                  <a:pt x="198" y="522"/>
                </a:cubicBezTo>
                <a:cubicBezTo>
                  <a:pt x="226" y="508"/>
                  <a:pt x="193" y="482"/>
                  <a:pt x="234" y="468"/>
                </a:cubicBezTo>
                <a:cubicBezTo>
                  <a:pt x="245" y="434"/>
                  <a:pt x="232" y="460"/>
                  <a:pt x="210" y="426"/>
                </a:cubicBezTo>
                <a:cubicBezTo>
                  <a:pt x="220" y="397"/>
                  <a:pt x="230" y="401"/>
                  <a:pt x="258" y="408"/>
                </a:cubicBezTo>
                <a:cubicBezTo>
                  <a:pt x="278" y="421"/>
                  <a:pt x="315" y="441"/>
                  <a:pt x="300" y="396"/>
                </a:cubicBezTo>
                <a:cubicBezTo>
                  <a:pt x="311" y="352"/>
                  <a:pt x="296" y="388"/>
                  <a:pt x="324" y="360"/>
                </a:cubicBezTo>
                <a:cubicBezTo>
                  <a:pt x="329" y="355"/>
                  <a:pt x="331" y="347"/>
                  <a:pt x="336" y="342"/>
                </a:cubicBezTo>
                <a:cubicBezTo>
                  <a:pt x="347" y="333"/>
                  <a:pt x="372" y="318"/>
                  <a:pt x="372" y="318"/>
                </a:cubicBezTo>
                <a:cubicBezTo>
                  <a:pt x="411" y="260"/>
                  <a:pt x="369" y="183"/>
                  <a:pt x="420" y="132"/>
                </a:cubicBezTo>
                <a:cubicBezTo>
                  <a:pt x="429" y="106"/>
                  <a:pt x="428" y="120"/>
                  <a:pt x="420" y="90"/>
                </a:cubicBezTo>
                <a:close/>
              </a:path>
            </a:pathLst>
          </a:custGeom>
          <a:solidFill>
            <a:srgbClr val="FF9B9B"/>
          </a:solidFill>
          <a:ln w="9525">
            <a:solidFill>
              <a:schemeClr val="tx1"/>
            </a:solidFill>
            <a:round/>
            <a:headEnd/>
            <a:tailEnd/>
          </a:ln>
        </p:spPr>
        <p:txBody>
          <a:bodyPr/>
          <a:lstStyle/>
          <a:p>
            <a:endParaRPr lang="zh-CN" altLang="en-US"/>
          </a:p>
        </p:txBody>
      </p:sp>
      <p:sp>
        <p:nvSpPr>
          <p:cNvPr id="43020" name="文本框 43019"/>
          <p:cNvSpPr txBox="1">
            <a:spLocks noChangeArrowheads="1"/>
          </p:cNvSpPr>
          <p:nvPr/>
        </p:nvSpPr>
        <p:spPr bwMode="auto">
          <a:xfrm>
            <a:off x="8001000" y="4953001"/>
            <a:ext cx="304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200488"/>
                </a:solidFill>
                <a:latin typeface="Times New Roman" panose="02020603050405020304" pitchFamily="18" charset="0"/>
              </a:rPr>
              <a:t>福建</a:t>
            </a:r>
          </a:p>
        </p:txBody>
      </p:sp>
      <p:sp>
        <p:nvSpPr>
          <p:cNvPr id="43021" name="任意多边形 43020"/>
          <p:cNvSpPr>
            <a:spLocks noChangeArrowheads="1"/>
          </p:cNvSpPr>
          <p:nvPr/>
        </p:nvSpPr>
        <p:spPr bwMode="auto">
          <a:xfrm>
            <a:off x="6858001" y="5448300"/>
            <a:ext cx="1228725" cy="935038"/>
          </a:xfrm>
          <a:custGeom>
            <a:avLst/>
            <a:gdLst>
              <a:gd name="T0" fmla="*/ 60 w 768"/>
              <a:gd name="T1" fmla="*/ 564 h 571"/>
              <a:gd name="T2" fmla="*/ 84 w 768"/>
              <a:gd name="T3" fmla="*/ 480 h 571"/>
              <a:gd name="T4" fmla="*/ 102 w 768"/>
              <a:gd name="T5" fmla="*/ 474 h 571"/>
              <a:gd name="T6" fmla="*/ 192 w 768"/>
              <a:gd name="T7" fmla="*/ 468 h 571"/>
              <a:gd name="T8" fmla="*/ 228 w 768"/>
              <a:gd name="T9" fmla="*/ 450 h 571"/>
              <a:gd name="T10" fmla="*/ 240 w 768"/>
              <a:gd name="T11" fmla="*/ 432 h 571"/>
              <a:gd name="T12" fmla="*/ 342 w 768"/>
              <a:gd name="T13" fmla="*/ 420 h 571"/>
              <a:gd name="T14" fmla="*/ 348 w 768"/>
              <a:gd name="T15" fmla="*/ 390 h 571"/>
              <a:gd name="T16" fmla="*/ 402 w 768"/>
              <a:gd name="T17" fmla="*/ 366 h 571"/>
              <a:gd name="T18" fmla="*/ 408 w 768"/>
              <a:gd name="T19" fmla="*/ 318 h 571"/>
              <a:gd name="T20" fmla="*/ 444 w 768"/>
              <a:gd name="T21" fmla="*/ 366 h 571"/>
              <a:gd name="T22" fmla="*/ 468 w 768"/>
              <a:gd name="T23" fmla="*/ 372 h 571"/>
              <a:gd name="T24" fmla="*/ 474 w 768"/>
              <a:gd name="T25" fmla="*/ 348 h 571"/>
              <a:gd name="T26" fmla="*/ 492 w 768"/>
              <a:gd name="T27" fmla="*/ 360 h 571"/>
              <a:gd name="T28" fmla="*/ 504 w 768"/>
              <a:gd name="T29" fmla="*/ 342 h 571"/>
              <a:gd name="T30" fmla="*/ 540 w 768"/>
              <a:gd name="T31" fmla="*/ 318 h 571"/>
              <a:gd name="T32" fmla="*/ 612 w 768"/>
              <a:gd name="T33" fmla="*/ 330 h 571"/>
              <a:gd name="T34" fmla="*/ 672 w 768"/>
              <a:gd name="T35" fmla="*/ 306 h 571"/>
              <a:gd name="T36" fmla="*/ 720 w 768"/>
              <a:gd name="T37" fmla="*/ 234 h 571"/>
              <a:gd name="T38" fmla="*/ 732 w 768"/>
              <a:gd name="T39" fmla="*/ 198 h 571"/>
              <a:gd name="T40" fmla="*/ 750 w 768"/>
              <a:gd name="T41" fmla="*/ 192 h 571"/>
              <a:gd name="T42" fmla="*/ 738 w 768"/>
              <a:gd name="T43" fmla="*/ 138 h 571"/>
              <a:gd name="T44" fmla="*/ 648 w 768"/>
              <a:gd name="T45" fmla="*/ 72 h 571"/>
              <a:gd name="T46" fmla="*/ 612 w 768"/>
              <a:gd name="T47" fmla="*/ 102 h 571"/>
              <a:gd name="T48" fmla="*/ 564 w 768"/>
              <a:gd name="T49" fmla="*/ 96 h 571"/>
              <a:gd name="T50" fmla="*/ 546 w 768"/>
              <a:gd name="T51" fmla="*/ 84 h 571"/>
              <a:gd name="T52" fmla="*/ 504 w 768"/>
              <a:gd name="T53" fmla="*/ 108 h 571"/>
              <a:gd name="T54" fmla="*/ 474 w 768"/>
              <a:gd name="T55" fmla="*/ 24 h 571"/>
              <a:gd name="T56" fmla="*/ 432 w 768"/>
              <a:gd name="T57" fmla="*/ 0 h 571"/>
              <a:gd name="T58" fmla="*/ 414 w 768"/>
              <a:gd name="T59" fmla="*/ 12 h 571"/>
              <a:gd name="T60" fmla="*/ 402 w 768"/>
              <a:gd name="T61" fmla="*/ 30 h 571"/>
              <a:gd name="T62" fmla="*/ 342 w 768"/>
              <a:gd name="T63" fmla="*/ 42 h 571"/>
              <a:gd name="T64" fmla="*/ 318 w 768"/>
              <a:gd name="T65" fmla="*/ 96 h 571"/>
              <a:gd name="T66" fmla="*/ 306 w 768"/>
              <a:gd name="T67" fmla="*/ 78 h 571"/>
              <a:gd name="T68" fmla="*/ 288 w 768"/>
              <a:gd name="T69" fmla="*/ 72 h 571"/>
              <a:gd name="T70" fmla="*/ 252 w 768"/>
              <a:gd name="T71" fmla="*/ 78 h 571"/>
              <a:gd name="T72" fmla="*/ 246 w 768"/>
              <a:gd name="T73" fmla="*/ 114 h 571"/>
              <a:gd name="T74" fmla="*/ 234 w 768"/>
              <a:gd name="T75" fmla="*/ 132 h 571"/>
              <a:gd name="T76" fmla="*/ 186 w 768"/>
              <a:gd name="T77" fmla="*/ 240 h 571"/>
              <a:gd name="T78" fmla="*/ 138 w 768"/>
              <a:gd name="T79" fmla="*/ 354 h 571"/>
              <a:gd name="T80" fmla="*/ 90 w 768"/>
              <a:gd name="T81" fmla="*/ 396 h 571"/>
              <a:gd name="T82" fmla="*/ 72 w 768"/>
              <a:gd name="T83" fmla="*/ 408 h 571"/>
              <a:gd name="T84" fmla="*/ 0 w 768"/>
              <a:gd name="T85" fmla="*/ 456 h 571"/>
              <a:gd name="T86" fmla="*/ 60 w 768"/>
              <a:gd name="T87" fmla="*/ 564 h 5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68"/>
              <a:gd name="T133" fmla="*/ 0 h 571"/>
              <a:gd name="T134" fmla="*/ 768 w 768"/>
              <a:gd name="T135" fmla="*/ 571 h 57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68" h="571">
                <a:moveTo>
                  <a:pt x="60" y="564"/>
                </a:moveTo>
                <a:cubicBezTo>
                  <a:pt x="107" y="548"/>
                  <a:pt x="58" y="571"/>
                  <a:pt x="84" y="480"/>
                </a:cubicBezTo>
                <a:cubicBezTo>
                  <a:pt x="86" y="474"/>
                  <a:pt x="96" y="475"/>
                  <a:pt x="102" y="474"/>
                </a:cubicBezTo>
                <a:cubicBezTo>
                  <a:pt x="132" y="471"/>
                  <a:pt x="162" y="470"/>
                  <a:pt x="192" y="468"/>
                </a:cubicBezTo>
                <a:cubicBezTo>
                  <a:pt x="203" y="461"/>
                  <a:pt x="218" y="458"/>
                  <a:pt x="228" y="450"/>
                </a:cubicBezTo>
                <a:cubicBezTo>
                  <a:pt x="234" y="445"/>
                  <a:pt x="234" y="437"/>
                  <a:pt x="240" y="432"/>
                </a:cubicBezTo>
                <a:cubicBezTo>
                  <a:pt x="267" y="411"/>
                  <a:pt x="308" y="422"/>
                  <a:pt x="342" y="420"/>
                </a:cubicBezTo>
                <a:cubicBezTo>
                  <a:pt x="344" y="410"/>
                  <a:pt x="340" y="396"/>
                  <a:pt x="348" y="390"/>
                </a:cubicBezTo>
                <a:cubicBezTo>
                  <a:pt x="415" y="345"/>
                  <a:pt x="386" y="414"/>
                  <a:pt x="402" y="366"/>
                </a:cubicBezTo>
                <a:cubicBezTo>
                  <a:pt x="373" y="346"/>
                  <a:pt x="373" y="330"/>
                  <a:pt x="408" y="318"/>
                </a:cubicBezTo>
                <a:cubicBezTo>
                  <a:pt x="447" y="331"/>
                  <a:pt x="417" y="348"/>
                  <a:pt x="444" y="366"/>
                </a:cubicBezTo>
                <a:cubicBezTo>
                  <a:pt x="451" y="371"/>
                  <a:pt x="455" y="375"/>
                  <a:pt x="468" y="372"/>
                </a:cubicBezTo>
                <a:cubicBezTo>
                  <a:pt x="470" y="364"/>
                  <a:pt x="467" y="352"/>
                  <a:pt x="474" y="348"/>
                </a:cubicBezTo>
                <a:cubicBezTo>
                  <a:pt x="480" y="345"/>
                  <a:pt x="485" y="361"/>
                  <a:pt x="492" y="360"/>
                </a:cubicBezTo>
                <a:cubicBezTo>
                  <a:pt x="499" y="359"/>
                  <a:pt x="499" y="348"/>
                  <a:pt x="504" y="342"/>
                </a:cubicBezTo>
                <a:cubicBezTo>
                  <a:pt x="521" y="321"/>
                  <a:pt x="518" y="325"/>
                  <a:pt x="540" y="318"/>
                </a:cubicBezTo>
                <a:cubicBezTo>
                  <a:pt x="581" y="332"/>
                  <a:pt x="562" y="338"/>
                  <a:pt x="612" y="330"/>
                </a:cubicBezTo>
                <a:cubicBezTo>
                  <a:pt x="645" y="280"/>
                  <a:pt x="589" y="354"/>
                  <a:pt x="672" y="306"/>
                </a:cubicBezTo>
                <a:cubicBezTo>
                  <a:pt x="677" y="303"/>
                  <a:pt x="716" y="246"/>
                  <a:pt x="720" y="234"/>
                </a:cubicBezTo>
                <a:cubicBezTo>
                  <a:pt x="724" y="222"/>
                  <a:pt x="720" y="202"/>
                  <a:pt x="732" y="198"/>
                </a:cubicBezTo>
                <a:cubicBezTo>
                  <a:pt x="738" y="196"/>
                  <a:pt x="744" y="194"/>
                  <a:pt x="750" y="192"/>
                </a:cubicBezTo>
                <a:cubicBezTo>
                  <a:pt x="768" y="165"/>
                  <a:pt x="760" y="160"/>
                  <a:pt x="738" y="138"/>
                </a:cubicBezTo>
                <a:cubicBezTo>
                  <a:pt x="727" y="83"/>
                  <a:pt x="702" y="78"/>
                  <a:pt x="648" y="72"/>
                </a:cubicBezTo>
                <a:cubicBezTo>
                  <a:pt x="609" y="52"/>
                  <a:pt x="621" y="65"/>
                  <a:pt x="612" y="102"/>
                </a:cubicBezTo>
                <a:cubicBezTo>
                  <a:pt x="596" y="100"/>
                  <a:pt x="580" y="100"/>
                  <a:pt x="564" y="96"/>
                </a:cubicBezTo>
                <a:cubicBezTo>
                  <a:pt x="557" y="94"/>
                  <a:pt x="553" y="84"/>
                  <a:pt x="546" y="84"/>
                </a:cubicBezTo>
                <a:cubicBezTo>
                  <a:pt x="530" y="84"/>
                  <a:pt x="518" y="101"/>
                  <a:pt x="504" y="108"/>
                </a:cubicBezTo>
                <a:cubicBezTo>
                  <a:pt x="433" y="1"/>
                  <a:pt x="525" y="151"/>
                  <a:pt x="474" y="24"/>
                </a:cubicBezTo>
                <a:cubicBezTo>
                  <a:pt x="472" y="19"/>
                  <a:pt x="434" y="1"/>
                  <a:pt x="432" y="0"/>
                </a:cubicBezTo>
                <a:cubicBezTo>
                  <a:pt x="426" y="4"/>
                  <a:pt x="419" y="7"/>
                  <a:pt x="414" y="12"/>
                </a:cubicBezTo>
                <a:cubicBezTo>
                  <a:pt x="409" y="17"/>
                  <a:pt x="408" y="25"/>
                  <a:pt x="402" y="30"/>
                </a:cubicBezTo>
                <a:cubicBezTo>
                  <a:pt x="386" y="43"/>
                  <a:pt x="362" y="39"/>
                  <a:pt x="342" y="42"/>
                </a:cubicBezTo>
                <a:cubicBezTo>
                  <a:pt x="339" y="65"/>
                  <a:pt x="341" y="101"/>
                  <a:pt x="318" y="96"/>
                </a:cubicBezTo>
                <a:cubicBezTo>
                  <a:pt x="311" y="95"/>
                  <a:pt x="312" y="83"/>
                  <a:pt x="306" y="78"/>
                </a:cubicBezTo>
                <a:cubicBezTo>
                  <a:pt x="301" y="74"/>
                  <a:pt x="294" y="74"/>
                  <a:pt x="288" y="72"/>
                </a:cubicBezTo>
                <a:cubicBezTo>
                  <a:pt x="276" y="74"/>
                  <a:pt x="261" y="69"/>
                  <a:pt x="252" y="78"/>
                </a:cubicBezTo>
                <a:cubicBezTo>
                  <a:pt x="243" y="87"/>
                  <a:pt x="250" y="102"/>
                  <a:pt x="246" y="114"/>
                </a:cubicBezTo>
                <a:cubicBezTo>
                  <a:pt x="244" y="121"/>
                  <a:pt x="238" y="126"/>
                  <a:pt x="234" y="132"/>
                </a:cubicBezTo>
                <a:cubicBezTo>
                  <a:pt x="227" y="174"/>
                  <a:pt x="223" y="215"/>
                  <a:pt x="186" y="240"/>
                </a:cubicBezTo>
                <a:cubicBezTo>
                  <a:pt x="164" y="283"/>
                  <a:pt x="182" y="325"/>
                  <a:pt x="138" y="354"/>
                </a:cubicBezTo>
                <a:cubicBezTo>
                  <a:pt x="118" y="384"/>
                  <a:pt x="132" y="368"/>
                  <a:pt x="90" y="396"/>
                </a:cubicBezTo>
                <a:cubicBezTo>
                  <a:pt x="84" y="400"/>
                  <a:pt x="72" y="408"/>
                  <a:pt x="72" y="408"/>
                </a:cubicBezTo>
                <a:cubicBezTo>
                  <a:pt x="51" y="440"/>
                  <a:pt x="35" y="444"/>
                  <a:pt x="0" y="456"/>
                </a:cubicBezTo>
                <a:cubicBezTo>
                  <a:pt x="6" y="488"/>
                  <a:pt x="14" y="564"/>
                  <a:pt x="60" y="564"/>
                </a:cubicBezTo>
                <a:close/>
              </a:path>
            </a:pathLst>
          </a:custGeom>
          <a:solidFill>
            <a:srgbClr val="FF9B9B"/>
          </a:solidFill>
          <a:ln w="9525">
            <a:solidFill>
              <a:schemeClr val="tx1"/>
            </a:solidFill>
            <a:round/>
            <a:headEnd/>
            <a:tailEnd/>
          </a:ln>
        </p:spPr>
        <p:txBody>
          <a:bodyPr/>
          <a:lstStyle/>
          <a:p>
            <a:endParaRPr lang="zh-CN" altLang="en-US"/>
          </a:p>
        </p:txBody>
      </p:sp>
      <p:sp>
        <p:nvSpPr>
          <p:cNvPr id="43022" name="文本框 43021"/>
          <p:cNvSpPr txBox="1">
            <a:spLocks noChangeArrowheads="1"/>
          </p:cNvSpPr>
          <p:nvPr/>
        </p:nvSpPr>
        <p:spPr bwMode="auto">
          <a:xfrm>
            <a:off x="7239000" y="563880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200488"/>
                </a:solidFill>
                <a:latin typeface="Times New Roman" panose="02020603050405020304" pitchFamily="18" charset="0"/>
              </a:rPr>
              <a:t>广东</a:t>
            </a:r>
          </a:p>
        </p:txBody>
      </p:sp>
      <p:sp>
        <p:nvSpPr>
          <p:cNvPr id="43023" name="文本框 43022"/>
          <p:cNvSpPr txBox="1">
            <a:spLocks noChangeArrowheads="1"/>
          </p:cNvSpPr>
          <p:nvPr/>
        </p:nvSpPr>
        <p:spPr bwMode="auto">
          <a:xfrm>
            <a:off x="6400800" y="5638800"/>
            <a:ext cx="60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200488"/>
                </a:solidFill>
                <a:latin typeface="Times New Roman" panose="02020603050405020304" pitchFamily="18" charset="0"/>
              </a:rPr>
              <a:t>广西</a:t>
            </a:r>
          </a:p>
        </p:txBody>
      </p:sp>
      <p:sp>
        <p:nvSpPr>
          <p:cNvPr id="43024" name="任意多边形 43023"/>
          <p:cNvSpPr>
            <a:spLocks noChangeArrowheads="1"/>
          </p:cNvSpPr>
          <p:nvPr/>
        </p:nvSpPr>
        <p:spPr bwMode="auto">
          <a:xfrm>
            <a:off x="4810125" y="4843463"/>
            <a:ext cx="1428750" cy="1382712"/>
          </a:xfrm>
          <a:custGeom>
            <a:avLst/>
            <a:gdLst>
              <a:gd name="T0" fmla="*/ 858 w 900"/>
              <a:gd name="T1" fmla="*/ 675 h 871"/>
              <a:gd name="T2" fmla="*/ 900 w 900"/>
              <a:gd name="T3" fmla="*/ 627 h 871"/>
              <a:gd name="T4" fmla="*/ 798 w 900"/>
              <a:gd name="T5" fmla="*/ 579 h 871"/>
              <a:gd name="T6" fmla="*/ 738 w 900"/>
              <a:gd name="T7" fmla="*/ 471 h 871"/>
              <a:gd name="T8" fmla="*/ 750 w 900"/>
              <a:gd name="T9" fmla="*/ 429 h 871"/>
              <a:gd name="T10" fmla="*/ 732 w 900"/>
              <a:gd name="T11" fmla="*/ 393 h 871"/>
              <a:gd name="T12" fmla="*/ 744 w 900"/>
              <a:gd name="T13" fmla="*/ 351 h 871"/>
              <a:gd name="T14" fmla="*/ 726 w 900"/>
              <a:gd name="T15" fmla="*/ 333 h 871"/>
              <a:gd name="T16" fmla="*/ 654 w 900"/>
              <a:gd name="T17" fmla="*/ 285 h 871"/>
              <a:gd name="T18" fmla="*/ 660 w 900"/>
              <a:gd name="T19" fmla="*/ 225 h 871"/>
              <a:gd name="T20" fmla="*/ 678 w 900"/>
              <a:gd name="T21" fmla="*/ 219 h 871"/>
              <a:gd name="T22" fmla="*/ 690 w 900"/>
              <a:gd name="T23" fmla="*/ 201 h 871"/>
              <a:gd name="T24" fmla="*/ 708 w 900"/>
              <a:gd name="T25" fmla="*/ 189 h 871"/>
              <a:gd name="T26" fmla="*/ 768 w 900"/>
              <a:gd name="T27" fmla="*/ 213 h 871"/>
              <a:gd name="T28" fmla="*/ 840 w 900"/>
              <a:gd name="T29" fmla="*/ 171 h 871"/>
              <a:gd name="T30" fmla="*/ 834 w 900"/>
              <a:gd name="T31" fmla="*/ 153 h 871"/>
              <a:gd name="T32" fmla="*/ 762 w 900"/>
              <a:gd name="T33" fmla="*/ 123 h 871"/>
              <a:gd name="T34" fmla="*/ 726 w 900"/>
              <a:gd name="T35" fmla="*/ 99 h 871"/>
              <a:gd name="T36" fmla="*/ 720 w 900"/>
              <a:gd name="T37" fmla="*/ 81 h 871"/>
              <a:gd name="T38" fmla="*/ 684 w 900"/>
              <a:gd name="T39" fmla="*/ 69 h 871"/>
              <a:gd name="T40" fmla="*/ 654 w 900"/>
              <a:gd name="T41" fmla="*/ 75 h 871"/>
              <a:gd name="T42" fmla="*/ 630 w 900"/>
              <a:gd name="T43" fmla="*/ 111 h 871"/>
              <a:gd name="T44" fmla="*/ 570 w 900"/>
              <a:gd name="T45" fmla="*/ 189 h 871"/>
              <a:gd name="T46" fmla="*/ 564 w 900"/>
              <a:gd name="T47" fmla="*/ 243 h 871"/>
              <a:gd name="T48" fmla="*/ 576 w 900"/>
              <a:gd name="T49" fmla="*/ 279 h 871"/>
              <a:gd name="T50" fmla="*/ 534 w 900"/>
              <a:gd name="T51" fmla="*/ 351 h 871"/>
              <a:gd name="T52" fmla="*/ 450 w 900"/>
              <a:gd name="T53" fmla="*/ 357 h 871"/>
              <a:gd name="T54" fmla="*/ 408 w 900"/>
              <a:gd name="T55" fmla="*/ 285 h 871"/>
              <a:gd name="T56" fmla="*/ 402 w 900"/>
              <a:gd name="T57" fmla="*/ 231 h 871"/>
              <a:gd name="T58" fmla="*/ 384 w 900"/>
              <a:gd name="T59" fmla="*/ 219 h 871"/>
              <a:gd name="T60" fmla="*/ 354 w 900"/>
              <a:gd name="T61" fmla="*/ 147 h 871"/>
              <a:gd name="T62" fmla="*/ 300 w 900"/>
              <a:gd name="T63" fmla="*/ 117 h 871"/>
              <a:gd name="T64" fmla="*/ 270 w 900"/>
              <a:gd name="T65" fmla="*/ 51 h 871"/>
              <a:gd name="T66" fmla="*/ 222 w 900"/>
              <a:gd name="T67" fmla="*/ 9 h 871"/>
              <a:gd name="T68" fmla="*/ 192 w 900"/>
              <a:gd name="T69" fmla="*/ 51 h 871"/>
              <a:gd name="T70" fmla="*/ 186 w 900"/>
              <a:gd name="T71" fmla="*/ 33 h 871"/>
              <a:gd name="T72" fmla="*/ 156 w 900"/>
              <a:gd name="T73" fmla="*/ 3 h 871"/>
              <a:gd name="T74" fmla="*/ 114 w 900"/>
              <a:gd name="T75" fmla="*/ 9 h 871"/>
              <a:gd name="T76" fmla="*/ 108 w 900"/>
              <a:gd name="T77" fmla="*/ 45 h 871"/>
              <a:gd name="T78" fmla="*/ 66 w 900"/>
              <a:gd name="T79" fmla="*/ 69 h 871"/>
              <a:gd name="T80" fmla="*/ 114 w 900"/>
              <a:gd name="T81" fmla="*/ 153 h 871"/>
              <a:gd name="T82" fmla="*/ 144 w 900"/>
              <a:gd name="T83" fmla="*/ 207 h 871"/>
              <a:gd name="T84" fmla="*/ 108 w 900"/>
              <a:gd name="T85" fmla="*/ 321 h 871"/>
              <a:gd name="T86" fmla="*/ 54 w 900"/>
              <a:gd name="T87" fmla="*/ 417 h 871"/>
              <a:gd name="T88" fmla="*/ 0 w 900"/>
              <a:gd name="T89" fmla="*/ 507 h 871"/>
              <a:gd name="T90" fmla="*/ 102 w 900"/>
              <a:gd name="T91" fmla="*/ 579 h 871"/>
              <a:gd name="T92" fmla="*/ 108 w 900"/>
              <a:gd name="T93" fmla="*/ 597 h 871"/>
              <a:gd name="T94" fmla="*/ 114 w 900"/>
              <a:gd name="T95" fmla="*/ 645 h 871"/>
              <a:gd name="T96" fmla="*/ 126 w 900"/>
              <a:gd name="T97" fmla="*/ 663 h 871"/>
              <a:gd name="T98" fmla="*/ 138 w 900"/>
              <a:gd name="T99" fmla="*/ 699 h 871"/>
              <a:gd name="T100" fmla="*/ 162 w 900"/>
              <a:gd name="T101" fmla="*/ 807 h 871"/>
              <a:gd name="T102" fmla="*/ 180 w 900"/>
              <a:gd name="T103" fmla="*/ 819 h 871"/>
              <a:gd name="T104" fmla="*/ 270 w 900"/>
              <a:gd name="T105" fmla="*/ 855 h 871"/>
              <a:gd name="T106" fmla="*/ 306 w 900"/>
              <a:gd name="T107" fmla="*/ 867 h 871"/>
              <a:gd name="T108" fmla="*/ 390 w 900"/>
              <a:gd name="T109" fmla="*/ 831 h 871"/>
              <a:gd name="T110" fmla="*/ 450 w 900"/>
              <a:gd name="T111" fmla="*/ 759 h 871"/>
              <a:gd name="T112" fmla="*/ 522 w 900"/>
              <a:gd name="T113" fmla="*/ 735 h 871"/>
              <a:gd name="T114" fmla="*/ 588 w 900"/>
              <a:gd name="T115" fmla="*/ 759 h 871"/>
              <a:gd name="T116" fmla="*/ 672 w 900"/>
              <a:gd name="T117" fmla="*/ 753 h 871"/>
              <a:gd name="T118" fmla="*/ 708 w 900"/>
              <a:gd name="T119" fmla="*/ 729 h 871"/>
              <a:gd name="T120" fmla="*/ 780 w 900"/>
              <a:gd name="T121" fmla="*/ 705 h 871"/>
              <a:gd name="T122" fmla="*/ 864 w 900"/>
              <a:gd name="T123" fmla="*/ 681 h 871"/>
              <a:gd name="T124" fmla="*/ 858 w 900"/>
              <a:gd name="T125" fmla="*/ 675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0"/>
              <a:gd name="T190" fmla="*/ 0 h 871"/>
              <a:gd name="T191" fmla="*/ 900 w 900"/>
              <a:gd name="T192" fmla="*/ 871 h 87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0" h="871">
                <a:moveTo>
                  <a:pt x="858" y="675"/>
                </a:moveTo>
                <a:cubicBezTo>
                  <a:pt x="866" y="651"/>
                  <a:pt x="879" y="641"/>
                  <a:pt x="900" y="627"/>
                </a:cubicBezTo>
                <a:cubicBezTo>
                  <a:pt x="888" y="568"/>
                  <a:pt x="864" y="584"/>
                  <a:pt x="798" y="579"/>
                </a:cubicBezTo>
                <a:cubicBezTo>
                  <a:pt x="764" y="545"/>
                  <a:pt x="763" y="509"/>
                  <a:pt x="738" y="471"/>
                </a:cubicBezTo>
                <a:cubicBezTo>
                  <a:pt x="742" y="457"/>
                  <a:pt x="752" y="443"/>
                  <a:pt x="750" y="429"/>
                </a:cubicBezTo>
                <a:cubicBezTo>
                  <a:pt x="748" y="416"/>
                  <a:pt x="736" y="406"/>
                  <a:pt x="732" y="393"/>
                </a:cubicBezTo>
                <a:cubicBezTo>
                  <a:pt x="736" y="379"/>
                  <a:pt x="749" y="365"/>
                  <a:pt x="744" y="351"/>
                </a:cubicBezTo>
                <a:cubicBezTo>
                  <a:pt x="741" y="343"/>
                  <a:pt x="731" y="340"/>
                  <a:pt x="726" y="333"/>
                </a:cubicBezTo>
                <a:cubicBezTo>
                  <a:pt x="689" y="285"/>
                  <a:pt x="715" y="297"/>
                  <a:pt x="654" y="285"/>
                </a:cubicBezTo>
                <a:cubicBezTo>
                  <a:pt x="656" y="265"/>
                  <a:pt x="653" y="244"/>
                  <a:pt x="660" y="225"/>
                </a:cubicBezTo>
                <a:cubicBezTo>
                  <a:pt x="662" y="219"/>
                  <a:pt x="673" y="223"/>
                  <a:pt x="678" y="219"/>
                </a:cubicBezTo>
                <a:cubicBezTo>
                  <a:pt x="684" y="214"/>
                  <a:pt x="685" y="206"/>
                  <a:pt x="690" y="201"/>
                </a:cubicBezTo>
                <a:cubicBezTo>
                  <a:pt x="695" y="196"/>
                  <a:pt x="702" y="193"/>
                  <a:pt x="708" y="189"/>
                </a:cubicBezTo>
                <a:cubicBezTo>
                  <a:pt x="731" y="195"/>
                  <a:pt x="746" y="206"/>
                  <a:pt x="768" y="213"/>
                </a:cubicBezTo>
                <a:cubicBezTo>
                  <a:pt x="821" y="207"/>
                  <a:pt x="825" y="215"/>
                  <a:pt x="840" y="171"/>
                </a:cubicBezTo>
                <a:cubicBezTo>
                  <a:pt x="838" y="165"/>
                  <a:pt x="839" y="157"/>
                  <a:pt x="834" y="153"/>
                </a:cubicBezTo>
                <a:cubicBezTo>
                  <a:pt x="818" y="141"/>
                  <a:pt x="781" y="133"/>
                  <a:pt x="762" y="123"/>
                </a:cubicBezTo>
                <a:cubicBezTo>
                  <a:pt x="749" y="116"/>
                  <a:pt x="726" y="99"/>
                  <a:pt x="726" y="99"/>
                </a:cubicBezTo>
                <a:cubicBezTo>
                  <a:pt x="724" y="93"/>
                  <a:pt x="725" y="85"/>
                  <a:pt x="720" y="81"/>
                </a:cubicBezTo>
                <a:cubicBezTo>
                  <a:pt x="710" y="74"/>
                  <a:pt x="684" y="69"/>
                  <a:pt x="684" y="69"/>
                </a:cubicBezTo>
                <a:cubicBezTo>
                  <a:pt x="674" y="71"/>
                  <a:pt x="662" y="69"/>
                  <a:pt x="654" y="75"/>
                </a:cubicBezTo>
                <a:cubicBezTo>
                  <a:pt x="643" y="84"/>
                  <a:pt x="630" y="111"/>
                  <a:pt x="630" y="111"/>
                </a:cubicBezTo>
                <a:cubicBezTo>
                  <a:pt x="623" y="172"/>
                  <a:pt x="624" y="171"/>
                  <a:pt x="570" y="189"/>
                </a:cubicBezTo>
                <a:cubicBezTo>
                  <a:pt x="553" y="215"/>
                  <a:pt x="554" y="204"/>
                  <a:pt x="564" y="243"/>
                </a:cubicBezTo>
                <a:cubicBezTo>
                  <a:pt x="567" y="255"/>
                  <a:pt x="576" y="279"/>
                  <a:pt x="576" y="279"/>
                </a:cubicBezTo>
                <a:cubicBezTo>
                  <a:pt x="573" y="312"/>
                  <a:pt x="580" y="366"/>
                  <a:pt x="534" y="351"/>
                </a:cubicBezTo>
                <a:cubicBezTo>
                  <a:pt x="511" y="316"/>
                  <a:pt x="478" y="338"/>
                  <a:pt x="450" y="357"/>
                </a:cubicBezTo>
                <a:cubicBezTo>
                  <a:pt x="412" y="332"/>
                  <a:pt x="446" y="310"/>
                  <a:pt x="408" y="285"/>
                </a:cubicBezTo>
                <a:cubicBezTo>
                  <a:pt x="406" y="267"/>
                  <a:pt x="408" y="248"/>
                  <a:pt x="402" y="231"/>
                </a:cubicBezTo>
                <a:cubicBezTo>
                  <a:pt x="400" y="224"/>
                  <a:pt x="389" y="225"/>
                  <a:pt x="384" y="219"/>
                </a:cubicBezTo>
                <a:cubicBezTo>
                  <a:pt x="373" y="206"/>
                  <a:pt x="364" y="154"/>
                  <a:pt x="354" y="147"/>
                </a:cubicBezTo>
                <a:cubicBezTo>
                  <a:pt x="313" y="119"/>
                  <a:pt x="332" y="128"/>
                  <a:pt x="300" y="117"/>
                </a:cubicBezTo>
                <a:cubicBezTo>
                  <a:pt x="265" y="170"/>
                  <a:pt x="272" y="61"/>
                  <a:pt x="270" y="51"/>
                </a:cubicBezTo>
                <a:cubicBezTo>
                  <a:pt x="266" y="30"/>
                  <a:pt x="222" y="9"/>
                  <a:pt x="222" y="9"/>
                </a:cubicBezTo>
                <a:cubicBezTo>
                  <a:pt x="168" y="22"/>
                  <a:pt x="226" y="0"/>
                  <a:pt x="192" y="51"/>
                </a:cubicBezTo>
                <a:cubicBezTo>
                  <a:pt x="188" y="56"/>
                  <a:pt x="189" y="39"/>
                  <a:pt x="186" y="33"/>
                </a:cubicBezTo>
                <a:cubicBezTo>
                  <a:pt x="176" y="13"/>
                  <a:pt x="174" y="15"/>
                  <a:pt x="156" y="3"/>
                </a:cubicBezTo>
                <a:cubicBezTo>
                  <a:pt x="142" y="5"/>
                  <a:pt x="125" y="0"/>
                  <a:pt x="114" y="9"/>
                </a:cubicBezTo>
                <a:cubicBezTo>
                  <a:pt x="105" y="17"/>
                  <a:pt x="112" y="33"/>
                  <a:pt x="108" y="45"/>
                </a:cubicBezTo>
                <a:cubicBezTo>
                  <a:pt x="100" y="70"/>
                  <a:pt x="90" y="64"/>
                  <a:pt x="66" y="69"/>
                </a:cubicBezTo>
                <a:cubicBezTo>
                  <a:pt x="54" y="105"/>
                  <a:pt x="86" y="134"/>
                  <a:pt x="114" y="153"/>
                </a:cubicBezTo>
                <a:cubicBezTo>
                  <a:pt x="142" y="194"/>
                  <a:pt x="133" y="175"/>
                  <a:pt x="144" y="207"/>
                </a:cubicBezTo>
                <a:cubicBezTo>
                  <a:pt x="137" y="249"/>
                  <a:pt x="118" y="280"/>
                  <a:pt x="108" y="321"/>
                </a:cubicBezTo>
                <a:cubicBezTo>
                  <a:pt x="100" y="404"/>
                  <a:pt x="108" y="381"/>
                  <a:pt x="54" y="417"/>
                </a:cubicBezTo>
                <a:cubicBezTo>
                  <a:pt x="34" y="448"/>
                  <a:pt x="12" y="471"/>
                  <a:pt x="0" y="507"/>
                </a:cubicBezTo>
                <a:cubicBezTo>
                  <a:pt x="17" y="557"/>
                  <a:pt x="55" y="570"/>
                  <a:pt x="102" y="579"/>
                </a:cubicBezTo>
                <a:cubicBezTo>
                  <a:pt x="104" y="585"/>
                  <a:pt x="107" y="591"/>
                  <a:pt x="108" y="597"/>
                </a:cubicBezTo>
                <a:cubicBezTo>
                  <a:pt x="111" y="613"/>
                  <a:pt x="110" y="629"/>
                  <a:pt x="114" y="645"/>
                </a:cubicBezTo>
                <a:cubicBezTo>
                  <a:pt x="116" y="652"/>
                  <a:pt x="123" y="656"/>
                  <a:pt x="126" y="663"/>
                </a:cubicBezTo>
                <a:cubicBezTo>
                  <a:pt x="131" y="675"/>
                  <a:pt x="136" y="687"/>
                  <a:pt x="138" y="699"/>
                </a:cubicBezTo>
                <a:cubicBezTo>
                  <a:pt x="145" y="736"/>
                  <a:pt x="150" y="771"/>
                  <a:pt x="162" y="807"/>
                </a:cubicBezTo>
                <a:cubicBezTo>
                  <a:pt x="164" y="814"/>
                  <a:pt x="173" y="816"/>
                  <a:pt x="180" y="819"/>
                </a:cubicBezTo>
                <a:cubicBezTo>
                  <a:pt x="208" y="832"/>
                  <a:pt x="241" y="845"/>
                  <a:pt x="270" y="855"/>
                </a:cubicBezTo>
                <a:cubicBezTo>
                  <a:pt x="282" y="859"/>
                  <a:pt x="306" y="867"/>
                  <a:pt x="306" y="867"/>
                </a:cubicBezTo>
                <a:cubicBezTo>
                  <a:pt x="414" y="856"/>
                  <a:pt x="330" y="871"/>
                  <a:pt x="390" y="831"/>
                </a:cubicBezTo>
                <a:cubicBezTo>
                  <a:pt x="397" y="774"/>
                  <a:pt x="398" y="776"/>
                  <a:pt x="450" y="759"/>
                </a:cubicBezTo>
                <a:cubicBezTo>
                  <a:pt x="485" y="771"/>
                  <a:pt x="491" y="745"/>
                  <a:pt x="522" y="735"/>
                </a:cubicBezTo>
                <a:cubicBezTo>
                  <a:pt x="549" y="740"/>
                  <a:pt x="563" y="751"/>
                  <a:pt x="588" y="759"/>
                </a:cubicBezTo>
                <a:cubicBezTo>
                  <a:pt x="616" y="757"/>
                  <a:pt x="645" y="760"/>
                  <a:pt x="672" y="753"/>
                </a:cubicBezTo>
                <a:cubicBezTo>
                  <a:pt x="686" y="750"/>
                  <a:pt x="696" y="737"/>
                  <a:pt x="708" y="729"/>
                </a:cubicBezTo>
                <a:cubicBezTo>
                  <a:pt x="722" y="720"/>
                  <a:pt x="762" y="710"/>
                  <a:pt x="780" y="705"/>
                </a:cubicBezTo>
                <a:cubicBezTo>
                  <a:pt x="794" y="702"/>
                  <a:pt x="856" y="689"/>
                  <a:pt x="864" y="681"/>
                </a:cubicBezTo>
                <a:cubicBezTo>
                  <a:pt x="866" y="679"/>
                  <a:pt x="860" y="677"/>
                  <a:pt x="858" y="675"/>
                </a:cubicBezTo>
                <a:close/>
              </a:path>
            </a:pathLst>
          </a:custGeom>
          <a:solidFill>
            <a:srgbClr val="FF9B9B"/>
          </a:solidFill>
          <a:ln w="9525">
            <a:solidFill>
              <a:schemeClr val="tx1"/>
            </a:solidFill>
            <a:round/>
            <a:headEnd/>
            <a:tailEnd/>
          </a:ln>
        </p:spPr>
        <p:txBody>
          <a:bodyPr/>
          <a:lstStyle/>
          <a:p>
            <a:endParaRPr lang="zh-CN" altLang="en-US"/>
          </a:p>
        </p:txBody>
      </p:sp>
      <p:sp>
        <p:nvSpPr>
          <p:cNvPr id="43025" name="文本框 43024"/>
          <p:cNvSpPr txBox="1">
            <a:spLocks noChangeArrowheads="1"/>
          </p:cNvSpPr>
          <p:nvPr/>
        </p:nvSpPr>
        <p:spPr bwMode="auto">
          <a:xfrm>
            <a:off x="5105400" y="5486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dirty="0">
                <a:solidFill>
                  <a:srgbClr val="200488"/>
                </a:solidFill>
                <a:latin typeface="Times New Roman" panose="02020603050405020304" pitchFamily="18" charset="0"/>
              </a:rPr>
              <a:t>云南</a:t>
            </a:r>
          </a:p>
        </p:txBody>
      </p:sp>
      <p:sp>
        <p:nvSpPr>
          <p:cNvPr id="43026" name="任意多边形 43025"/>
          <p:cNvSpPr>
            <a:spLocks noChangeArrowheads="1"/>
          </p:cNvSpPr>
          <p:nvPr/>
        </p:nvSpPr>
        <p:spPr bwMode="auto">
          <a:xfrm>
            <a:off x="4872038" y="3860801"/>
            <a:ext cx="1598612" cy="1547813"/>
          </a:xfrm>
          <a:custGeom>
            <a:avLst/>
            <a:gdLst>
              <a:gd name="T0" fmla="*/ 767 w 1007"/>
              <a:gd name="T1" fmla="*/ 777 h 975"/>
              <a:gd name="T2" fmla="*/ 719 w 1007"/>
              <a:gd name="T3" fmla="*/ 747 h 975"/>
              <a:gd name="T4" fmla="*/ 683 w 1007"/>
              <a:gd name="T5" fmla="*/ 735 h 975"/>
              <a:gd name="T6" fmla="*/ 617 w 1007"/>
              <a:gd name="T7" fmla="*/ 687 h 975"/>
              <a:gd name="T8" fmla="*/ 563 w 1007"/>
              <a:gd name="T9" fmla="*/ 771 h 975"/>
              <a:gd name="T10" fmla="*/ 515 w 1007"/>
              <a:gd name="T11" fmla="*/ 807 h 975"/>
              <a:gd name="T12" fmla="*/ 527 w 1007"/>
              <a:gd name="T13" fmla="*/ 897 h 975"/>
              <a:gd name="T14" fmla="*/ 509 w 1007"/>
              <a:gd name="T15" fmla="*/ 975 h 975"/>
              <a:gd name="T16" fmla="*/ 467 w 1007"/>
              <a:gd name="T17" fmla="*/ 969 h 975"/>
              <a:gd name="T18" fmla="*/ 449 w 1007"/>
              <a:gd name="T19" fmla="*/ 957 h 975"/>
              <a:gd name="T20" fmla="*/ 389 w 1007"/>
              <a:gd name="T21" fmla="*/ 975 h 975"/>
              <a:gd name="T22" fmla="*/ 359 w 1007"/>
              <a:gd name="T23" fmla="*/ 921 h 975"/>
              <a:gd name="T24" fmla="*/ 323 w 1007"/>
              <a:gd name="T25" fmla="*/ 825 h 975"/>
              <a:gd name="T26" fmla="*/ 263 w 1007"/>
              <a:gd name="T27" fmla="*/ 747 h 975"/>
              <a:gd name="T28" fmla="*/ 215 w 1007"/>
              <a:gd name="T29" fmla="*/ 729 h 975"/>
              <a:gd name="T30" fmla="*/ 149 w 1007"/>
              <a:gd name="T31" fmla="*/ 651 h 975"/>
              <a:gd name="T32" fmla="*/ 137 w 1007"/>
              <a:gd name="T33" fmla="*/ 669 h 975"/>
              <a:gd name="T34" fmla="*/ 125 w 1007"/>
              <a:gd name="T35" fmla="*/ 633 h 975"/>
              <a:gd name="T36" fmla="*/ 107 w 1007"/>
              <a:gd name="T37" fmla="*/ 477 h 975"/>
              <a:gd name="T38" fmla="*/ 95 w 1007"/>
              <a:gd name="T39" fmla="*/ 435 h 975"/>
              <a:gd name="T40" fmla="*/ 83 w 1007"/>
              <a:gd name="T41" fmla="*/ 399 h 975"/>
              <a:gd name="T42" fmla="*/ 95 w 1007"/>
              <a:gd name="T43" fmla="*/ 321 h 975"/>
              <a:gd name="T44" fmla="*/ 41 w 1007"/>
              <a:gd name="T45" fmla="*/ 237 h 975"/>
              <a:gd name="T46" fmla="*/ 5 w 1007"/>
              <a:gd name="T47" fmla="*/ 165 h 975"/>
              <a:gd name="T48" fmla="*/ 47 w 1007"/>
              <a:gd name="T49" fmla="*/ 105 h 975"/>
              <a:gd name="T50" fmla="*/ 83 w 1007"/>
              <a:gd name="T51" fmla="*/ 99 h 975"/>
              <a:gd name="T52" fmla="*/ 101 w 1007"/>
              <a:gd name="T53" fmla="*/ 93 h 975"/>
              <a:gd name="T54" fmla="*/ 107 w 1007"/>
              <a:gd name="T55" fmla="*/ 111 h 975"/>
              <a:gd name="T56" fmla="*/ 197 w 1007"/>
              <a:gd name="T57" fmla="*/ 123 h 975"/>
              <a:gd name="T58" fmla="*/ 215 w 1007"/>
              <a:gd name="T59" fmla="*/ 159 h 975"/>
              <a:gd name="T60" fmla="*/ 251 w 1007"/>
              <a:gd name="T61" fmla="*/ 171 h 975"/>
              <a:gd name="T62" fmla="*/ 335 w 1007"/>
              <a:gd name="T63" fmla="*/ 207 h 975"/>
              <a:gd name="T64" fmla="*/ 347 w 1007"/>
              <a:gd name="T65" fmla="*/ 153 h 975"/>
              <a:gd name="T66" fmla="*/ 353 w 1007"/>
              <a:gd name="T67" fmla="*/ 135 h 975"/>
              <a:gd name="T68" fmla="*/ 461 w 1007"/>
              <a:gd name="T69" fmla="*/ 117 h 975"/>
              <a:gd name="T70" fmla="*/ 509 w 1007"/>
              <a:gd name="T71" fmla="*/ 3 h 975"/>
              <a:gd name="T72" fmla="*/ 551 w 1007"/>
              <a:gd name="T73" fmla="*/ 9 h 975"/>
              <a:gd name="T74" fmla="*/ 557 w 1007"/>
              <a:gd name="T75" fmla="*/ 45 h 975"/>
              <a:gd name="T76" fmla="*/ 677 w 1007"/>
              <a:gd name="T77" fmla="*/ 99 h 975"/>
              <a:gd name="T78" fmla="*/ 689 w 1007"/>
              <a:gd name="T79" fmla="*/ 153 h 975"/>
              <a:gd name="T80" fmla="*/ 731 w 1007"/>
              <a:gd name="T81" fmla="*/ 189 h 975"/>
              <a:gd name="T82" fmla="*/ 791 w 1007"/>
              <a:gd name="T83" fmla="*/ 165 h 975"/>
              <a:gd name="T84" fmla="*/ 833 w 1007"/>
              <a:gd name="T85" fmla="*/ 171 h 975"/>
              <a:gd name="T86" fmla="*/ 893 w 1007"/>
              <a:gd name="T87" fmla="*/ 201 h 975"/>
              <a:gd name="T88" fmla="*/ 953 w 1007"/>
              <a:gd name="T89" fmla="*/ 207 h 975"/>
              <a:gd name="T90" fmla="*/ 1007 w 1007"/>
              <a:gd name="T91" fmla="*/ 267 h 975"/>
              <a:gd name="T92" fmla="*/ 1001 w 1007"/>
              <a:gd name="T93" fmla="*/ 357 h 975"/>
              <a:gd name="T94" fmla="*/ 983 w 1007"/>
              <a:gd name="T95" fmla="*/ 393 h 975"/>
              <a:gd name="T96" fmla="*/ 971 w 1007"/>
              <a:gd name="T97" fmla="*/ 435 h 975"/>
              <a:gd name="T98" fmla="*/ 923 w 1007"/>
              <a:gd name="T99" fmla="*/ 507 h 975"/>
              <a:gd name="T100" fmla="*/ 911 w 1007"/>
              <a:gd name="T101" fmla="*/ 525 h 975"/>
              <a:gd name="T102" fmla="*/ 899 w 1007"/>
              <a:gd name="T103" fmla="*/ 561 h 975"/>
              <a:gd name="T104" fmla="*/ 857 w 1007"/>
              <a:gd name="T105" fmla="*/ 573 h 975"/>
              <a:gd name="T106" fmla="*/ 821 w 1007"/>
              <a:gd name="T107" fmla="*/ 585 h 975"/>
              <a:gd name="T108" fmla="*/ 797 w 1007"/>
              <a:gd name="T109" fmla="*/ 621 h 975"/>
              <a:gd name="T110" fmla="*/ 833 w 1007"/>
              <a:gd name="T111" fmla="*/ 645 h 975"/>
              <a:gd name="T112" fmla="*/ 827 w 1007"/>
              <a:gd name="T113" fmla="*/ 687 h 975"/>
              <a:gd name="T114" fmla="*/ 815 w 1007"/>
              <a:gd name="T115" fmla="*/ 705 h 975"/>
              <a:gd name="T116" fmla="*/ 851 w 1007"/>
              <a:gd name="T117" fmla="*/ 717 h 975"/>
              <a:gd name="T118" fmla="*/ 845 w 1007"/>
              <a:gd name="T119" fmla="*/ 795 h 975"/>
              <a:gd name="T120" fmla="*/ 767 w 1007"/>
              <a:gd name="T121" fmla="*/ 777 h 9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07"/>
              <a:gd name="T184" fmla="*/ 0 h 975"/>
              <a:gd name="T185" fmla="*/ 1007 w 1007"/>
              <a:gd name="T186" fmla="*/ 975 h 9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07" h="975">
                <a:moveTo>
                  <a:pt x="767" y="777"/>
                </a:moveTo>
                <a:cubicBezTo>
                  <a:pt x="748" y="748"/>
                  <a:pt x="762" y="761"/>
                  <a:pt x="719" y="747"/>
                </a:cubicBezTo>
                <a:cubicBezTo>
                  <a:pt x="707" y="743"/>
                  <a:pt x="683" y="735"/>
                  <a:pt x="683" y="735"/>
                </a:cubicBezTo>
                <a:cubicBezTo>
                  <a:pt x="666" y="710"/>
                  <a:pt x="645" y="696"/>
                  <a:pt x="617" y="687"/>
                </a:cubicBezTo>
                <a:cubicBezTo>
                  <a:pt x="560" y="701"/>
                  <a:pt x="590" y="731"/>
                  <a:pt x="563" y="771"/>
                </a:cubicBezTo>
                <a:cubicBezTo>
                  <a:pt x="549" y="793"/>
                  <a:pt x="536" y="793"/>
                  <a:pt x="515" y="807"/>
                </a:cubicBezTo>
                <a:cubicBezTo>
                  <a:pt x="505" y="838"/>
                  <a:pt x="519" y="866"/>
                  <a:pt x="527" y="897"/>
                </a:cubicBezTo>
                <a:cubicBezTo>
                  <a:pt x="520" y="924"/>
                  <a:pt x="514" y="948"/>
                  <a:pt x="509" y="975"/>
                </a:cubicBezTo>
                <a:cubicBezTo>
                  <a:pt x="495" y="973"/>
                  <a:pt x="481" y="973"/>
                  <a:pt x="467" y="969"/>
                </a:cubicBezTo>
                <a:cubicBezTo>
                  <a:pt x="460" y="967"/>
                  <a:pt x="456" y="958"/>
                  <a:pt x="449" y="957"/>
                </a:cubicBezTo>
                <a:cubicBezTo>
                  <a:pt x="435" y="955"/>
                  <a:pt x="403" y="970"/>
                  <a:pt x="389" y="975"/>
                </a:cubicBezTo>
                <a:cubicBezTo>
                  <a:pt x="379" y="946"/>
                  <a:pt x="391" y="932"/>
                  <a:pt x="359" y="921"/>
                </a:cubicBezTo>
                <a:cubicBezTo>
                  <a:pt x="353" y="864"/>
                  <a:pt x="358" y="860"/>
                  <a:pt x="323" y="825"/>
                </a:cubicBezTo>
                <a:cubicBezTo>
                  <a:pt x="312" y="793"/>
                  <a:pt x="296" y="758"/>
                  <a:pt x="263" y="747"/>
                </a:cubicBezTo>
                <a:cubicBezTo>
                  <a:pt x="221" y="757"/>
                  <a:pt x="224" y="776"/>
                  <a:pt x="215" y="729"/>
                </a:cubicBezTo>
                <a:cubicBezTo>
                  <a:pt x="208" y="648"/>
                  <a:pt x="225" y="641"/>
                  <a:pt x="149" y="651"/>
                </a:cubicBezTo>
                <a:cubicBezTo>
                  <a:pt x="145" y="657"/>
                  <a:pt x="143" y="673"/>
                  <a:pt x="137" y="669"/>
                </a:cubicBezTo>
                <a:cubicBezTo>
                  <a:pt x="127" y="661"/>
                  <a:pt x="125" y="633"/>
                  <a:pt x="125" y="633"/>
                </a:cubicBezTo>
                <a:cubicBezTo>
                  <a:pt x="121" y="573"/>
                  <a:pt x="118" y="532"/>
                  <a:pt x="107" y="477"/>
                </a:cubicBezTo>
                <a:cubicBezTo>
                  <a:pt x="104" y="463"/>
                  <a:pt x="99" y="449"/>
                  <a:pt x="95" y="435"/>
                </a:cubicBezTo>
                <a:cubicBezTo>
                  <a:pt x="91" y="423"/>
                  <a:pt x="83" y="399"/>
                  <a:pt x="83" y="399"/>
                </a:cubicBezTo>
                <a:cubicBezTo>
                  <a:pt x="86" y="373"/>
                  <a:pt x="95" y="347"/>
                  <a:pt x="95" y="321"/>
                </a:cubicBezTo>
                <a:cubicBezTo>
                  <a:pt x="95" y="297"/>
                  <a:pt x="60" y="249"/>
                  <a:pt x="41" y="237"/>
                </a:cubicBezTo>
                <a:cubicBezTo>
                  <a:pt x="32" y="211"/>
                  <a:pt x="14" y="191"/>
                  <a:pt x="5" y="165"/>
                </a:cubicBezTo>
                <a:cubicBezTo>
                  <a:pt x="10" y="116"/>
                  <a:pt x="0" y="89"/>
                  <a:pt x="47" y="105"/>
                </a:cubicBezTo>
                <a:cubicBezTo>
                  <a:pt x="59" y="103"/>
                  <a:pt x="71" y="102"/>
                  <a:pt x="83" y="99"/>
                </a:cubicBezTo>
                <a:cubicBezTo>
                  <a:pt x="89" y="98"/>
                  <a:pt x="95" y="90"/>
                  <a:pt x="101" y="93"/>
                </a:cubicBezTo>
                <a:cubicBezTo>
                  <a:pt x="107" y="96"/>
                  <a:pt x="103" y="107"/>
                  <a:pt x="107" y="111"/>
                </a:cubicBezTo>
                <a:cubicBezTo>
                  <a:pt x="128" y="132"/>
                  <a:pt x="167" y="120"/>
                  <a:pt x="197" y="123"/>
                </a:cubicBezTo>
                <a:cubicBezTo>
                  <a:pt x="200" y="133"/>
                  <a:pt x="205" y="153"/>
                  <a:pt x="215" y="159"/>
                </a:cubicBezTo>
                <a:cubicBezTo>
                  <a:pt x="226" y="166"/>
                  <a:pt x="240" y="164"/>
                  <a:pt x="251" y="171"/>
                </a:cubicBezTo>
                <a:cubicBezTo>
                  <a:pt x="277" y="188"/>
                  <a:pt x="307" y="193"/>
                  <a:pt x="335" y="207"/>
                </a:cubicBezTo>
                <a:cubicBezTo>
                  <a:pt x="349" y="186"/>
                  <a:pt x="355" y="178"/>
                  <a:pt x="347" y="153"/>
                </a:cubicBezTo>
                <a:cubicBezTo>
                  <a:pt x="349" y="147"/>
                  <a:pt x="347" y="137"/>
                  <a:pt x="353" y="135"/>
                </a:cubicBezTo>
                <a:cubicBezTo>
                  <a:pt x="384" y="122"/>
                  <a:pt x="427" y="128"/>
                  <a:pt x="461" y="117"/>
                </a:cubicBezTo>
                <a:cubicBezTo>
                  <a:pt x="488" y="77"/>
                  <a:pt x="467" y="17"/>
                  <a:pt x="509" y="3"/>
                </a:cubicBezTo>
                <a:cubicBezTo>
                  <a:pt x="523" y="5"/>
                  <a:pt x="540" y="0"/>
                  <a:pt x="551" y="9"/>
                </a:cubicBezTo>
                <a:cubicBezTo>
                  <a:pt x="560" y="17"/>
                  <a:pt x="550" y="35"/>
                  <a:pt x="557" y="45"/>
                </a:cubicBezTo>
                <a:cubicBezTo>
                  <a:pt x="583" y="82"/>
                  <a:pt x="643" y="76"/>
                  <a:pt x="677" y="99"/>
                </a:cubicBezTo>
                <a:cubicBezTo>
                  <a:pt x="691" y="120"/>
                  <a:pt x="697" y="128"/>
                  <a:pt x="689" y="153"/>
                </a:cubicBezTo>
                <a:cubicBezTo>
                  <a:pt x="697" y="177"/>
                  <a:pt x="707" y="181"/>
                  <a:pt x="731" y="189"/>
                </a:cubicBezTo>
                <a:cubicBezTo>
                  <a:pt x="754" y="183"/>
                  <a:pt x="769" y="172"/>
                  <a:pt x="791" y="165"/>
                </a:cubicBezTo>
                <a:cubicBezTo>
                  <a:pt x="805" y="167"/>
                  <a:pt x="819" y="167"/>
                  <a:pt x="833" y="171"/>
                </a:cubicBezTo>
                <a:cubicBezTo>
                  <a:pt x="854" y="177"/>
                  <a:pt x="870" y="197"/>
                  <a:pt x="893" y="201"/>
                </a:cubicBezTo>
                <a:cubicBezTo>
                  <a:pt x="913" y="204"/>
                  <a:pt x="933" y="205"/>
                  <a:pt x="953" y="207"/>
                </a:cubicBezTo>
                <a:cubicBezTo>
                  <a:pt x="978" y="224"/>
                  <a:pt x="980" y="249"/>
                  <a:pt x="1007" y="267"/>
                </a:cubicBezTo>
                <a:cubicBezTo>
                  <a:pt x="1005" y="297"/>
                  <a:pt x="1004" y="327"/>
                  <a:pt x="1001" y="357"/>
                </a:cubicBezTo>
                <a:cubicBezTo>
                  <a:pt x="999" y="376"/>
                  <a:pt x="992" y="376"/>
                  <a:pt x="983" y="393"/>
                </a:cubicBezTo>
                <a:cubicBezTo>
                  <a:pt x="976" y="406"/>
                  <a:pt x="978" y="422"/>
                  <a:pt x="971" y="435"/>
                </a:cubicBezTo>
                <a:cubicBezTo>
                  <a:pt x="959" y="459"/>
                  <a:pt x="938" y="484"/>
                  <a:pt x="923" y="507"/>
                </a:cubicBezTo>
                <a:cubicBezTo>
                  <a:pt x="919" y="513"/>
                  <a:pt x="915" y="519"/>
                  <a:pt x="911" y="525"/>
                </a:cubicBezTo>
                <a:cubicBezTo>
                  <a:pt x="904" y="536"/>
                  <a:pt x="911" y="557"/>
                  <a:pt x="899" y="561"/>
                </a:cubicBezTo>
                <a:cubicBezTo>
                  <a:pt x="839" y="581"/>
                  <a:pt x="932" y="550"/>
                  <a:pt x="857" y="573"/>
                </a:cubicBezTo>
                <a:cubicBezTo>
                  <a:pt x="845" y="577"/>
                  <a:pt x="821" y="585"/>
                  <a:pt x="821" y="585"/>
                </a:cubicBezTo>
                <a:cubicBezTo>
                  <a:pt x="820" y="586"/>
                  <a:pt x="790" y="611"/>
                  <a:pt x="797" y="621"/>
                </a:cubicBezTo>
                <a:cubicBezTo>
                  <a:pt x="805" y="633"/>
                  <a:pt x="833" y="645"/>
                  <a:pt x="833" y="645"/>
                </a:cubicBezTo>
                <a:cubicBezTo>
                  <a:pt x="831" y="659"/>
                  <a:pt x="831" y="673"/>
                  <a:pt x="827" y="687"/>
                </a:cubicBezTo>
                <a:cubicBezTo>
                  <a:pt x="825" y="694"/>
                  <a:pt x="810" y="699"/>
                  <a:pt x="815" y="705"/>
                </a:cubicBezTo>
                <a:cubicBezTo>
                  <a:pt x="823" y="715"/>
                  <a:pt x="851" y="717"/>
                  <a:pt x="851" y="717"/>
                </a:cubicBezTo>
                <a:cubicBezTo>
                  <a:pt x="869" y="744"/>
                  <a:pt x="889" y="780"/>
                  <a:pt x="845" y="795"/>
                </a:cubicBezTo>
                <a:cubicBezTo>
                  <a:pt x="808" y="783"/>
                  <a:pt x="833" y="790"/>
                  <a:pt x="767" y="777"/>
                </a:cubicBezTo>
                <a:close/>
              </a:path>
            </a:pathLst>
          </a:custGeom>
          <a:solidFill>
            <a:srgbClr val="FF9B9B"/>
          </a:solidFill>
          <a:ln w="9525">
            <a:solidFill>
              <a:schemeClr val="tx1"/>
            </a:solidFill>
            <a:round/>
            <a:headEnd/>
            <a:tailEnd/>
          </a:ln>
        </p:spPr>
        <p:txBody>
          <a:bodyPr/>
          <a:lstStyle/>
          <a:p>
            <a:endParaRPr lang="zh-CN" altLang="en-US"/>
          </a:p>
        </p:txBody>
      </p:sp>
      <p:sp>
        <p:nvSpPr>
          <p:cNvPr id="43027" name="文本框 43026"/>
          <p:cNvSpPr txBox="1">
            <a:spLocks noChangeArrowheads="1"/>
          </p:cNvSpPr>
          <p:nvPr/>
        </p:nvSpPr>
        <p:spPr bwMode="auto">
          <a:xfrm>
            <a:off x="5257800" y="434340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200488"/>
                </a:solidFill>
                <a:latin typeface="Times New Roman" panose="02020603050405020304" pitchFamily="18" charset="0"/>
              </a:rPr>
              <a:t>四川</a:t>
            </a:r>
          </a:p>
        </p:txBody>
      </p:sp>
      <p:sp>
        <p:nvSpPr>
          <p:cNvPr id="43028" name="任意多边形 43027"/>
          <p:cNvSpPr>
            <a:spLocks noChangeArrowheads="1"/>
          </p:cNvSpPr>
          <p:nvPr/>
        </p:nvSpPr>
        <p:spPr bwMode="auto">
          <a:xfrm>
            <a:off x="7924801" y="152401"/>
            <a:ext cx="1762125" cy="1649413"/>
          </a:xfrm>
          <a:custGeom>
            <a:avLst/>
            <a:gdLst>
              <a:gd name="T0" fmla="*/ 12 w 1128"/>
              <a:gd name="T1" fmla="*/ 90 h 1027"/>
              <a:gd name="T2" fmla="*/ 108 w 1128"/>
              <a:gd name="T3" fmla="*/ 168 h 1027"/>
              <a:gd name="T4" fmla="*/ 144 w 1128"/>
              <a:gd name="T5" fmla="*/ 234 h 1027"/>
              <a:gd name="T6" fmla="*/ 192 w 1128"/>
              <a:gd name="T7" fmla="*/ 216 h 1027"/>
              <a:gd name="T8" fmla="*/ 324 w 1128"/>
              <a:gd name="T9" fmla="*/ 192 h 1027"/>
              <a:gd name="T10" fmla="*/ 342 w 1128"/>
              <a:gd name="T11" fmla="*/ 228 h 1027"/>
              <a:gd name="T12" fmla="*/ 360 w 1128"/>
              <a:gd name="T13" fmla="*/ 330 h 1027"/>
              <a:gd name="T14" fmla="*/ 318 w 1128"/>
              <a:gd name="T15" fmla="*/ 552 h 1027"/>
              <a:gd name="T16" fmla="*/ 228 w 1128"/>
              <a:gd name="T17" fmla="*/ 672 h 1027"/>
              <a:gd name="T18" fmla="*/ 234 w 1128"/>
              <a:gd name="T19" fmla="*/ 696 h 1027"/>
              <a:gd name="T20" fmla="*/ 276 w 1128"/>
              <a:gd name="T21" fmla="*/ 726 h 1027"/>
              <a:gd name="T22" fmla="*/ 372 w 1128"/>
              <a:gd name="T23" fmla="*/ 792 h 1027"/>
              <a:gd name="T24" fmla="*/ 600 w 1128"/>
              <a:gd name="T25" fmla="*/ 876 h 1027"/>
              <a:gd name="T26" fmla="*/ 684 w 1128"/>
              <a:gd name="T27" fmla="*/ 954 h 1027"/>
              <a:gd name="T28" fmla="*/ 780 w 1128"/>
              <a:gd name="T29" fmla="*/ 984 h 1027"/>
              <a:gd name="T30" fmla="*/ 864 w 1128"/>
              <a:gd name="T31" fmla="*/ 972 h 1027"/>
              <a:gd name="T32" fmla="*/ 960 w 1128"/>
              <a:gd name="T33" fmla="*/ 984 h 1027"/>
              <a:gd name="T34" fmla="*/ 978 w 1128"/>
              <a:gd name="T35" fmla="*/ 960 h 1027"/>
              <a:gd name="T36" fmla="*/ 978 w 1128"/>
              <a:gd name="T37" fmla="*/ 810 h 1027"/>
              <a:gd name="T38" fmla="*/ 1086 w 1128"/>
              <a:gd name="T39" fmla="*/ 720 h 1027"/>
              <a:gd name="T40" fmla="*/ 1110 w 1128"/>
              <a:gd name="T41" fmla="*/ 648 h 1027"/>
              <a:gd name="T42" fmla="*/ 1092 w 1128"/>
              <a:gd name="T43" fmla="*/ 516 h 1027"/>
              <a:gd name="T44" fmla="*/ 1008 w 1128"/>
              <a:gd name="T45" fmla="*/ 414 h 1027"/>
              <a:gd name="T46" fmla="*/ 954 w 1128"/>
              <a:gd name="T47" fmla="*/ 450 h 1027"/>
              <a:gd name="T48" fmla="*/ 822 w 1128"/>
              <a:gd name="T49" fmla="*/ 504 h 1027"/>
              <a:gd name="T50" fmla="*/ 774 w 1128"/>
              <a:gd name="T51" fmla="*/ 438 h 1027"/>
              <a:gd name="T52" fmla="*/ 738 w 1128"/>
              <a:gd name="T53" fmla="*/ 420 h 1027"/>
              <a:gd name="T54" fmla="*/ 666 w 1128"/>
              <a:gd name="T55" fmla="*/ 384 h 1027"/>
              <a:gd name="T56" fmla="*/ 510 w 1128"/>
              <a:gd name="T57" fmla="*/ 342 h 1027"/>
              <a:gd name="T58" fmla="*/ 384 w 1128"/>
              <a:gd name="T59" fmla="*/ 168 h 1027"/>
              <a:gd name="T60" fmla="*/ 312 w 1128"/>
              <a:gd name="T61" fmla="*/ 60 h 1027"/>
              <a:gd name="T62" fmla="*/ 258 w 1128"/>
              <a:gd name="T63" fmla="*/ 12 h 1027"/>
              <a:gd name="T64" fmla="*/ 108 w 1128"/>
              <a:gd name="T65" fmla="*/ 6 h 1027"/>
              <a:gd name="T66" fmla="*/ 18 w 1128"/>
              <a:gd name="T67" fmla="*/ 12 h 1027"/>
              <a:gd name="T68" fmla="*/ 18 w 1128"/>
              <a:gd name="T69" fmla="*/ 36 h 10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8"/>
              <a:gd name="T106" fmla="*/ 0 h 1027"/>
              <a:gd name="T107" fmla="*/ 1128 w 1128"/>
              <a:gd name="T108" fmla="*/ 1027 h 10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8" h="1027">
                <a:moveTo>
                  <a:pt x="18" y="36"/>
                </a:moveTo>
                <a:cubicBezTo>
                  <a:pt x="16" y="54"/>
                  <a:pt x="16" y="72"/>
                  <a:pt x="12" y="90"/>
                </a:cubicBezTo>
                <a:cubicBezTo>
                  <a:pt x="10" y="102"/>
                  <a:pt x="0" y="126"/>
                  <a:pt x="0" y="126"/>
                </a:cubicBezTo>
                <a:cubicBezTo>
                  <a:pt x="45" y="131"/>
                  <a:pt x="79" y="131"/>
                  <a:pt x="108" y="168"/>
                </a:cubicBezTo>
                <a:cubicBezTo>
                  <a:pt x="117" y="179"/>
                  <a:pt x="124" y="192"/>
                  <a:pt x="132" y="204"/>
                </a:cubicBezTo>
                <a:cubicBezTo>
                  <a:pt x="138" y="213"/>
                  <a:pt x="136" y="226"/>
                  <a:pt x="144" y="234"/>
                </a:cubicBezTo>
                <a:cubicBezTo>
                  <a:pt x="150" y="240"/>
                  <a:pt x="160" y="238"/>
                  <a:pt x="168" y="240"/>
                </a:cubicBezTo>
                <a:cubicBezTo>
                  <a:pt x="216" y="224"/>
                  <a:pt x="160" y="248"/>
                  <a:pt x="192" y="216"/>
                </a:cubicBezTo>
                <a:cubicBezTo>
                  <a:pt x="211" y="197"/>
                  <a:pt x="244" y="207"/>
                  <a:pt x="270" y="204"/>
                </a:cubicBezTo>
                <a:cubicBezTo>
                  <a:pt x="312" y="176"/>
                  <a:pt x="294" y="172"/>
                  <a:pt x="324" y="192"/>
                </a:cubicBezTo>
                <a:cubicBezTo>
                  <a:pt x="328" y="198"/>
                  <a:pt x="333" y="204"/>
                  <a:pt x="336" y="210"/>
                </a:cubicBezTo>
                <a:cubicBezTo>
                  <a:pt x="339" y="216"/>
                  <a:pt x="339" y="222"/>
                  <a:pt x="342" y="228"/>
                </a:cubicBezTo>
                <a:cubicBezTo>
                  <a:pt x="349" y="241"/>
                  <a:pt x="366" y="264"/>
                  <a:pt x="366" y="264"/>
                </a:cubicBezTo>
                <a:cubicBezTo>
                  <a:pt x="364" y="286"/>
                  <a:pt x="364" y="308"/>
                  <a:pt x="360" y="330"/>
                </a:cubicBezTo>
                <a:cubicBezTo>
                  <a:pt x="358" y="342"/>
                  <a:pt x="348" y="366"/>
                  <a:pt x="348" y="366"/>
                </a:cubicBezTo>
                <a:cubicBezTo>
                  <a:pt x="347" y="398"/>
                  <a:pt x="367" y="519"/>
                  <a:pt x="318" y="552"/>
                </a:cubicBezTo>
                <a:cubicBezTo>
                  <a:pt x="299" y="580"/>
                  <a:pt x="291" y="600"/>
                  <a:pt x="264" y="618"/>
                </a:cubicBezTo>
                <a:cubicBezTo>
                  <a:pt x="258" y="627"/>
                  <a:pt x="237" y="658"/>
                  <a:pt x="228" y="672"/>
                </a:cubicBezTo>
                <a:cubicBezTo>
                  <a:pt x="224" y="678"/>
                  <a:pt x="216" y="690"/>
                  <a:pt x="216" y="690"/>
                </a:cubicBezTo>
                <a:cubicBezTo>
                  <a:pt x="222" y="692"/>
                  <a:pt x="230" y="692"/>
                  <a:pt x="234" y="696"/>
                </a:cubicBezTo>
                <a:cubicBezTo>
                  <a:pt x="238" y="700"/>
                  <a:pt x="235" y="710"/>
                  <a:pt x="240" y="714"/>
                </a:cubicBezTo>
                <a:cubicBezTo>
                  <a:pt x="250" y="721"/>
                  <a:pt x="264" y="722"/>
                  <a:pt x="276" y="726"/>
                </a:cubicBezTo>
                <a:cubicBezTo>
                  <a:pt x="282" y="728"/>
                  <a:pt x="294" y="732"/>
                  <a:pt x="294" y="732"/>
                </a:cubicBezTo>
                <a:cubicBezTo>
                  <a:pt x="331" y="788"/>
                  <a:pt x="310" y="783"/>
                  <a:pt x="372" y="792"/>
                </a:cubicBezTo>
                <a:cubicBezTo>
                  <a:pt x="410" y="817"/>
                  <a:pt x="428" y="861"/>
                  <a:pt x="474" y="876"/>
                </a:cubicBezTo>
                <a:cubicBezTo>
                  <a:pt x="524" y="859"/>
                  <a:pt x="541" y="871"/>
                  <a:pt x="600" y="876"/>
                </a:cubicBezTo>
                <a:cubicBezTo>
                  <a:pt x="621" y="890"/>
                  <a:pt x="631" y="907"/>
                  <a:pt x="648" y="924"/>
                </a:cubicBezTo>
                <a:cubicBezTo>
                  <a:pt x="659" y="935"/>
                  <a:pt x="673" y="943"/>
                  <a:pt x="684" y="954"/>
                </a:cubicBezTo>
                <a:cubicBezTo>
                  <a:pt x="707" y="946"/>
                  <a:pt x="709" y="932"/>
                  <a:pt x="732" y="924"/>
                </a:cubicBezTo>
                <a:cubicBezTo>
                  <a:pt x="762" y="934"/>
                  <a:pt x="754" y="958"/>
                  <a:pt x="780" y="984"/>
                </a:cubicBezTo>
                <a:cubicBezTo>
                  <a:pt x="794" y="1027"/>
                  <a:pt x="806" y="1020"/>
                  <a:pt x="852" y="1014"/>
                </a:cubicBezTo>
                <a:cubicBezTo>
                  <a:pt x="857" y="1000"/>
                  <a:pt x="854" y="983"/>
                  <a:pt x="864" y="972"/>
                </a:cubicBezTo>
                <a:cubicBezTo>
                  <a:pt x="873" y="961"/>
                  <a:pt x="900" y="948"/>
                  <a:pt x="900" y="948"/>
                </a:cubicBezTo>
                <a:cubicBezTo>
                  <a:pt x="928" y="955"/>
                  <a:pt x="939" y="963"/>
                  <a:pt x="960" y="984"/>
                </a:cubicBezTo>
                <a:cubicBezTo>
                  <a:pt x="968" y="982"/>
                  <a:pt x="979" y="985"/>
                  <a:pt x="984" y="978"/>
                </a:cubicBezTo>
                <a:cubicBezTo>
                  <a:pt x="988" y="973"/>
                  <a:pt x="979" y="966"/>
                  <a:pt x="978" y="960"/>
                </a:cubicBezTo>
                <a:cubicBezTo>
                  <a:pt x="975" y="944"/>
                  <a:pt x="974" y="928"/>
                  <a:pt x="972" y="912"/>
                </a:cubicBezTo>
                <a:cubicBezTo>
                  <a:pt x="974" y="878"/>
                  <a:pt x="966" y="842"/>
                  <a:pt x="978" y="810"/>
                </a:cubicBezTo>
                <a:cubicBezTo>
                  <a:pt x="981" y="803"/>
                  <a:pt x="1043" y="789"/>
                  <a:pt x="1056" y="786"/>
                </a:cubicBezTo>
                <a:cubicBezTo>
                  <a:pt x="1111" y="797"/>
                  <a:pt x="1092" y="774"/>
                  <a:pt x="1086" y="720"/>
                </a:cubicBezTo>
                <a:cubicBezTo>
                  <a:pt x="1088" y="698"/>
                  <a:pt x="1085" y="675"/>
                  <a:pt x="1092" y="654"/>
                </a:cubicBezTo>
                <a:cubicBezTo>
                  <a:pt x="1094" y="648"/>
                  <a:pt x="1105" y="652"/>
                  <a:pt x="1110" y="648"/>
                </a:cubicBezTo>
                <a:cubicBezTo>
                  <a:pt x="1121" y="640"/>
                  <a:pt x="1124" y="624"/>
                  <a:pt x="1128" y="612"/>
                </a:cubicBezTo>
                <a:cubicBezTo>
                  <a:pt x="1119" y="577"/>
                  <a:pt x="1103" y="549"/>
                  <a:pt x="1092" y="516"/>
                </a:cubicBezTo>
                <a:cubicBezTo>
                  <a:pt x="1097" y="458"/>
                  <a:pt x="1121" y="382"/>
                  <a:pt x="1086" y="330"/>
                </a:cubicBezTo>
                <a:cubicBezTo>
                  <a:pt x="1060" y="369"/>
                  <a:pt x="1042" y="380"/>
                  <a:pt x="1008" y="414"/>
                </a:cubicBezTo>
                <a:cubicBezTo>
                  <a:pt x="998" y="424"/>
                  <a:pt x="984" y="430"/>
                  <a:pt x="972" y="438"/>
                </a:cubicBezTo>
                <a:cubicBezTo>
                  <a:pt x="966" y="442"/>
                  <a:pt x="954" y="450"/>
                  <a:pt x="954" y="450"/>
                </a:cubicBezTo>
                <a:cubicBezTo>
                  <a:pt x="937" y="476"/>
                  <a:pt x="916" y="500"/>
                  <a:pt x="894" y="522"/>
                </a:cubicBezTo>
                <a:cubicBezTo>
                  <a:pt x="869" y="517"/>
                  <a:pt x="846" y="510"/>
                  <a:pt x="822" y="504"/>
                </a:cubicBezTo>
                <a:cubicBezTo>
                  <a:pt x="792" y="484"/>
                  <a:pt x="808" y="498"/>
                  <a:pt x="780" y="456"/>
                </a:cubicBezTo>
                <a:cubicBezTo>
                  <a:pt x="776" y="451"/>
                  <a:pt x="778" y="442"/>
                  <a:pt x="774" y="438"/>
                </a:cubicBezTo>
                <a:cubicBezTo>
                  <a:pt x="770" y="434"/>
                  <a:pt x="762" y="435"/>
                  <a:pt x="756" y="432"/>
                </a:cubicBezTo>
                <a:cubicBezTo>
                  <a:pt x="750" y="429"/>
                  <a:pt x="745" y="423"/>
                  <a:pt x="738" y="420"/>
                </a:cubicBezTo>
                <a:cubicBezTo>
                  <a:pt x="726" y="415"/>
                  <a:pt x="713" y="415"/>
                  <a:pt x="702" y="408"/>
                </a:cubicBezTo>
                <a:cubicBezTo>
                  <a:pt x="690" y="400"/>
                  <a:pt x="666" y="384"/>
                  <a:pt x="666" y="384"/>
                </a:cubicBezTo>
                <a:cubicBezTo>
                  <a:pt x="648" y="357"/>
                  <a:pt x="648" y="346"/>
                  <a:pt x="618" y="366"/>
                </a:cubicBezTo>
                <a:cubicBezTo>
                  <a:pt x="565" y="362"/>
                  <a:pt x="548" y="367"/>
                  <a:pt x="510" y="342"/>
                </a:cubicBezTo>
                <a:cubicBezTo>
                  <a:pt x="499" y="288"/>
                  <a:pt x="447" y="243"/>
                  <a:pt x="408" y="204"/>
                </a:cubicBezTo>
                <a:cubicBezTo>
                  <a:pt x="394" y="161"/>
                  <a:pt x="414" y="213"/>
                  <a:pt x="384" y="168"/>
                </a:cubicBezTo>
                <a:cubicBezTo>
                  <a:pt x="380" y="163"/>
                  <a:pt x="381" y="156"/>
                  <a:pt x="378" y="150"/>
                </a:cubicBezTo>
                <a:cubicBezTo>
                  <a:pt x="360" y="118"/>
                  <a:pt x="338" y="86"/>
                  <a:pt x="312" y="60"/>
                </a:cubicBezTo>
                <a:cubicBezTo>
                  <a:pt x="309" y="50"/>
                  <a:pt x="304" y="30"/>
                  <a:pt x="294" y="24"/>
                </a:cubicBezTo>
                <a:cubicBezTo>
                  <a:pt x="283" y="17"/>
                  <a:pt x="258" y="12"/>
                  <a:pt x="258" y="12"/>
                </a:cubicBezTo>
                <a:cubicBezTo>
                  <a:pt x="203" y="26"/>
                  <a:pt x="236" y="32"/>
                  <a:pt x="162" y="24"/>
                </a:cubicBezTo>
                <a:cubicBezTo>
                  <a:pt x="144" y="18"/>
                  <a:pt x="126" y="12"/>
                  <a:pt x="108" y="6"/>
                </a:cubicBezTo>
                <a:cubicBezTo>
                  <a:pt x="102" y="4"/>
                  <a:pt x="90" y="0"/>
                  <a:pt x="90" y="0"/>
                </a:cubicBezTo>
                <a:cubicBezTo>
                  <a:pt x="88" y="0"/>
                  <a:pt x="22" y="5"/>
                  <a:pt x="18" y="12"/>
                </a:cubicBezTo>
                <a:cubicBezTo>
                  <a:pt x="12" y="23"/>
                  <a:pt x="12" y="36"/>
                  <a:pt x="12" y="48"/>
                </a:cubicBezTo>
                <a:cubicBezTo>
                  <a:pt x="12" y="52"/>
                  <a:pt x="16" y="40"/>
                  <a:pt x="18" y="36"/>
                </a:cubicBezTo>
                <a:close/>
              </a:path>
            </a:pathLst>
          </a:custGeom>
          <a:solidFill>
            <a:schemeClr val="accent1"/>
          </a:solidFill>
          <a:ln w="9525">
            <a:solidFill>
              <a:schemeClr val="tx1"/>
            </a:solidFill>
            <a:round/>
            <a:headEnd/>
            <a:tailEnd/>
          </a:ln>
        </p:spPr>
        <p:txBody>
          <a:bodyPr/>
          <a:lstStyle/>
          <a:p>
            <a:endParaRPr lang="zh-CN" altLang="en-US"/>
          </a:p>
        </p:txBody>
      </p:sp>
      <p:sp>
        <p:nvSpPr>
          <p:cNvPr id="43029" name="文本框 43028"/>
          <p:cNvSpPr txBox="1">
            <a:spLocks noChangeArrowheads="1"/>
          </p:cNvSpPr>
          <p:nvPr/>
        </p:nvSpPr>
        <p:spPr bwMode="auto">
          <a:xfrm>
            <a:off x="8610600" y="9906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200488"/>
                </a:solidFill>
                <a:latin typeface="Times New Roman" panose="02020603050405020304" pitchFamily="18" charset="0"/>
              </a:rPr>
              <a:t>黑龙江</a:t>
            </a:r>
          </a:p>
        </p:txBody>
      </p:sp>
      <p:sp>
        <p:nvSpPr>
          <p:cNvPr id="43030" name="任意多边形 43029"/>
          <p:cNvSpPr>
            <a:spLocks noChangeArrowheads="1"/>
          </p:cNvSpPr>
          <p:nvPr/>
        </p:nvSpPr>
        <p:spPr bwMode="auto">
          <a:xfrm>
            <a:off x="8181976" y="1252538"/>
            <a:ext cx="1381125" cy="1109662"/>
          </a:xfrm>
          <a:custGeom>
            <a:avLst/>
            <a:gdLst>
              <a:gd name="T0" fmla="*/ 456 w 870"/>
              <a:gd name="T1" fmla="*/ 669 h 669"/>
              <a:gd name="T2" fmla="*/ 444 w 870"/>
              <a:gd name="T3" fmla="*/ 651 h 669"/>
              <a:gd name="T4" fmla="*/ 426 w 870"/>
              <a:gd name="T5" fmla="*/ 639 h 669"/>
              <a:gd name="T6" fmla="*/ 366 w 870"/>
              <a:gd name="T7" fmla="*/ 525 h 669"/>
              <a:gd name="T8" fmla="*/ 318 w 870"/>
              <a:gd name="T9" fmla="*/ 465 h 669"/>
              <a:gd name="T10" fmla="*/ 300 w 870"/>
              <a:gd name="T11" fmla="*/ 447 h 669"/>
              <a:gd name="T12" fmla="*/ 246 w 870"/>
              <a:gd name="T13" fmla="*/ 429 h 669"/>
              <a:gd name="T14" fmla="*/ 228 w 870"/>
              <a:gd name="T15" fmla="*/ 423 h 669"/>
              <a:gd name="T16" fmla="*/ 210 w 870"/>
              <a:gd name="T17" fmla="*/ 375 h 669"/>
              <a:gd name="T18" fmla="*/ 162 w 870"/>
              <a:gd name="T19" fmla="*/ 315 h 669"/>
              <a:gd name="T20" fmla="*/ 120 w 870"/>
              <a:gd name="T21" fmla="*/ 345 h 669"/>
              <a:gd name="T22" fmla="*/ 96 w 870"/>
              <a:gd name="T23" fmla="*/ 339 h 669"/>
              <a:gd name="T24" fmla="*/ 72 w 870"/>
              <a:gd name="T25" fmla="*/ 279 h 669"/>
              <a:gd name="T26" fmla="*/ 18 w 870"/>
              <a:gd name="T27" fmla="*/ 219 h 669"/>
              <a:gd name="T28" fmla="*/ 66 w 870"/>
              <a:gd name="T29" fmla="*/ 159 h 669"/>
              <a:gd name="T30" fmla="*/ 120 w 870"/>
              <a:gd name="T31" fmla="*/ 123 h 669"/>
              <a:gd name="T32" fmla="*/ 114 w 870"/>
              <a:gd name="T33" fmla="*/ 63 h 669"/>
              <a:gd name="T34" fmla="*/ 66 w 870"/>
              <a:gd name="T35" fmla="*/ 51 h 669"/>
              <a:gd name="T36" fmla="*/ 72 w 870"/>
              <a:gd name="T37" fmla="*/ 15 h 669"/>
              <a:gd name="T38" fmla="*/ 90 w 870"/>
              <a:gd name="T39" fmla="*/ 33 h 669"/>
              <a:gd name="T40" fmla="*/ 120 w 870"/>
              <a:gd name="T41" fmla="*/ 39 h 669"/>
              <a:gd name="T42" fmla="*/ 144 w 870"/>
              <a:gd name="T43" fmla="*/ 75 h 669"/>
              <a:gd name="T44" fmla="*/ 204 w 870"/>
              <a:gd name="T45" fmla="*/ 105 h 669"/>
              <a:gd name="T46" fmla="*/ 234 w 870"/>
              <a:gd name="T47" fmla="*/ 129 h 669"/>
              <a:gd name="T48" fmla="*/ 270 w 870"/>
              <a:gd name="T49" fmla="*/ 165 h 669"/>
              <a:gd name="T50" fmla="*/ 324 w 870"/>
              <a:gd name="T51" fmla="*/ 189 h 669"/>
              <a:gd name="T52" fmla="*/ 372 w 870"/>
              <a:gd name="T53" fmla="*/ 177 h 669"/>
              <a:gd name="T54" fmla="*/ 522 w 870"/>
              <a:gd name="T55" fmla="*/ 261 h 669"/>
              <a:gd name="T56" fmla="*/ 564 w 870"/>
              <a:gd name="T57" fmla="*/ 243 h 669"/>
              <a:gd name="T58" fmla="*/ 654 w 870"/>
              <a:gd name="T59" fmla="*/ 333 h 669"/>
              <a:gd name="T60" fmla="*/ 684 w 870"/>
              <a:gd name="T61" fmla="*/ 315 h 669"/>
              <a:gd name="T62" fmla="*/ 708 w 870"/>
              <a:gd name="T63" fmla="*/ 279 h 669"/>
              <a:gd name="T64" fmla="*/ 714 w 870"/>
              <a:gd name="T65" fmla="*/ 261 h 669"/>
              <a:gd name="T66" fmla="*/ 840 w 870"/>
              <a:gd name="T67" fmla="*/ 303 h 669"/>
              <a:gd name="T68" fmla="*/ 870 w 870"/>
              <a:gd name="T69" fmla="*/ 375 h 669"/>
              <a:gd name="T70" fmla="*/ 816 w 870"/>
              <a:gd name="T71" fmla="*/ 363 h 669"/>
              <a:gd name="T72" fmla="*/ 792 w 870"/>
              <a:gd name="T73" fmla="*/ 357 h 669"/>
              <a:gd name="T74" fmla="*/ 768 w 870"/>
              <a:gd name="T75" fmla="*/ 375 h 669"/>
              <a:gd name="T76" fmla="*/ 738 w 870"/>
              <a:gd name="T77" fmla="*/ 417 h 669"/>
              <a:gd name="T78" fmla="*/ 720 w 870"/>
              <a:gd name="T79" fmla="*/ 435 h 669"/>
              <a:gd name="T80" fmla="*/ 702 w 870"/>
              <a:gd name="T81" fmla="*/ 441 h 669"/>
              <a:gd name="T82" fmla="*/ 690 w 870"/>
              <a:gd name="T83" fmla="*/ 495 h 669"/>
              <a:gd name="T84" fmla="*/ 672 w 870"/>
              <a:gd name="T85" fmla="*/ 513 h 669"/>
              <a:gd name="T86" fmla="*/ 654 w 870"/>
              <a:gd name="T87" fmla="*/ 549 h 669"/>
              <a:gd name="T88" fmla="*/ 618 w 870"/>
              <a:gd name="T89" fmla="*/ 561 h 669"/>
              <a:gd name="T90" fmla="*/ 600 w 870"/>
              <a:gd name="T91" fmla="*/ 567 h 669"/>
              <a:gd name="T92" fmla="*/ 522 w 870"/>
              <a:gd name="T93" fmla="*/ 591 h 669"/>
              <a:gd name="T94" fmla="*/ 498 w 870"/>
              <a:gd name="T95" fmla="*/ 645 h 669"/>
              <a:gd name="T96" fmla="*/ 456 w 870"/>
              <a:gd name="T97" fmla="*/ 669 h 6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70"/>
              <a:gd name="T148" fmla="*/ 0 h 669"/>
              <a:gd name="T149" fmla="*/ 870 w 870"/>
              <a:gd name="T150" fmla="*/ 669 h 6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70" h="669">
                <a:moveTo>
                  <a:pt x="456" y="669"/>
                </a:moveTo>
                <a:cubicBezTo>
                  <a:pt x="452" y="663"/>
                  <a:pt x="449" y="656"/>
                  <a:pt x="444" y="651"/>
                </a:cubicBezTo>
                <a:cubicBezTo>
                  <a:pt x="439" y="646"/>
                  <a:pt x="430" y="645"/>
                  <a:pt x="426" y="639"/>
                </a:cubicBezTo>
                <a:cubicBezTo>
                  <a:pt x="403" y="602"/>
                  <a:pt x="414" y="541"/>
                  <a:pt x="366" y="525"/>
                </a:cubicBezTo>
                <a:cubicBezTo>
                  <a:pt x="343" y="455"/>
                  <a:pt x="372" y="519"/>
                  <a:pt x="318" y="465"/>
                </a:cubicBezTo>
                <a:cubicBezTo>
                  <a:pt x="312" y="459"/>
                  <a:pt x="307" y="451"/>
                  <a:pt x="300" y="447"/>
                </a:cubicBezTo>
                <a:cubicBezTo>
                  <a:pt x="283" y="438"/>
                  <a:pt x="264" y="435"/>
                  <a:pt x="246" y="429"/>
                </a:cubicBezTo>
                <a:cubicBezTo>
                  <a:pt x="240" y="427"/>
                  <a:pt x="228" y="423"/>
                  <a:pt x="228" y="423"/>
                </a:cubicBezTo>
                <a:cubicBezTo>
                  <a:pt x="214" y="352"/>
                  <a:pt x="232" y="426"/>
                  <a:pt x="210" y="375"/>
                </a:cubicBezTo>
                <a:cubicBezTo>
                  <a:pt x="195" y="341"/>
                  <a:pt x="200" y="328"/>
                  <a:pt x="162" y="315"/>
                </a:cubicBezTo>
                <a:cubicBezTo>
                  <a:pt x="130" y="326"/>
                  <a:pt x="152" y="334"/>
                  <a:pt x="120" y="345"/>
                </a:cubicBezTo>
                <a:cubicBezTo>
                  <a:pt x="112" y="343"/>
                  <a:pt x="102" y="345"/>
                  <a:pt x="96" y="339"/>
                </a:cubicBezTo>
                <a:cubicBezTo>
                  <a:pt x="96" y="339"/>
                  <a:pt x="77" y="287"/>
                  <a:pt x="72" y="279"/>
                </a:cubicBezTo>
                <a:cubicBezTo>
                  <a:pt x="61" y="233"/>
                  <a:pt x="53" y="242"/>
                  <a:pt x="18" y="219"/>
                </a:cubicBezTo>
                <a:cubicBezTo>
                  <a:pt x="0" y="164"/>
                  <a:pt x="23" y="168"/>
                  <a:pt x="66" y="159"/>
                </a:cubicBezTo>
                <a:cubicBezTo>
                  <a:pt x="84" y="141"/>
                  <a:pt x="99" y="137"/>
                  <a:pt x="120" y="123"/>
                </a:cubicBezTo>
                <a:cubicBezTo>
                  <a:pt x="118" y="103"/>
                  <a:pt x="126" y="79"/>
                  <a:pt x="114" y="63"/>
                </a:cubicBezTo>
                <a:cubicBezTo>
                  <a:pt x="104" y="50"/>
                  <a:pt x="66" y="51"/>
                  <a:pt x="66" y="51"/>
                </a:cubicBezTo>
                <a:cubicBezTo>
                  <a:pt x="42" y="35"/>
                  <a:pt x="28" y="0"/>
                  <a:pt x="72" y="15"/>
                </a:cubicBezTo>
                <a:cubicBezTo>
                  <a:pt x="78" y="21"/>
                  <a:pt x="82" y="29"/>
                  <a:pt x="90" y="33"/>
                </a:cubicBezTo>
                <a:cubicBezTo>
                  <a:pt x="99" y="38"/>
                  <a:pt x="112" y="33"/>
                  <a:pt x="120" y="39"/>
                </a:cubicBezTo>
                <a:cubicBezTo>
                  <a:pt x="131" y="48"/>
                  <a:pt x="132" y="67"/>
                  <a:pt x="144" y="75"/>
                </a:cubicBezTo>
                <a:cubicBezTo>
                  <a:pt x="187" y="104"/>
                  <a:pt x="166" y="96"/>
                  <a:pt x="204" y="105"/>
                </a:cubicBezTo>
                <a:cubicBezTo>
                  <a:pt x="237" y="154"/>
                  <a:pt x="194" y="98"/>
                  <a:pt x="234" y="129"/>
                </a:cubicBezTo>
                <a:cubicBezTo>
                  <a:pt x="247" y="139"/>
                  <a:pt x="258" y="153"/>
                  <a:pt x="270" y="165"/>
                </a:cubicBezTo>
                <a:cubicBezTo>
                  <a:pt x="284" y="179"/>
                  <a:pt x="324" y="189"/>
                  <a:pt x="324" y="189"/>
                </a:cubicBezTo>
                <a:cubicBezTo>
                  <a:pt x="340" y="186"/>
                  <a:pt x="356" y="177"/>
                  <a:pt x="372" y="177"/>
                </a:cubicBezTo>
                <a:cubicBezTo>
                  <a:pt x="447" y="177"/>
                  <a:pt x="467" y="243"/>
                  <a:pt x="522" y="261"/>
                </a:cubicBezTo>
                <a:cubicBezTo>
                  <a:pt x="564" y="247"/>
                  <a:pt x="524" y="230"/>
                  <a:pt x="564" y="243"/>
                </a:cubicBezTo>
                <a:cubicBezTo>
                  <a:pt x="592" y="285"/>
                  <a:pt x="639" y="323"/>
                  <a:pt x="654" y="333"/>
                </a:cubicBezTo>
                <a:cubicBezTo>
                  <a:pt x="664" y="327"/>
                  <a:pt x="681" y="326"/>
                  <a:pt x="684" y="315"/>
                </a:cubicBezTo>
                <a:cubicBezTo>
                  <a:pt x="692" y="284"/>
                  <a:pt x="683" y="296"/>
                  <a:pt x="708" y="279"/>
                </a:cubicBezTo>
                <a:cubicBezTo>
                  <a:pt x="710" y="273"/>
                  <a:pt x="708" y="263"/>
                  <a:pt x="714" y="261"/>
                </a:cubicBezTo>
                <a:cubicBezTo>
                  <a:pt x="734" y="256"/>
                  <a:pt x="814" y="294"/>
                  <a:pt x="840" y="303"/>
                </a:cubicBezTo>
                <a:cubicBezTo>
                  <a:pt x="849" y="331"/>
                  <a:pt x="854" y="351"/>
                  <a:pt x="870" y="375"/>
                </a:cubicBezTo>
                <a:cubicBezTo>
                  <a:pt x="829" y="402"/>
                  <a:pt x="841" y="380"/>
                  <a:pt x="816" y="363"/>
                </a:cubicBezTo>
                <a:cubicBezTo>
                  <a:pt x="809" y="358"/>
                  <a:pt x="800" y="359"/>
                  <a:pt x="792" y="357"/>
                </a:cubicBezTo>
                <a:cubicBezTo>
                  <a:pt x="784" y="363"/>
                  <a:pt x="774" y="367"/>
                  <a:pt x="768" y="375"/>
                </a:cubicBezTo>
                <a:cubicBezTo>
                  <a:pt x="736" y="423"/>
                  <a:pt x="777" y="404"/>
                  <a:pt x="738" y="417"/>
                </a:cubicBezTo>
                <a:cubicBezTo>
                  <a:pt x="732" y="423"/>
                  <a:pt x="727" y="430"/>
                  <a:pt x="720" y="435"/>
                </a:cubicBezTo>
                <a:cubicBezTo>
                  <a:pt x="715" y="439"/>
                  <a:pt x="706" y="437"/>
                  <a:pt x="702" y="441"/>
                </a:cubicBezTo>
                <a:cubicBezTo>
                  <a:pt x="689" y="454"/>
                  <a:pt x="697" y="478"/>
                  <a:pt x="690" y="495"/>
                </a:cubicBezTo>
                <a:cubicBezTo>
                  <a:pt x="687" y="503"/>
                  <a:pt x="678" y="507"/>
                  <a:pt x="672" y="513"/>
                </a:cubicBezTo>
                <a:cubicBezTo>
                  <a:pt x="669" y="523"/>
                  <a:pt x="664" y="543"/>
                  <a:pt x="654" y="549"/>
                </a:cubicBezTo>
                <a:cubicBezTo>
                  <a:pt x="643" y="556"/>
                  <a:pt x="630" y="557"/>
                  <a:pt x="618" y="561"/>
                </a:cubicBezTo>
                <a:cubicBezTo>
                  <a:pt x="612" y="563"/>
                  <a:pt x="600" y="567"/>
                  <a:pt x="600" y="567"/>
                </a:cubicBezTo>
                <a:cubicBezTo>
                  <a:pt x="616" y="615"/>
                  <a:pt x="607" y="568"/>
                  <a:pt x="522" y="591"/>
                </a:cubicBezTo>
                <a:cubicBezTo>
                  <a:pt x="521" y="591"/>
                  <a:pt x="505" y="635"/>
                  <a:pt x="498" y="645"/>
                </a:cubicBezTo>
                <a:cubicBezTo>
                  <a:pt x="489" y="658"/>
                  <a:pt x="456" y="669"/>
                  <a:pt x="456" y="669"/>
                </a:cubicBezTo>
                <a:close/>
              </a:path>
            </a:pathLst>
          </a:custGeom>
          <a:solidFill>
            <a:schemeClr val="accent1"/>
          </a:solidFill>
          <a:ln w="9525">
            <a:solidFill>
              <a:schemeClr val="tx1"/>
            </a:solidFill>
            <a:round/>
            <a:headEnd/>
            <a:tailEnd/>
          </a:ln>
        </p:spPr>
        <p:txBody>
          <a:bodyPr/>
          <a:lstStyle/>
          <a:p>
            <a:endParaRPr lang="zh-CN" altLang="en-US"/>
          </a:p>
        </p:txBody>
      </p:sp>
      <p:sp>
        <p:nvSpPr>
          <p:cNvPr id="43031" name="文本框 43030"/>
          <p:cNvSpPr txBox="1">
            <a:spLocks noChangeArrowheads="1"/>
          </p:cNvSpPr>
          <p:nvPr/>
        </p:nvSpPr>
        <p:spPr bwMode="auto">
          <a:xfrm>
            <a:off x="8534401" y="1676400"/>
            <a:ext cx="663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200488"/>
                </a:solidFill>
                <a:latin typeface="Times New Roman" panose="02020603050405020304" pitchFamily="18" charset="0"/>
              </a:rPr>
              <a:t>吉林</a:t>
            </a:r>
          </a:p>
        </p:txBody>
      </p:sp>
      <p:sp>
        <p:nvSpPr>
          <p:cNvPr id="43032" name="任意多边形 43031"/>
          <p:cNvSpPr>
            <a:spLocks noChangeArrowheads="1"/>
          </p:cNvSpPr>
          <p:nvPr/>
        </p:nvSpPr>
        <p:spPr bwMode="auto">
          <a:xfrm>
            <a:off x="4833939" y="152400"/>
            <a:ext cx="3709987" cy="3181350"/>
          </a:xfrm>
          <a:custGeom>
            <a:avLst/>
            <a:gdLst>
              <a:gd name="T0" fmla="*/ 1947 w 2319"/>
              <a:gd name="T1" fmla="*/ 126 h 1968"/>
              <a:gd name="T2" fmla="*/ 2187 w 2319"/>
              <a:gd name="T3" fmla="*/ 192 h 1968"/>
              <a:gd name="T4" fmla="*/ 2271 w 2319"/>
              <a:gd name="T5" fmla="*/ 204 h 1968"/>
              <a:gd name="T6" fmla="*/ 2283 w 2319"/>
              <a:gd name="T7" fmla="*/ 312 h 1968"/>
              <a:gd name="T8" fmla="*/ 2211 w 2319"/>
              <a:gd name="T9" fmla="*/ 570 h 1968"/>
              <a:gd name="T10" fmla="*/ 2157 w 2319"/>
              <a:gd name="T11" fmla="*/ 726 h 1968"/>
              <a:gd name="T12" fmla="*/ 2139 w 2319"/>
              <a:gd name="T13" fmla="*/ 828 h 1968"/>
              <a:gd name="T14" fmla="*/ 2151 w 2319"/>
              <a:gd name="T15" fmla="*/ 930 h 1968"/>
              <a:gd name="T16" fmla="*/ 2199 w 2319"/>
              <a:gd name="T17" fmla="*/ 1044 h 1968"/>
              <a:gd name="T18" fmla="*/ 2301 w 2319"/>
              <a:gd name="T19" fmla="*/ 1068 h 1968"/>
              <a:gd name="T20" fmla="*/ 2241 w 2319"/>
              <a:gd name="T21" fmla="*/ 1224 h 1968"/>
              <a:gd name="T22" fmla="*/ 2061 w 2319"/>
              <a:gd name="T23" fmla="*/ 1356 h 1968"/>
              <a:gd name="T24" fmla="*/ 2007 w 2319"/>
              <a:gd name="T25" fmla="*/ 1344 h 1968"/>
              <a:gd name="T26" fmla="*/ 1791 w 2319"/>
              <a:gd name="T27" fmla="*/ 1308 h 1968"/>
              <a:gd name="T28" fmla="*/ 1665 w 2319"/>
              <a:gd name="T29" fmla="*/ 1416 h 1968"/>
              <a:gd name="T30" fmla="*/ 1611 w 2319"/>
              <a:gd name="T31" fmla="*/ 1362 h 1968"/>
              <a:gd name="T32" fmla="*/ 1533 w 2319"/>
              <a:gd name="T33" fmla="*/ 1578 h 1968"/>
              <a:gd name="T34" fmla="*/ 1389 w 2319"/>
              <a:gd name="T35" fmla="*/ 1668 h 1968"/>
              <a:gd name="T36" fmla="*/ 1167 w 2319"/>
              <a:gd name="T37" fmla="*/ 1782 h 1968"/>
              <a:gd name="T38" fmla="*/ 987 w 2319"/>
              <a:gd name="T39" fmla="*/ 1962 h 1968"/>
              <a:gd name="T40" fmla="*/ 963 w 2319"/>
              <a:gd name="T41" fmla="*/ 1758 h 1968"/>
              <a:gd name="T42" fmla="*/ 861 w 2319"/>
              <a:gd name="T43" fmla="*/ 1740 h 1968"/>
              <a:gd name="T44" fmla="*/ 759 w 2319"/>
              <a:gd name="T45" fmla="*/ 1932 h 1968"/>
              <a:gd name="T46" fmla="*/ 687 w 2319"/>
              <a:gd name="T47" fmla="*/ 1932 h 1968"/>
              <a:gd name="T48" fmla="*/ 645 w 2319"/>
              <a:gd name="T49" fmla="*/ 1860 h 1968"/>
              <a:gd name="T50" fmla="*/ 639 w 2319"/>
              <a:gd name="T51" fmla="*/ 1722 h 1968"/>
              <a:gd name="T52" fmla="*/ 483 w 2319"/>
              <a:gd name="T53" fmla="*/ 1812 h 1968"/>
              <a:gd name="T54" fmla="*/ 375 w 2319"/>
              <a:gd name="T55" fmla="*/ 1746 h 1968"/>
              <a:gd name="T56" fmla="*/ 297 w 2319"/>
              <a:gd name="T57" fmla="*/ 1692 h 1968"/>
              <a:gd name="T58" fmla="*/ 303 w 2319"/>
              <a:gd name="T59" fmla="*/ 1542 h 1968"/>
              <a:gd name="T60" fmla="*/ 183 w 2319"/>
              <a:gd name="T61" fmla="*/ 1560 h 1968"/>
              <a:gd name="T62" fmla="*/ 123 w 2319"/>
              <a:gd name="T63" fmla="*/ 1524 h 1968"/>
              <a:gd name="T64" fmla="*/ 3 w 2319"/>
              <a:gd name="T65" fmla="*/ 1302 h 1968"/>
              <a:gd name="T66" fmla="*/ 69 w 2319"/>
              <a:gd name="T67" fmla="*/ 1302 h 1968"/>
              <a:gd name="T68" fmla="*/ 417 w 2319"/>
              <a:gd name="T69" fmla="*/ 1374 h 1968"/>
              <a:gd name="T70" fmla="*/ 657 w 2319"/>
              <a:gd name="T71" fmla="*/ 1464 h 1968"/>
              <a:gd name="T72" fmla="*/ 807 w 2319"/>
              <a:gd name="T73" fmla="*/ 1452 h 1968"/>
              <a:gd name="T74" fmla="*/ 957 w 2319"/>
              <a:gd name="T75" fmla="*/ 1392 h 1968"/>
              <a:gd name="T76" fmla="*/ 1239 w 2319"/>
              <a:gd name="T77" fmla="*/ 1338 h 1968"/>
              <a:gd name="T78" fmla="*/ 1329 w 2319"/>
              <a:gd name="T79" fmla="*/ 1098 h 1968"/>
              <a:gd name="T80" fmla="*/ 1545 w 2319"/>
              <a:gd name="T81" fmla="*/ 1068 h 1968"/>
              <a:gd name="T82" fmla="*/ 1623 w 2319"/>
              <a:gd name="T83" fmla="*/ 978 h 1968"/>
              <a:gd name="T84" fmla="*/ 1755 w 2319"/>
              <a:gd name="T85" fmla="*/ 864 h 1968"/>
              <a:gd name="T86" fmla="*/ 1941 w 2319"/>
              <a:gd name="T87" fmla="*/ 786 h 1968"/>
              <a:gd name="T88" fmla="*/ 1869 w 2319"/>
              <a:gd name="T89" fmla="*/ 666 h 1968"/>
              <a:gd name="T90" fmla="*/ 1707 w 2319"/>
              <a:gd name="T91" fmla="*/ 702 h 1968"/>
              <a:gd name="T92" fmla="*/ 1629 w 2319"/>
              <a:gd name="T93" fmla="*/ 558 h 1968"/>
              <a:gd name="T94" fmla="*/ 1827 w 2319"/>
              <a:gd name="T95" fmla="*/ 456 h 1968"/>
              <a:gd name="T96" fmla="*/ 1869 w 2319"/>
              <a:gd name="T97" fmla="*/ 300 h 1968"/>
              <a:gd name="T98" fmla="*/ 1887 w 2319"/>
              <a:gd name="T99" fmla="*/ 120 h 19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19"/>
              <a:gd name="T151" fmla="*/ 0 h 1968"/>
              <a:gd name="T152" fmla="*/ 2319 w 2319"/>
              <a:gd name="T153" fmla="*/ 1968 h 19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19" h="1968">
                <a:moveTo>
                  <a:pt x="1941" y="0"/>
                </a:moveTo>
                <a:cubicBezTo>
                  <a:pt x="1953" y="36"/>
                  <a:pt x="1935" y="79"/>
                  <a:pt x="1923" y="114"/>
                </a:cubicBezTo>
                <a:cubicBezTo>
                  <a:pt x="1931" y="118"/>
                  <a:pt x="1938" y="124"/>
                  <a:pt x="1947" y="126"/>
                </a:cubicBezTo>
                <a:cubicBezTo>
                  <a:pt x="1969" y="130"/>
                  <a:pt x="1993" y="124"/>
                  <a:pt x="2013" y="132"/>
                </a:cubicBezTo>
                <a:cubicBezTo>
                  <a:pt x="2064" y="153"/>
                  <a:pt x="2045" y="203"/>
                  <a:pt x="2103" y="222"/>
                </a:cubicBezTo>
                <a:cubicBezTo>
                  <a:pt x="2133" y="212"/>
                  <a:pt x="2156" y="200"/>
                  <a:pt x="2187" y="192"/>
                </a:cubicBezTo>
                <a:cubicBezTo>
                  <a:pt x="2187" y="192"/>
                  <a:pt x="2232" y="177"/>
                  <a:pt x="2241" y="174"/>
                </a:cubicBezTo>
                <a:cubicBezTo>
                  <a:pt x="2247" y="172"/>
                  <a:pt x="2259" y="168"/>
                  <a:pt x="2259" y="168"/>
                </a:cubicBezTo>
                <a:cubicBezTo>
                  <a:pt x="2263" y="180"/>
                  <a:pt x="2264" y="193"/>
                  <a:pt x="2271" y="204"/>
                </a:cubicBezTo>
                <a:cubicBezTo>
                  <a:pt x="2275" y="210"/>
                  <a:pt x="2280" y="215"/>
                  <a:pt x="2283" y="222"/>
                </a:cubicBezTo>
                <a:cubicBezTo>
                  <a:pt x="2288" y="234"/>
                  <a:pt x="2295" y="258"/>
                  <a:pt x="2295" y="258"/>
                </a:cubicBezTo>
                <a:cubicBezTo>
                  <a:pt x="2291" y="276"/>
                  <a:pt x="2288" y="294"/>
                  <a:pt x="2283" y="312"/>
                </a:cubicBezTo>
                <a:cubicBezTo>
                  <a:pt x="2280" y="324"/>
                  <a:pt x="2271" y="348"/>
                  <a:pt x="2271" y="348"/>
                </a:cubicBezTo>
                <a:cubicBezTo>
                  <a:pt x="2269" y="400"/>
                  <a:pt x="2266" y="478"/>
                  <a:pt x="2265" y="504"/>
                </a:cubicBezTo>
                <a:cubicBezTo>
                  <a:pt x="2255" y="535"/>
                  <a:pt x="2238" y="552"/>
                  <a:pt x="2211" y="570"/>
                </a:cubicBezTo>
                <a:cubicBezTo>
                  <a:pt x="2196" y="592"/>
                  <a:pt x="2185" y="622"/>
                  <a:pt x="2163" y="636"/>
                </a:cubicBezTo>
                <a:cubicBezTo>
                  <a:pt x="2156" y="656"/>
                  <a:pt x="2146" y="670"/>
                  <a:pt x="2139" y="690"/>
                </a:cubicBezTo>
                <a:cubicBezTo>
                  <a:pt x="2142" y="700"/>
                  <a:pt x="2147" y="720"/>
                  <a:pt x="2157" y="726"/>
                </a:cubicBezTo>
                <a:cubicBezTo>
                  <a:pt x="2168" y="733"/>
                  <a:pt x="2193" y="738"/>
                  <a:pt x="2193" y="738"/>
                </a:cubicBezTo>
                <a:cubicBezTo>
                  <a:pt x="2205" y="756"/>
                  <a:pt x="2230" y="774"/>
                  <a:pt x="2211" y="798"/>
                </a:cubicBezTo>
                <a:cubicBezTo>
                  <a:pt x="2207" y="803"/>
                  <a:pt x="2141" y="827"/>
                  <a:pt x="2139" y="828"/>
                </a:cubicBezTo>
                <a:cubicBezTo>
                  <a:pt x="2133" y="830"/>
                  <a:pt x="2121" y="834"/>
                  <a:pt x="2121" y="834"/>
                </a:cubicBezTo>
                <a:cubicBezTo>
                  <a:pt x="2113" y="846"/>
                  <a:pt x="2105" y="858"/>
                  <a:pt x="2097" y="870"/>
                </a:cubicBezTo>
                <a:cubicBezTo>
                  <a:pt x="2080" y="895"/>
                  <a:pt x="2139" y="922"/>
                  <a:pt x="2151" y="930"/>
                </a:cubicBezTo>
                <a:cubicBezTo>
                  <a:pt x="2159" y="954"/>
                  <a:pt x="2156" y="993"/>
                  <a:pt x="2175" y="1002"/>
                </a:cubicBezTo>
                <a:cubicBezTo>
                  <a:pt x="2162" y="1065"/>
                  <a:pt x="2163" y="1014"/>
                  <a:pt x="2193" y="1026"/>
                </a:cubicBezTo>
                <a:cubicBezTo>
                  <a:pt x="2199" y="1028"/>
                  <a:pt x="2197" y="1038"/>
                  <a:pt x="2199" y="1044"/>
                </a:cubicBezTo>
                <a:cubicBezTo>
                  <a:pt x="2211" y="1040"/>
                  <a:pt x="2228" y="1043"/>
                  <a:pt x="2235" y="1032"/>
                </a:cubicBezTo>
                <a:cubicBezTo>
                  <a:pt x="2251" y="1009"/>
                  <a:pt x="2240" y="1016"/>
                  <a:pt x="2265" y="1008"/>
                </a:cubicBezTo>
                <a:cubicBezTo>
                  <a:pt x="2285" y="1028"/>
                  <a:pt x="2286" y="1045"/>
                  <a:pt x="2301" y="1068"/>
                </a:cubicBezTo>
                <a:cubicBezTo>
                  <a:pt x="2303" y="1076"/>
                  <a:pt x="2305" y="1084"/>
                  <a:pt x="2307" y="1092"/>
                </a:cubicBezTo>
                <a:cubicBezTo>
                  <a:pt x="2311" y="1104"/>
                  <a:pt x="2319" y="1128"/>
                  <a:pt x="2319" y="1128"/>
                </a:cubicBezTo>
                <a:cubicBezTo>
                  <a:pt x="2308" y="1205"/>
                  <a:pt x="2317" y="1213"/>
                  <a:pt x="2241" y="1224"/>
                </a:cubicBezTo>
                <a:cubicBezTo>
                  <a:pt x="2216" y="1232"/>
                  <a:pt x="2189" y="1237"/>
                  <a:pt x="2169" y="1254"/>
                </a:cubicBezTo>
                <a:cubicBezTo>
                  <a:pt x="2145" y="1274"/>
                  <a:pt x="2117" y="1307"/>
                  <a:pt x="2109" y="1326"/>
                </a:cubicBezTo>
                <a:cubicBezTo>
                  <a:pt x="2096" y="1364"/>
                  <a:pt x="2103" y="1364"/>
                  <a:pt x="2061" y="1356"/>
                </a:cubicBezTo>
                <a:cubicBezTo>
                  <a:pt x="2057" y="1350"/>
                  <a:pt x="2054" y="1343"/>
                  <a:pt x="2049" y="1338"/>
                </a:cubicBezTo>
                <a:cubicBezTo>
                  <a:pt x="2038" y="1329"/>
                  <a:pt x="2013" y="1314"/>
                  <a:pt x="2013" y="1314"/>
                </a:cubicBezTo>
                <a:cubicBezTo>
                  <a:pt x="1989" y="1322"/>
                  <a:pt x="1971" y="1332"/>
                  <a:pt x="2007" y="1344"/>
                </a:cubicBezTo>
                <a:cubicBezTo>
                  <a:pt x="2036" y="1430"/>
                  <a:pt x="1996" y="1403"/>
                  <a:pt x="1923" y="1398"/>
                </a:cubicBezTo>
                <a:cubicBezTo>
                  <a:pt x="1916" y="1358"/>
                  <a:pt x="1905" y="1316"/>
                  <a:pt x="1863" y="1302"/>
                </a:cubicBezTo>
                <a:cubicBezTo>
                  <a:pt x="1839" y="1304"/>
                  <a:pt x="1813" y="1299"/>
                  <a:pt x="1791" y="1308"/>
                </a:cubicBezTo>
                <a:cubicBezTo>
                  <a:pt x="1789" y="1309"/>
                  <a:pt x="1780" y="1361"/>
                  <a:pt x="1767" y="1368"/>
                </a:cubicBezTo>
                <a:cubicBezTo>
                  <a:pt x="1752" y="1375"/>
                  <a:pt x="1719" y="1380"/>
                  <a:pt x="1719" y="1380"/>
                </a:cubicBezTo>
                <a:cubicBezTo>
                  <a:pt x="1704" y="1403"/>
                  <a:pt x="1688" y="1401"/>
                  <a:pt x="1665" y="1416"/>
                </a:cubicBezTo>
                <a:cubicBezTo>
                  <a:pt x="1657" y="1414"/>
                  <a:pt x="1646" y="1416"/>
                  <a:pt x="1641" y="1410"/>
                </a:cubicBezTo>
                <a:cubicBezTo>
                  <a:pt x="1633" y="1400"/>
                  <a:pt x="1640" y="1381"/>
                  <a:pt x="1629" y="1374"/>
                </a:cubicBezTo>
                <a:cubicBezTo>
                  <a:pt x="1623" y="1370"/>
                  <a:pt x="1617" y="1366"/>
                  <a:pt x="1611" y="1362"/>
                </a:cubicBezTo>
                <a:cubicBezTo>
                  <a:pt x="1565" y="1377"/>
                  <a:pt x="1597" y="1429"/>
                  <a:pt x="1545" y="1446"/>
                </a:cubicBezTo>
                <a:cubicBezTo>
                  <a:pt x="1557" y="1481"/>
                  <a:pt x="1567" y="1536"/>
                  <a:pt x="1551" y="1572"/>
                </a:cubicBezTo>
                <a:cubicBezTo>
                  <a:pt x="1548" y="1578"/>
                  <a:pt x="1539" y="1576"/>
                  <a:pt x="1533" y="1578"/>
                </a:cubicBezTo>
                <a:cubicBezTo>
                  <a:pt x="1512" y="1587"/>
                  <a:pt x="1495" y="1601"/>
                  <a:pt x="1473" y="1608"/>
                </a:cubicBezTo>
                <a:cubicBezTo>
                  <a:pt x="1467" y="1606"/>
                  <a:pt x="1461" y="1602"/>
                  <a:pt x="1455" y="1602"/>
                </a:cubicBezTo>
                <a:cubicBezTo>
                  <a:pt x="1378" y="1602"/>
                  <a:pt x="1416" y="1628"/>
                  <a:pt x="1389" y="1668"/>
                </a:cubicBezTo>
                <a:cubicBezTo>
                  <a:pt x="1372" y="1693"/>
                  <a:pt x="1293" y="1707"/>
                  <a:pt x="1269" y="1710"/>
                </a:cubicBezTo>
                <a:cubicBezTo>
                  <a:pt x="1254" y="1733"/>
                  <a:pt x="1240" y="1732"/>
                  <a:pt x="1215" y="1740"/>
                </a:cubicBezTo>
                <a:cubicBezTo>
                  <a:pt x="1186" y="1783"/>
                  <a:pt x="1205" y="1773"/>
                  <a:pt x="1167" y="1782"/>
                </a:cubicBezTo>
                <a:cubicBezTo>
                  <a:pt x="1160" y="1804"/>
                  <a:pt x="1156" y="1822"/>
                  <a:pt x="1143" y="1842"/>
                </a:cubicBezTo>
                <a:cubicBezTo>
                  <a:pt x="1124" y="1917"/>
                  <a:pt x="1138" y="1911"/>
                  <a:pt x="1053" y="1920"/>
                </a:cubicBezTo>
                <a:cubicBezTo>
                  <a:pt x="1016" y="1938"/>
                  <a:pt x="998" y="1919"/>
                  <a:pt x="987" y="1962"/>
                </a:cubicBezTo>
                <a:cubicBezTo>
                  <a:pt x="963" y="1925"/>
                  <a:pt x="984" y="1880"/>
                  <a:pt x="945" y="1854"/>
                </a:cubicBezTo>
                <a:cubicBezTo>
                  <a:pt x="947" y="1840"/>
                  <a:pt x="945" y="1825"/>
                  <a:pt x="951" y="1812"/>
                </a:cubicBezTo>
                <a:cubicBezTo>
                  <a:pt x="963" y="1784"/>
                  <a:pt x="1004" y="1823"/>
                  <a:pt x="963" y="1758"/>
                </a:cubicBezTo>
                <a:cubicBezTo>
                  <a:pt x="955" y="1746"/>
                  <a:pt x="939" y="1742"/>
                  <a:pt x="927" y="1734"/>
                </a:cubicBezTo>
                <a:cubicBezTo>
                  <a:pt x="921" y="1730"/>
                  <a:pt x="909" y="1722"/>
                  <a:pt x="909" y="1722"/>
                </a:cubicBezTo>
                <a:cubicBezTo>
                  <a:pt x="897" y="1724"/>
                  <a:pt x="870" y="1726"/>
                  <a:pt x="861" y="1740"/>
                </a:cubicBezTo>
                <a:cubicBezTo>
                  <a:pt x="846" y="1763"/>
                  <a:pt x="846" y="1798"/>
                  <a:pt x="837" y="1824"/>
                </a:cubicBezTo>
                <a:cubicBezTo>
                  <a:pt x="835" y="1848"/>
                  <a:pt x="838" y="1873"/>
                  <a:pt x="831" y="1896"/>
                </a:cubicBezTo>
                <a:cubicBezTo>
                  <a:pt x="829" y="1903"/>
                  <a:pt x="775" y="1922"/>
                  <a:pt x="759" y="1932"/>
                </a:cubicBezTo>
                <a:cubicBezTo>
                  <a:pt x="758" y="1936"/>
                  <a:pt x="749" y="1968"/>
                  <a:pt x="741" y="1968"/>
                </a:cubicBezTo>
                <a:cubicBezTo>
                  <a:pt x="735" y="1968"/>
                  <a:pt x="739" y="1955"/>
                  <a:pt x="735" y="1950"/>
                </a:cubicBezTo>
                <a:cubicBezTo>
                  <a:pt x="723" y="1935"/>
                  <a:pt x="703" y="1935"/>
                  <a:pt x="687" y="1932"/>
                </a:cubicBezTo>
                <a:cubicBezTo>
                  <a:pt x="666" y="1911"/>
                  <a:pt x="650" y="1903"/>
                  <a:pt x="621" y="1896"/>
                </a:cubicBezTo>
                <a:cubicBezTo>
                  <a:pt x="623" y="1888"/>
                  <a:pt x="622" y="1879"/>
                  <a:pt x="627" y="1872"/>
                </a:cubicBezTo>
                <a:cubicBezTo>
                  <a:pt x="631" y="1866"/>
                  <a:pt x="641" y="1866"/>
                  <a:pt x="645" y="1860"/>
                </a:cubicBezTo>
                <a:cubicBezTo>
                  <a:pt x="669" y="1822"/>
                  <a:pt x="642" y="1817"/>
                  <a:pt x="693" y="1800"/>
                </a:cubicBezTo>
                <a:cubicBezTo>
                  <a:pt x="708" y="1756"/>
                  <a:pt x="702" y="1776"/>
                  <a:pt x="711" y="1740"/>
                </a:cubicBezTo>
                <a:cubicBezTo>
                  <a:pt x="685" y="1714"/>
                  <a:pt x="675" y="1715"/>
                  <a:pt x="639" y="1722"/>
                </a:cubicBezTo>
                <a:cubicBezTo>
                  <a:pt x="594" y="1752"/>
                  <a:pt x="634" y="1756"/>
                  <a:pt x="567" y="1746"/>
                </a:cubicBezTo>
                <a:cubicBezTo>
                  <a:pt x="559" y="1742"/>
                  <a:pt x="552" y="1735"/>
                  <a:pt x="543" y="1734"/>
                </a:cubicBezTo>
                <a:cubicBezTo>
                  <a:pt x="503" y="1729"/>
                  <a:pt x="500" y="1787"/>
                  <a:pt x="483" y="1812"/>
                </a:cubicBezTo>
                <a:cubicBezTo>
                  <a:pt x="428" y="1798"/>
                  <a:pt x="485" y="1818"/>
                  <a:pt x="447" y="1788"/>
                </a:cubicBezTo>
                <a:cubicBezTo>
                  <a:pt x="442" y="1784"/>
                  <a:pt x="435" y="1785"/>
                  <a:pt x="429" y="1782"/>
                </a:cubicBezTo>
                <a:cubicBezTo>
                  <a:pt x="429" y="1782"/>
                  <a:pt x="384" y="1752"/>
                  <a:pt x="375" y="1746"/>
                </a:cubicBezTo>
                <a:cubicBezTo>
                  <a:pt x="363" y="1738"/>
                  <a:pt x="353" y="1727"/>
                  <a:pt x="339" y="1722"/>
                </a:cubicBezTo>
                <a:cubicBezTo>
                  <a:pt x="327" y="1718"/>
                  <a:pt x="303" y="1710"/>
                  <a:pt x="303" y="1710"/>
                </a:cubicBezTo>
                <a:cubicBezTo>
                  <a:pt x="301" y="1704"/>
                  <a:pt x="301" y="1697"/>
                  <a:pt x="297" y="1692"/>
                </a:cubicBezTo>
                <a:cubicBezTo>
                  <a:pt x="292" y="1686"/>
                  <a:pt x="281" y="1687"/>
                  <a:pt x="279" y="1680"/>
                </a:cubicBezTo>
                <a:cubicBezTo>
                  <a:pt x="271" y="1644"/>
                  <a:pt x="299" y="1614"/>
                  <a:pt x="309" y="1584"/>
                </a:cubicBezTo>
                <a:cubicBezTo>
                  <a:pt x="307" y="1570"/>
                  <a:pt x="312" y="1553"/>
                  <a:pt x="303" y="1542"/>
                </a:cubicBezTo>
                <a:cubicBezTo>
                  <a:pt x="295" y="1532"/>
                  <a:pt x="267" y="1530"/>
                  <a:pt x="267" y="1530"/>
                </a:cubicBezTo>
                <a:cubicBezTo>
                  <a:pt x="243" y="1533"/>
                  <a:pt x="216" y="1530"/>
                  <a:pt x="195" y="1542"/>
                </a:cubicBezTo>
                <a:cubicBezTo>
                  <a:pt x="189" y="1546"/>
                  <a:pt x="189" y="1555"/>
                  <a:pt x="183" y="1560"/>
                </a:cubicBezTo>
                <a:cubicBezTo>
                  <a:pt x="178" y="1564"/>
                  <a:pt x="171" y="1564"/>
                  <a:pt x="165" y="1566"/>
                </a:cubicBezTo>
                <a:cubicBezTo>
                  <a:pt x="155" y="1564"/>
                  <a:pt x="142" y="1567"/>
                  <a:pt x="135" y="1560"/>
                </a:cubicBezTo>
                <a:cubicBezTo>
                  <a:pt x="126" y="1551"/>
                  <a:pt x="127" y="1536"/>
                  <a:pt x="123" y="1524"/>
                </a:cubicBezTo>
                <a:cubicBezTo>
                  <a:pt x="114" y="1498"/>
                  <a:pt x="90" y="1479"/>
                  <a:pt x="81" y="1452"/>
                </a:cubicBezTo>
                <a:cubicBezTo>
                  <a:pt x="88" y="1398"/>
                  <a:pt x="113" y="1365"/>
                  <a:pt x="51" y="1344"/>
                </a:cubicBezTo>
                <a:cubicBezTo>
                  <a:pt x="33" y="1326"/>
                  <a:pt x="2" y="1306"/>
                  <a:pt x="3" y="1302"/>
                </a:cubicBezTo>
                <a:cubicBezTo>
                  <a:pt x="5" y="1292"/>
                  <a:pt x="0" y="1276"/>
                  <a:pt x="9" y="1272"/>
                </a:cubicBezTo>
                <a:cubicBezTo>
                  <a:pt x="18" y="1268"/>
                  <a:pt x="24" y="1286"/>
                  <a:pt x="33" y="1290"/>
                </a:cubicBezTo>
                <a:cubicBezTo>
                  <a:pt x="44" y="1296"/>
                  <a:pt x="57" y="1298"/>
                  <a:pt x="69" y="1302"/>
                </a:cubicBezTo>
                <a:cubicBezTo>
                  <a:pt x="112" y="1316"/>
                  <a:pt x="149" y="1322"/>
                  <a:pt x="195" y="1326"/>
                </a:cubicBezTo>
                <a:cubicBezTo>
                  <a:pt x="244" y="1342"/>
                  <a:pt x="279" y="1346"/>
                  <a:pt x="333" y="1350"/>
                </a:cubicBezTo>
                <a:cubicBezTo>
                  <a:pt x="364" y="1366"/>
                  <a:pt x="381" y="1369"/>
                  <a:pt x="417" y="1374"/>
                </a:cubicBezTo>
                <a:cubicBezTo>
                  <a:pt x="437" y="1381"/>
                  <a:pt x="451" y="1393"/>
                  <a:pt x="471" y="1398"/>
                </a:cubicBezTo>
                <a:cubicBezTo>
                  <a:pt x="527" y="1412"/>
                  <a:pt x="584" y="1428"/>
                  <a:pt x="639" y="1446"/>
                </a:cubicBezTo>
                <a:cubicBezTo>
                  <a:pt x="645" y="1452"/>
                  <a:pt x="650" y="1460"/>
                  <a:pt x="657" y="1464"/>
                </a:cubicBezTo>
                <a:cubicBezTo>
                  <a:pt x="668" y="1470"/>
                  <a:pt x="693" y="1476"/>
                  <a:pt x="693" y="1476"/>
                </a:cubicBezTo>
                <a:cubicBezTo>
                  <a:pt x="729" y="1474"/>
                  <a:pt x="766" y="1477"/>
                  <a:pt x="801" y="1470"/>
                </a:cubicBezTo>
                <a:cubicBezTo>
                  <a:pt x="807" y="1469"/>
                  <a:pt x="803" y="1456"/>
                  <a:pt x="807" y="1452"/>
                </a:cubicBezTo>
                <a:cubicBezTo>
                  <a:pt x="822" y="1437"/>
                  <a:pt x="879" y="1422"/>
                  <a:pt x="903" y="1416"/>
                </a:cubicBezTo>
                <a:cubicBezTo>
                  <a:pt x="909" y="1410"/>
                  <a:pt x="913" y="1401"/>
                  <a:pt x="921" y="1398"/>
                </a:cubicBezTo>
                <a:cubicBezTo>
                  <a:pt x="932" y="1393"/>
                  <a:pt x="945" y="1395"/>
                  <a:pt x="957" y="1392"/>
                </a:cubicBezTo>
                <a:cubicBezTo>
                  <a:pt x="977" y="1388"/>
                  <a:pt x="992" y="1374"/>
                  <a:pt x="1011" y="1368"/>
                </a:cubicBezTo>
                <a:cubicBezTo>
                  <a:pt x="1080" y="1379"/>
                  <a:pt x="1075" y="1379"/>
                  <a:pt x="1167" y="1374"/>
                </a:cubicBezTo>
                <a:cubicBezTo>
                  <a:pt x="1189" y="1360"/>
                  <a:pt x="1214" y="1346"/>
                  <a:pt x="1239" y="1338"/>
                </a:cubicBezTo>
                <a:cubicBezTo>
                  <a:pt x="1253" y="1318"/>
                  <a:pt x="1270" y="1281"/>
                  <a:pt x="1293" y="1266"/>
                </a:cubicBezTo>
                <a:cubicBezTo>
                  <a:pt x="1318" y="1250"/>
                  <a:pt x="1343" y="1240"/>
                  <a:pt x="1365" y="1218"/>
                </a:cubicBezTo>
                <a:cubicBezTo>
                  <a:pt x="1380" y="1173"/>
                  <a:pt x="1343" y="1139"/>
                  <a:pt x="1329" y="1098"/>
                </a:cubicBezTo>
                <a:cubicBezTo>
                  <a:pt x="1342" y="1060"/>
                  <a:pt x="1335" y="1060"/>
                  <a:pt x="1377" y="1068"/>
                </a:cubicBezTo>
                <a:cubicBezTo>
                  <a:pt x="1403" y="1085"/>
                  <a:pt x="1424" y="1087"/>
                  <a:pt x="1455" y="1092"/>
                </a:cubicBezTo>
                <a:cubicBezTo>
                  <a:pt x="1483" y="1089"/>
                  <a:pt x="1522" y="1091"/>
                  <a:pt x="1545" y="1068"/>
                </a:cubicBezTo>
                <a:cubicBezTo>
                  <a:pt x="1557" y="1056"/>
                  <a:pt x="1563" y="1038"/>
                  <a:pt x="1575" y="1026"/>
                </a:cubicBezTo>
                <a:cubicBezTo>
                  <a:pt x="1622" y="979"/>
                  <a:pt x="1562" y="1055"/>
                  <a:pt x="1611" y="996"/>
                </a:cubicBezTo>
                <a:cubicBezTo>
                  <a:pt x="1616" y="990"/>
                  <a:pt x="1616" y="980"/>
                  <a:pt x="1623" y="978"/>
                </a:cubicBezTo>
                <a:cubicBezTo>
                  <a:pt x="1646" y="971"/>
                  <a:pt x="1671" y="974"/>
                  <a:pt x="1695" y="972"/>
                </a:cubicBezTo>
                <a:cubicBezTo>
                  <a:pt x="1697" y="951"/>
                  <a:pt x="1696" y="900"/>
                  <a:pt x="1719" y="882"/>
                </a:cubicBezTo>
                <a:cubicBezTo>
                  <a:pt x="1729" y="874"/>
                  <a:pt x="1744" y="871"/>
                  <a:pt x="1755" y="864"/>
                </a:cubicBezTo>
                <a:cubicBezTo>
                  <a:pt x="1757" y="858"/>
                  <a:pt x="1757" y="850"/>
                  <a:pt x="1761" y="846"/>
                </a:cubicBezTo>
                <a:cubicBezTo>
                  <a:pt x="1765" y="842"/>
                  <a:pt x="1773" y="843"/>
                  <a:pt x="1779" y="840"/>
                </a:cubicBezTo>
                <a:cubicBezTo>
                  <a:pt x="1831" y="814"/>
                  <a:pt x="1886" y="804"/>
                  <a:pt x="1941" y="786"/>
                </a:cubicBezTo>
                <a:cubicBezTo>
                  <a:pt x="1965" y="762"/>
                  <a:pt x="1974" y="711"/>
                  <a:pt x="1941" y="690"/>
                </a:cubicBezTo>
                <a:cubicBezTo>
                  <a:pt x="1925" y="680"/>
                  <a:pt x="1905" y="678"/>
                  <a:pt x="1887" y="672"/>
                </a:cubicBezTo>
                <a:cubicBezTo>
                  <a:pt x="1881" y="670"/>
                  <a:pt x="1869" y="666"/>
                  <a:pt x="1869" y="666"/>
                </a:cubicBezTo>
                <a:cubicBezTo>
                  <a:pt x="1853" y="668"/>
                  <a:pt x="1836" y="666"/>
                  <a:pt x="1821" y="672"/>
                </a:cubicBezTo>
                <a:cubicBezTo>
                  <a:pt x="1767" y="694"/>
                  <a:pt x="1850" y="689"/>
                  <a:pt x="1791" y="696"/>
                </a:cubicBezTo>
                <a:cubicBezTo>
                  <a:pt x="1763" y="699"/>
                  <a:pt x="1735" y="700"/>
                  <a:pt x="1707" y="702"/>
                </a:cubicBezTo>
                <a:cubicBezTo>
                  <a:pt x="1684" y="725"/>
                  <a:pt x="1679" y="728"/>
                  <a:pt x="1647" y="720"/>
                </a:cubicBezTo>
                <a:cubicBezTo>
                  <a:pt x="1619" y="679"/>
                  <a:pt x="1628" y="698"/>
                  <a:pt x="1617" y="666"/>
                </a:cubicBezTo>
                <a:cubicBezTo>
                  <a:pt x="1619" y="630"/>
                  <a:pt x="1625" y="577"/>
                  <a:pt x="1629" y="558"/>
                </a:cubicBezTo>
                <a:cubicBezTo>
                  <a:pt x="1641" y="501"/>
                  <a:pt x="1711" y="511"/>
                  <a:pt x="1755" y="498"/>
                </a:cubicBezTo>
                <a:cubicBezTo>
                  <a:pt x="1783" y="490"/>
                  <a:pt x="1777" y="489"/>
                  <a:pt x="1809" y="468"/>
                </a:cubicBezTo>
                <a:cubicBezTo>
                  <a:pt x="1815" y="464"/>
                  <a:pt x="1827" y="456"/>
                  <a:pt x="1827" y="456"/>
                </a:cubicBezTo>
                <a:cubicBezTo>
                  <a:pt x="1831" y="444"/>
                  <a:pt x="1835" y="432"/>
                  <a:pt x="1839" y="420"/>
                </a:cubicBezTo>
                <a:cubicBezTo>
                  <a:pt x="1841" y="414"/>
                  <a:pt x="1845" y="402"/>
                  <a:pt x="1845" y="402"/>
                </a:cubicBezTo>
                <a:cubicBezTo>
                  <a:pt x="1850" y="364"/>
                  <a:pt x="1857" y="335"/>
                  <a:pt x="1869" y="300"/>
                </a:cubicBezTo>
                <a:cubicBezTo>
                  <a:pt x="1871" y="293"/>
                  <a:pt x="1878" y="289"/>
                  <a:pt x="1881" y="282"/>
                </a:cubicBezTo>
                <a:cubicBezTo>
                  <a:pt x="1886" y="270"/>
                  <a:pt x="1893" y="246"/>
                  <a:pt x="1893" y="246"/>
                </a:cubicBezTo>
                <a:cubicBezTo>
                  <a:pt x="1899" y="202"/>
                  <a:pt x="1901" y="163"/>
                  <a:pt x="1887" y="120"/>
                </a:cubicBezTo>
                <a:cubicBezTo>
                  <a:pt x="1900" y="42"/>
                  <a:pt x="1879" y="111"/>
                  <a:pt x="1911" y="72"/>
                </a:cubicBezTo>
                <a:cubicBezTo>
                  <a:pt x="1924" y="56"/>
                  <a:pt x="1935" y="18"/>
                  <a:pt x="1941" y="0"/>
                </a:cubicBezTo>
                <a:close/>
              </a:path>
            </a:pathLst>
          </a:custGeom>
          <a:solidFill>
            <a:schemeClr val="accent1"/>
          </a:solidFill>
          <a:ln w="9525">
            <a:solidFill>
              <a:schemeClr val="tx1"/>
            </a:solidFill>
            <a:round/>
            <a:headEnd/>
            <a:tailEnd/>
          </a:ln>
        </p:spPr>
        <p:txBody>
          <a:bodyPr/>
          <a:lstStyle/>
          <a:p>
            <a:endParaRPr lang="zh-CN" altLang="en-US"/>
          </a:p>
        </p:txBody>
      </p:sp>
      <p:sp>
        <p:nvSpPr>
          <p:cNvPr id="43033" name="文本框 43032"/>
          <p:cNvSpPr txBox="1">
            <a:spLocks noChangeArrowheads="1"/>
          </p:cNvSpPr>
          <p:nvPr/>
        </p:nvSpPr>
        <p:spPr bwMode="auto">
          <a:xfrm>
            <a:off x="5867400" y="2438400"/>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200488"/>
                </a:solidFill>
                <a:latin typeface="Times New Roman" panose="02020603050405020304" pitchFamily="18" charset="0"/>
              </a:rPr>
              <a:t>内蒙古自治区</a:t>
            </a:r>
          </a:p>
        </p:txBody>
      </p:sp>
      <p:sp>
        <p:nvSpPr>
          <p:cNvPr id="43034" name="任意多边形 43033"/>
          <p:cNvSpPr>
            <a:spLocks noChangeArrowheads="1"/>
          </p:cNvSpPr>
          <p:nvPr/>
        </p:nvSpPr>
        <p:spPr bwMode="auto">
          <a:xfrm>
            <a:off x="1752601" y="860425"/>
            <a:ext cx="3154363" cy="2533650"/>
          </a:xfrm>
          <a:custGeom>
            <a:avLst/>
            <a:gdLst>
              <a:gd name="T0" fmla="*/ 1950 w 1975"/>
              <a:gd name="T1" fmla="*/ 856 h 1572"/>
              <a:gd name="T2" fmla="*/ 1956 w 1975"/>
              <a:gd name="T3" fmla="*/ 922 h 1572"/>
              <a:gd name="T4" fmla="*/ 1908 w 1975"/>
              <a:gd name="T5" fmla="*/ 970 h 1572"/>
              <a:gd name="T6" fmla="*/ 1770 w 1975"/>
              <a:gd name="T7" fmla="*/ 1000 h 1572"/>
              <a:gd name="T8" fmla="*/ 1710 w 1975"/>
              <a:gd name="T9" fmla="*/ 1084 h 1572"/>
              <a:gd name="T10" fmla="*/ 1614 w 1975"/>
              <a:gd name="T11" fmla="*/ 1210 h 1572"/>
              <a:gd name="T12" fmla="*/ 1362 w 1975"/>
              <a:gd name="T13" fmla="*/ 1282 h 1572"/>
              <a:gd name="T14" fmla="*/ 1434 w 1975"/>
              <a:gd name="T15" fmla="*/ 1396 h 1572"/>
              <a:gd name="T16" fmla="*/ 1422 w 1975"/>
              <a:gd name="T17" fmla="*/ 1462 h 1572"/>
              <a:gd name="T18" fmla="*/ 1398 w 1975"/>
              <a:gd name="T19" fmla="*/ 1498 h 1572"/>
              <a:gd name="T20" fmla="*/ 1374 w 1975"/>
              <a:gd name="T21" fmla="*/ 1558 h 1572"/>
              <a:gd name="T22" fmla="*/ 1236 w 1975"/>
              <a:gd name="T23" fmla="*/ 1516 h 1572"/>
              <a:gd name="T24" fmla="*/ 978 w 1975"/>
              <a:gd name="T25" fmla="*/ 1504 h 1572"/>
              <a:gd name="T26" fmla="*/ 816 w 1975"/>
              <a:gd name="T27" fmla="*/ 1528 h 1572"/>
              <a:gd name="T28" fmla="*/ 438 w 1975"/>
              <a:gd name="T29" fmla="*/ 1480 h 1572"/>
              <a:gd name="T30" fmla="*/ 354 w 1975"/>
              <a:gd name="T31" fmla="*/ 1534 h 1572"/>
              <a:gd name="T32" fmla="*/ 240 w 1975"/>
              <a:gd name="T33" fmla="*/ 1450 h 1572"/>
              <a:gd name="T34" fmla="*/ 204 w 1975"/>
              <a:gd name="T35" fmla="*/ 1366 h 1572"/>
              <a:gd name="T36" fmla="*/ 120 w 1975"/>
              <a:gd name="T37" fmla="*/ 1288 h 1572"/>
              <a:gd name="T38" fmla="*/ 30 w 1975"/>
              <a:gd name="T39" fmla="*/ 1114 h 1572"/>
              <a:gd name="T40" fmla="*/ 72 w 1975"/>
              <a:gd name="T41" fmla="*/ 982 h 1572"/>
              <a:gd name="T42" fmla="*/ 18 w 1975"/>
              <a:gd name="T43" fmla="*/ 898 h 1572"/>
              <a:gd name="T44" fmla="*/ 96 w 1975"/>
              <a:gd name="T45" fmla="*/ 790 h 1572"/>
              <a:gd name="T46" fmla="*/ 180 w 1975"/>
              <a:gd name="T47" fmla="*/ 784 h 1572"/>
              <a:gd name="T48" fmla="*/ 252 w 1975"/>
              <a:gd name="T49" fmla="*/ 790 h 1572"/>
              <a:gd name="T50" fmla="*/ 402 w 1975"/>
              <a:gd name="T51" fmla="*/ 778 h 1572"/>
              <a:gd name="T52" fmla="*/ 468 w 1975"/>
              <a:gd name="T53" fmla="*/ 742 h 1572"/>
              <a:gd name="T54" fmla="*/ 606 w 1975"/>
              <a:gd name="T55" fmla="*/ 676 h 1572"/>
              <a:gd name="T56" fmla="*/ 672 w 1975"/>
              <a:gd name="T57" fmla="*/ 574 h 1572"/>
              <a:gd name="T58" fmla="*/ 696 w 1975"/>
              <a:gd name="T59" fmla="*/ 388 h 1572"/>
              <a:gd name="T60" fmla="*/ 714 w 1975"/>
              <a:gd name="T61" fmla="*/ 364 h 1572"/>
              <a:gd name="T62" fmla="*/ 888 w 1975"/>
              <a:gd name="T63" fmla="*/ 358 h 1572"/>
              <a:gd name="T64" fmla="*/ 954 w 1975"/>
              <a:gd name="T65" fmla="*/ 256 h 1572"/>
              <a:gd name="T66" fmla="*/ 984 w 1975"/>
              <a:gd name="T67" fmla="*/ 226 h 1572"/>
              <a:gd name="T68" fmla="*/ 1026 w 1975"/>
              <a:gd name="T69" fmla="*/ 184 h 1572"/>
              <a:gd name="T70" fmla="*/ 1110 w 1975"/>
              <a:gd name="T71" fmla="*/ 220 h 1572"/>
              <a:gd name="T72" fmla="*/ 1224 w 1975"/>
              <a:gd name="T73" fmla="*/ 142 h 1572"/>
              <a:gd name="T74" fmla="*/ 1296 w 1975"/>
              <a:gd name="T75" fmla="*/ 106 h 1572"/>
              <a:gd name="T76" fmla="*/ 1344 w 1975"/>
              <a:gd name="T77" fmla="*/ 34 h 1572"/>
              <a:gd name="T78" fmla="*/ 1386 w 1975"/>
              <a:gd name="T79" fmla="*/ 76 h 1572"/>
              <a:gd name="T80" fmla="*/ 1506 w 1975"/>
              <a:gd name="T81" fmla="*/ 202 h 1572"/>
              <a:gd name="T82" fmla="*/ 1554 w 1975"/>
              <a:gd name="T83" fmla="*/ 286 h 1572"/>
              <a:gd name="T84" fmla="*/ 1524 w 1975"/>
              <a:gd name="T85" fmla="*/ 448 h 1572"/>
              <a:gd name="T86" fmla="*/ 1644 w 1975"/>
              <a:gd name="T87" fmla="*/ 544 h 1572"/>
              <a:gd name="T88" fmla="*/ 1770 w 1975"/>
              <a:gd name="T89" fmla="*/ 586 h 1572"/>
              <a:gd name="T90" fmla="*/ 1938 w 1975"/>
              <a:gd name="T91" fmla="*/ 784 h 1572"/>
              <a:gd name="T92" fmla="*/ 1956 w 1975"/>
              <a:gd name="T93" fmla="*/ 826 h 15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75"/>
              <a:gd name="T142" fmla="*/ 0 h 1572"/>
              <a:gd name="T143" fmla="*/ 1975 w 1975"/>
              <a:gd name="T144" fmla="*/ 1572 h 157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75" h="1572">
                <a:moveTo>
                  <a:pt x="1956" y="826"/>
                </a:moveTo>
                <a:cubicBezTo>
                  <a:pt x="1954" y="836"/>
                  <a:pt x="1949" y="846"/>
                  <a:pt x="1950" y="856"/>
                </a:cubicBezTo>
                <a:cubicBezTo>
                  <a:pt x="1951" y="869"/>
                  <a:pt x="1962" y="892"/>
                  <a:pt x="1962" y="892"/>
                </a:cubicBezTo>
                <a:cubicBezTo>
                  <a:pt x="1960" y="902"/>
                  <a:pt x="1961" y="913"/>
                  <a:pt x="1956" y="922"/>
                </a:cubicBezTo>
                <a:cubicBezTo>
                  <a:pt x="1952" y="928"/>
                  <a:pt x="1943" y="929"/>
                  <a:pt x="1938" y="934"/>
                </a:cubicBezTo>
                <a:cubicBezTo>
                  <a:pt x="1927" y="945"/>
                  <a:pt x="1919" y="959"/>
                  <a:pt x="1908" y="970"/>
                </a:cubicBezTo>
                <a:cubicBezTo>
                  <a:pt x="1857" y="936"/>
                  <a:pt x="1886" y="944"/>
                  <a:pt x="1818" y="952"/>
                </a:cubicBezTo>
                <a:cubicBezTo>
                  <a:pt x="1805" y="971"/>
                  <a:pt x="1792" y="990"/>
                  <a:pt x="1770" y="1000"/>
                </a:cubicBezTo>
                <a:cubicBezTo>
                  <a:pt x="1758" y="1005"/>
                  <a:pt x="1734" y="1012"/>
                  <a:pt x="1734" y="1012"/>
                </a:cubicBezTo>
                <a:cubicBezTo>
                  <a:pt x="1726" y="1036"/>
                  <a:pt x="1718" y="1060"/>
                  <a:pt x="1710" y="1084"/>
                </a:cubicBezTo>
                <a:cubicBezTo>
                  <a:pt x="1706" y="1096"/>
                  <a:pt x="1698" y="1120"/>
                  <a:pt x="1698" y="1120"/>
                </a:cubicBezTo>
                <a:cubicBezTo>
                  <a:pt x="1691" y="1232"/>
                  <a:pt x="1720" y="1245"/>
                  <a:pt x="1614" y="1210"/>
                </a:cubicBezTo>
                <a:cubicBezTo>
                  <a:pt x="1565" y="1222"/>
                  <a:pt x="1528" y="1249"/>
                  <a:pt x="1482" y="1264"/>
                </a:cubicBezTo>
                <a:cubicBezTo>
                  <a:pt x="1445" y="1259"/>
                  <a:pt x="1377" y="1237"/>
                  <a:pt x="1362" y="1282"/>
                </a:cubicBezTo>
                <a:cubicBezTo>
                  <a:pt x="1368" y="1317"/>
                  <a:pt x="1379" y="1366"/>
                  <a:pt x="1416" y="1378"/>
                </a:cubicBezTo>
                <a:cubicBezTo>
                  <a:pt x="1422" y="1384"/>
                  <a:pt x="1430" y="1389"/>
                  <a:pt x="1434" y="1396"/>
                </a:cubicBezTo>
                <a:cubicBezTo>
                  <a:pt x="1440" y="1407"/>
                  <a:pt x="1446" y="1432"/>
                  <a:pt x="1446" y="1432"/>
                </a:cubicBezTo>
                <a:cubicBezTo>
                  <a:pt x="1439" y="1452"/>
                  <a:pt x="1443" y="1453"/>
                  <a:pt x="1422" y="1462"/>
                </a:cubicBezTo>
                <a:cubicBezTo>
                  <a:pt x="1410" y="1467"/>
                  <a:pt x="1386" y="1474"/>
                  <a:pt x="1386" y="1474"/>
                </a:cubicBezTo>
                <a:cubicBezTo>
                  <a:pt x="1376" y="1505"/>
                  <a:pt x="1376" y="1483"/>
                  <a:pt x="1398" y="1498"/>
                </a:cubicBezTo>
                <a:cubicBezTo>
                  <a:pt x="1405" y="1503"/>
                  <a:pt x="1410" y="1510"/>
                  <a:pt x="1416" y="1516"/>
                </a:cubicBezTo>
                <a:cubicBezTo>
                  <a:pt x="1409" y="1545"/>
                  <a:pt x="1402" y="1549"/>
                  <a:pt x="1374" y="1558"/>
                </a:cubicBezTo>
                <a:cubicBezTo>
                  <a:pt x="1358" y="1556"/>
                  <a:pt x="1341" y="1557"/>
                  <a:pt x="1326" y="1552"/>
                </a:cubicBezTo>
                <a:cubicBezTo>
                  <a:pt x="1269" y="1532"/>
                  <a:pt x="1307" y="1528"/>
                  <a:pt x="1236" y="1516"/>
                </a:cubicBezTo>
                <a:cubicBezTo>
                  <a:pt x="1200" y="1492"/>
                  <a:pt x="1187" y="1490"/>
                  <a:pt x="1146" y="1480"/>
                </a:cubicBezTo>
                <a:cubicBezTo>
                  <a:pt x="1076" y="1488"/>
                  <a:pt x="1058" y="1499"/>
                  <a:pt x="978" y="1504"/>
                </a:cubicBezTo>
                <a:cubicBezTo>
                  <a:pt x="958" y="1533"/>
                  <a:pt x="935" y="1529"/>
                  <a:pt x="900" y="1534"/>
                </a:cubicBezTo>
                <a:cubicBezTo>
                  <a:pt x="872" y="1532"/>
                  <a:pt x="844" y="1531"/>
                  <a:pt x="816" y="1528"/>
                </a:cubicBezTo>
                <a:cubicBezTo>
                  <a:pt x="788" y="1525"/>
                  <a:pt x="775" y="1500"/>
                  <a:pt x="744" y="1498"/>
                </a:cubicBezTo>
                <a:cubicBezTo>
                  <a:pt x="641" y="1491"/>
                  <a:pt x="541" y="1484"/>
                  <a:pt x="438" y="1480"/>
                </a:cubicBezTo>
                <a:cubicBezTo>
                  <a:pt x="424" y="1482"/>
                  <a:pt x="409" y="1481"/>
                  <a:pt x="396" y="1486"/>
                </a:cubicBezTo>
                <a:cubicBezTo>
                  <a:pt x="371" y="1496"/>
                  <a:pt x="379" y="1522"/>
                  <a:pt x="354" y="1534"/>
                </a:cubicBezTo>
                <a:cubicBezTo>
                  <a:pt x="325" y="1549"/>
                  <a:pt x="293" y="1572"/>
                  <a:pt x="258" y="1558"/>
                </a:cubicBezTo>
                <a:cubicBezTo>
                  <a:pt x="252" y="1522"/>
                  <a:pt x="245" y="1486"/>
                  <a:pt x="240" y="1450"/>
                </a:cubicBezTo>
                <a:cubicBezTo>
                  <a:pt x="239" y="1444"/>
                  <a:pt x="246" y="1474"/>
                  <a:pt x="246" y="1468"/>
                </a:cubicBezTo>
                <a:cubicBezTo>
                  <a:pt x="246" y="1394"/>
                  <a:pt x="257" y="1384"/>
                  <a:pt x="204" y="1366"/>
                </a:cubicBezTo>
                <a:cubicBezTo>
                  <a:pt x="193" y="1355"/>
                  <a:pt x="186" y="1340"/>
                  <a:pt x="174" y="1330"/>
                </a:cubicBezTo>
                <a:cubicBezTo>
                  <a:pt x="133" y="1294"/>
                  <a:pt x="147" y="1321"/>
                  <a:pt x="120" y="1288"/>
                </a:cubicBezTo>
                <a:cubicBezTo>
                  <a:pt x="107" y="1273"/>
                  <a:pt x="96" y="1234"/>
                  <a:pt x="96" y="1234"/>
                </a:cubicBezTo>
                <a:cubicBezTo>
                  <a:pt x="87" y="1128"/>
                  <a:pt x="99" y="1160"/>
                  <a:pt x="30" y="1114"/>
                </a:cubicBezTo>
                <a:cubicBezTo>
                  <a:pt x="42" y="1078"/>
                  <a:pt x="14" y="1033"/>
                  <a:pt x="36" y="1000"/>
                </a:cubicBezTo>
                <a:cubicBezTo>
                  <a:pt x="43" y="989"/>
                  <a:pt x="61" y="989"/>
                  <a:pt x="72" y="982"/>
                </a:cubicBezTo>
                <a:cubicBezTo>
                  <a:pt x="80" y="959"/>
                  <a:pt x="90" y="936"/>
                  <a:pt x="72" y="910"/>
                </a:cubicBezTo>
                <a:cubicBezTo>
                  <a:pt x="61" y="895"/>
                  <a:pt x="35" y="904"/>
                  <a:pt x="18" y="898"/>
                </a:cubicBezTo>
                <a:cubicBezTo>
                  <a:pt x="0" y="872"/>
                  <a:pt x="4" y="856"/>
                  <a:pt x="30" y="838"/>
                </a:cubicBezTo>
                <a:cubicBezTo>
                  <a:pt x="46" y="814"/>
                  <a:pt x="70" y="807"/>
                  <a:pt x="96" y="790"/>
                </a:cubicBezTo>
                <a:cubicBezTo>
                  <a:pt x="102" y="786"/>
                  <a:pt x="114" y="778"/>
                  <a:pt x="114" y="778"/>
                </a:cubicBezTo>
                <a:cubicBezTo>
                  <a:pt x="136" y="780"/>
                  <a:pt x="158" y="780"/>
                  <a:pt x="180" y="784"/>
                </a:cubicBezTo>
                <a:cubicBezTo>
                  <a:pt x="192" y="786"/>
                  <a:pt x="216" y="796"/>
                  <a:pt x="216" y="796"/>
                </a:cubicBezTo>
                <a:cubicBezTo>
                  <a:pt x="228" y="794"/>
                  <a:pt x="240" y="793"/>
                  <a:pt x="252" y="790"/>
                </a:cubicBezTo>
                <a:cubicBezTo>
                  <a:pt x="264" y="787"/>
                  <a:pt x="288" y="778"/>
                  <a:pt x="288" y="778"/>
                </a:cubicBezTo>
                <a:cubicBezTo>
                  <a:pt x="341" y="784"/>
                  <a:pt x="347" y="788"/>
                  <a:pt x="402" y="778"/>
                </a:cubicBezTo>
                <a:cubicBezTo>
                  <a:pt x="414" y="776"/>
                  <a:pt x="438" y="766"/>
                  <a:pt x="438" y="766"/>
                </a:cubicBezTo>
                <a:cubicBezTo>
                  <a:pt x="465" y="726"/>
                  <a:pt x="433" y="765"/>
                  <a:pt x="468" y="742"/>
                </a:cubicBezTo>
                <a:cubicBezTo>
                  <a:pt x="488" y="728"/>
                  <a:pt x="495" y="708"/>
                  <a:pt x="516" y="694"/>
                </a:cubicBezTo>
                <a:cubicBezTo>
                  <a:pt x="549" y="705"/>
                  <a:pt x="578" y="694"/>
                  <a:pt x="606" y="676"/>
                </a:cubicBezTo>
                <a:cubicBezTo>
                  <a:pt x="628" y="610"/>
                  <a:pt x="593" y="710"/>
                  <a:pt x="624" y="640"/>
                </a:cubicBezTo>
                <a:cubicBezTo>
                  <a:pt x="641" y="603"/>
                  <a:pt x="637" y="597"/>
                  <a:pt x="672" y="574"/>
                </a:cubicBezTo>
                <a:cubicBezTo>
                  <a:pt x="696" y="538"/>
                  <a:pt x="689" y="500"/>
                  <a:pt x="702" y="460"/>
                </a:cubicBezTo>
                <a:cubicBezTo>
                  <a:pt x="700" y="436"/>
                  <a:pt x="699" y="412"/>
                  <a:pt x="696" y="388"/>
                </a:cubicBezTo>
                <a:cubicBezTo>
                  <a:pt x="695" y="382"/>
                  <a:pt x="686" y="375"/>
                  <a:pt x="690" y="370"/>
                </a:cubicBezTo>
                <a:cubicBezTo>
                  <a:pt x="695" y="363"/>
                  <a:pt x="706" y="366"/>
                  <a:pt x="714" y="364"/>
                </a:cubicBezTo>
                <a:cubicBezTo>
                  <a:pt x="754" y="374"/>
                  <a:pt x="793" y="364"/>
                  <a:pt x="834" y="370"/>
                </a:cubicBezTo>
                <a:cubicBezTo>
                  <a:pt x="859" y="378"/>
                  <a:pt x="867" y="372"/>
                  <a:pt x="888" y="358"/>
                </a:cubicBezTo>
                <a:cubicBezTo>
                  <a:pt x="892" y="343"/>
                  <a:pt x="908" y="290"/>
                  <a:pt x="918" y="280"/>
                </a:cubicBezTo>
                <a:cubicBezTo>
                  <a:pt x="928" y="270"/>
                  <a:pt x="942" y="264"/>
                  <a:pt x="954" y="256"/>
                </a:cubicBezTo>
                <a:cubicBezTo>
                  <a:pt x="960" y="252"/>
                  <a:pt x="972" y="244"/>
                  <a:pt x="972" y="244"/>
                </a:cubicBezTo>
                <a:cubicBezTo>
                  <a:pt x="976" y="238"/>
                  <a:pt x="979" y="231"/>
                  <a:pt x="984" y="226"/>
                </a:cubicBezTo>
                <a:cubicBezTo>
                  <a:pt x="989" y="221"/>
                  <a:pt x="997" y="220"/>
                  <a:pt x="1002" y="214"/>
                </a:cubicBezTo>
                <a:cubicBezTo>
                  <a:pt x="1035" y="173"/>
                  <a:pt x="974" y="218"/>
                  <a:pt x="1026" y="184"/>
                </a:cubicBezTo>
                <a:cubicBezTo>
                  <a:pt x="1088" y="205"/>
                  <a:pt x="1004" y="171"/>
                  <a:pt x="1050" y="208"/>
                </a:cubicBezTo>
                <a:cubicBezTo>
                  <a:pt x="1066" y="221"/>
                  <a:pt x="1090" y="217"/>
                  <a:pt x="1110" y="220"/>
                </a:cubicBezTo>
                <a:cubicBezTo>
                  <a:pt x="1134" y="218"/>
                  <a:pt x="1160" y="224"/>
                  <a:pt x="1182" y="214"/>
                </a:cubicBezTo>
                <a:cubicBezTo>
                  <a:pt x="1206" y="203"/>
                  <a:pt x="1207" y="159"/>
                  <a:pt x="1224" y="142"/>
                </a:cubicBezTo>
                <a:cubicBezTo>
                  <a:pt x="1233" y="133"/>
                  <a:pt x="1260" y="129"/>
                  <a:pt x="1260" y="118"/>
                </a:cubicBezTo>
                <a:cubicBezTo>
                  <a:pt x="1272" y="114"/>
                  <a:pt x="1286" y="113"/>
                  <a:pt x="1296" y="106"/>
                </a:cubicBezTo>
                <a:cubicBezTo>
                  <a:pt x="1301" y="102"/>
                  <a:pt x="1299" y="94"/>
                  <a:pt x="1302" y="88"/>
                </a:cubicBezTo>
                <a:cubicBezTo>
                  <a:pt x="1320" y="56"/>
                  <a:pt x="1322" y="56"/>
                  <a:pt x="1344" y="34"/>
                </a:cubicBezTo>
                <a:cubicBezTo>
                  <a:pt x="1354" y="3"/>
                  <a:pt x="1361" y="0"/>
                  <a:pt x="1380" y="28"/>
                </a:cubicBezTo>
                <a:cubicBezTo>
                  <a:pt x="1382" y="44"/>
                  <a:pt x="1381" y="61"/>
                  <a:pt x="1386" y="76"/>
                </a:cubicBezTo>
                <a:cubicBezTo>
                  <a:pt x="1399" y="112"/>
                  <a:pt x="1445" y="158"/>
                  <a:pt x="1476" y="178"/>
                </a:cubicBezTo>
                <a:cubicBezTo>
                  <a:pt x="1509" y="227"/>
                  <a:pt x="1466" y="171"/>
                  <a:pt x="1506" y="202"/>
                </a:cubicBezTo>
                <a:cubicBezTo>
                  <a:pt x="1519" y="212"/>
                  <a:pt x="1542" y="238"/>
                  <a:pt x="1542" y="238"/>
                </a:cubicBezTo>
                <a:cubicBezTo>
                  <a:pt x="1544" y="246"/>
                  <a:pt x="1548" y="276"/>
                  <a:pt x="1554" y="286"/>
                </a:cubicBezTo>
                <a:cubicBezTo>
                  <a:pt x="1561" y="299"/>
                  <a:pt x="1578" y="322"/>
                  <a:pt x="1578" y="322"/>
                </a:cubicBezTo>
                <a:cubicBezTo>
                  <a:pt x="1570" y="370"/>
                  <a:pt x="1539" y="403"/>
                  <a:pt x="1524" y="448"/>
                </a:cubicBezTo>
                <a:cubicBezTo>
                  <a:pt x="1526" y="464"/>
                  <a:pt x="1526" y="480"/>
                  <a:pt x="1530" y="496"/>
                </a:cubicBezTo>
                <a:cubicBezTo>
                  <a:pt x="1539" y="531"/>
                  <a:pt x="1618" y="541"/>
                  <a:pt x="1644" y="544"/>
                </a:cubicBezTo>
                <a:cubicBezTo>
                  <a:pt x="1695" y="561"/>
                  <a:pt x="1614" y="535"/>
                  <a:pt x="1698" y="556"/>
                </a:cubicBezTo>
                <a:cubicBezTo>
                  <a:pt x="1727" y="563"/>
                  <a:pt x="1743" y="577"/>
                  <a:pt x="1770" y="586"/>
                </a:cubicBezTo>
                <a:cubicBezTo>
                  <a:pt x="1784" y="629"/>
                  <a:pt x="1832" y="635"/>
                  <a:pt x="1866" y="658"/>
                </a:cubicBezTo>
                <a:cubicBezTo>
                  <a:pt x="1894" y="700"/>
                  <a:pt x="1910" y="742"/>
                  <a:pt x="1938" y="784"/>
                </a:cubicBezTo>
                <a:cubicBezTo>
                  <a:pt x="1939" y="786"/>
                  <a:pt x="1975" y="831"/>
                  <a:pt x="1968" y="838"/>
                </a:cubicBezTo>
                <a:cubicBezTo>
                  <a:pt x="1964" y="842"/>
                  <a:pt x="1960" y="830"/>
                  <a:pt x="1956" y="826"/>
                </a:cubicBezTo>
                <a:close/>
              </a:path>
            </a:pathLst>
          </a:custGeom>
          <a:solidFill>
            <a:schemeClr val="accent1"/>
          </a:solidFill>
          <a:ln w="9525">
            <a:solidFill>
              <a:schemeClr val="tx1"/>
            </a:solidFill>
            <a:round/>
            <a:headEnd/>
            <a:tailEnd/>
          </a:ln>
        </p:spPr>
        <p:txBody>
          <a:bodyPr/>
          <a:lstStyle/>
          <a:p>
            <a:endParaRPr lang="zh-CN" altLang="en-US"/>
          </a:p>
        </p:txBody>
      </p:sp>
      <p:sp>
        <p:nvSpPr>
          <p:cNvPr id="43035" name="文本框 43034"/>
          <p:cNvSpPr txBox="1">
            <a:spLocks noChangeArrowheads="1"/>
          </p:cNvSpPr>
          <p:nvPr/>
        </p:nvSpPr>
        <p:spPr bwMode="auto">
          <a:xfrm>
            <a:off x="2819400" y="21336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200488"/>
                </a:solidFill>
                <a:latin typeface="Times New Roman" panose="02020603050405020304" pitchFamily="18" charset="0"/>
              </a:rPr>
              <a:t>新     疆</a:t>
            </a:r>
          </a:p>
        </p:txBody>
      </p:sp>
    </p:spTree>
    <p:extLst>
      <p:ext uri="{BB962C8B-B14F-4D97-AF65-F5344CB8AC3E}">
        <p14:creationId xmlns:p14="http://schemas.microsoft.com/office/powerpoint/2010/main" val="177816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p:cTn id="7" dur="1000" fill="hold"/>
                                        <p:tgtEl>
                                          <p:spTgt spid="43012"/>
                                        </p:tgtEl>
                                        <p:attrNameLst>
                                          <p:attrName>ppt_w</p:attrName>
                                        </p:attrNameLst>
                                      </p:cBhvr>
                                      <p:tavLst>
                                        <p:tav tm="0">
                                          <p:val>
                                            <p:fltVal val="0"/>
                                          </p:val>
                                        </p:tav>
                                        <p:tav tm="100000">
                                          <p:val>
                                            <p:strVal val="#ppt_w"/>
                                          </p:val>
                                        </p:tav>
                                      </p:tavLst>
                                    </p:anim>
                                    <p:anim calcmode="lin" valueType="num">
                                      <p:cBhvr>
                                        <p:cTn id="8" dur="1000" fill="hold"/>
                                        <p:tgtEl>
                                          <p:spTgt spid="43012"/>
                                        </p:tgtEl>
                                        <p:attrNameLst>
                                          <p:attrName>ppt_h</p:attrName>
                                        </p:attrNameLst>
                                      </p:cBhvr>
                                      <p:tavLst>
                                        <p:tav tm="0">
                                          <p:val>
                                            <p:fltVal val="0"/>
                                          </p:val>
                                        </p:tav>
                                        <p:tav tm="100000">
                                          <p:val>
                                            <p:strVal val="#ppt_h"/>
                                          </p:val>
                                        </p:tav>
                                      </p:tavLst>
                                    </p:anim>
                                    <p:anim calcmode="lin" valueType="num">
                                      <p:cBhvr>
                                        <p:cTn id="9" dur="1000" fill="hold"/>
                                        <p:tgtEl>
                                          <p:spTgt spid="430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30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3017"/>
                                        </p:tgtEl>
                                        <p:attrNameLst>
                                          <p:attrName>style.visibility</p:attrName>
                                        </p:attrNameLst>
                                      </p:cBhvr>
                                      <p:to>
                                        <p:strVal val="visible"/>
                                      </p:to>
                                    </p:set>
                                    <p:animEffect transition="in" filter="dissolve">
                                      <p:cBhvr>
                                        <p:cTn id="15" dur="500"/>
                                        <p:tgtEl>
                                          <p:spTgt spid="43017"/>
                                        </p:tgtEl>
                                      </p:cBhvr>
                                    </p:animEffect>
                                  </p:childTnLst>
                                </p:cTn>
                              </p:par>
                            </p:childTnLst>
                          </p:cTn>
                        </p:par>
                        <p:par>
                          <p:cTn id="16" fill="hold" nodeType="afterGroup">
                            <p:stCondLst>
                              <p:cond delay="500"/>
                            </p:stCondLst>
                            <p:childTnLst>
                              <p:par>
                                <p:cTn id="17" presetID="22" presetClass="entr" presetSubtype="1" fill="hold" grpId="0" nodeType="afterEffect">
                                  <p:stCondLst>
                                    <p:cond delay="0"/>
                                  </p:stCondLst>
                                  <p:iterate type="lt">
                                    <p:tmPct val="100000"/>
                                  </p:iterate>
                                  <p:childTnLst>
                                    <p:set>
                                      <p:cBhvr>
                                        <p:cTn id="18" dur="1" fill="hold">
                                          <p:stCondLst>
                                            <p:cond delay="0"/>
                                          </p:stCondLst>
                                        </p:cTn>
                                        <p:tgtEl>
                                          <p:spTgt spid="43018"/>
                                        </p:tgtEl>
                                        <p:attrNameLst>
                                          <p:attrName>style.visibility</p:attrName>
                                        </p:attrNameLst>
                                      </p:cBhvr>
                                      <p:to>
                                        <p:strVal val="visible"/>
                                      </p:to>
                                    </p:set>
                                    <p:animEffect transition="in" filter="wipe(up)">
                                      <p:cBhvr>
                                        <p:cTn id="19" dur="75"/>
                                        <p:tgtEl>
                                          <p:spTgt spid="43018"/>
                                        </p:tgtEl>
                                      </p:cBhvr>
                                    </p:animEffect>
                                  </p:childTnLst>
                                </p:cTn>
                              </p:par>
                            </p:childTnLst>
                          </p:cTn>
                        </p:par>
                        <p:par>
                          <p:cTn id="20" fill="hold" nodeType="afterGroup">
                            <p:stCondLst>
                              <p:cond delay="650"/>
                            </p:stCondLst>
                            <p:childTnLst>
                              <p:par>
                                <p:cTn id="21" presetID="9" presetClass="entr" presetSubtype="0" fill="hold" grpId="0" nodeType="afterEffect">
                                  <p:stCondLst>
                                    <p:cond delay="1000"/>
                                  </p:stCondLst>
                                  <p:childTnLst>
                                    <p:set>
                                      <p:cBhvr>
                                        <p:cTn id="22" dur="1" fill="hold">
                                          <p:stCondLst>
                                            <p:cond delay="0"/>
                                          </p:stCondLst>
                                        </p:cTn>
                                        <p:tgtEl>
                                          <p:spTgt spid="43019"/>
                                        </p:tgtEl>
                                        <p:attrNameLst>
                                          <p:attrName>style.visibility</p:attrName>
                                        </p:attrNameLst>
                                      </p:cBhvr>
                                      <p:to>
                                        <p:strVal val="visible"/>
                                      </p:to>
                                    </p:set>
                                    <p:animEffect transition="in" filter="dissolve">
                                      <p:cBhvr>
                                        <p:cTn id="23" dur="500"/>
                                        <p:tgtEl>
                                          <p:spTgt spid="43019"/>
                                        </p:tgtEl>
                                      </p:cBhvr>
                                    </p:animEffect>
                                  </p:childTnLst>
                                </p:cTn>
                              </p:par>
                            </p:childTnLst>
                          </p:cTn>
                        </p:par>
                        <p:par>
                          <p:cTn id="24" fill="hold" nodeType="afterGroup">
                            <p:stCondLst>
                              <p:cond delay="2150"/>
                            </p:stCondLst>
                            <p:childTnLst>
                              <p:par>
                                <p:cTn id="25" presetID="22" presetClass="entr" presetSubtype="1" fill="hold" grpId="0" nodeType="afterEffect">
                                  <p:stCondLst>
                                    <p:cond delay="0"/>
                                  </p:stCondLst>
                                  <p:iterate type="lt">
                                    <p:tmPct val="100000"/>
                                  </p:iterate>
                                  <p:childTnLst>
                                    <p:set>
                                      <p:cBhvr>
                                        <p:cTn id="26" dur="1" fill="hold">
                                          <p:stCondLst>
                                            <p:cond delay="0"/>
                                          </p:stCondLst>
                                        </p:cTn>
                                        <p:tgtEl>
                                          <p:spTgt spid="43020"/>
                                        </p:tgtEl>
                                        <p:attrNameLst>
                                          <p:attrName>style.visibility</p:attrName>
                                        </p:attrNameLst>
                                      </p:cBhvr>
                                      <p:to>
                                        <p:strVal val="visible"/>
                                      </p:to>
                                    </p:set>
                                    <p:animEffect transition="in" filter="wipe(up)">
                                      <p:cBhvr>
                                        <p:cTn id="27" dur="75"/>
                                        <p:tgtEl>
                                          <p:spTgt spid="43020"/>
                                        </p:tgtEl>
                                      </p:cBhvr>
                                    </p:animEffect>
                                  </p:childTnLst>
                                </p:cTn>
                              </p:par>
                            </p:childTnLst>
                          </p:cTn>
                        </p:par>
                        <p:par>
                          <p:cTn id="28" fill="hold" nodeType="afterGroup">
                            <p:stCondLst>
                              <p:cond delay="2300"/>
                            </p:stCondLst>
                            <p:childTnLst>
                              <p:par>
                                <p:cTn id="29" presetID="9" presetClass="entr" presetSubtype="0" fill="hold" grpId="0" nodeType="afterEffect">
                                  <p:stCondLst>
                                    <p:cond delay="1000"/>
                                  </p:stCondLst>
                                  <p:childTnLst>
                                    <p:set>
                                      <p:cBhvr>
                                        <p:cTn id="30" dur="1" fill="hold">
                                          <p:stCondLst>
                                            <p:cond delay="0"/>
                                          </p:stCondLst>
                                        </p:cTn>
                                        <p:tgtEl>
                                          <p:spTgt spid="43021"/>
                                        </p:tgtEl>
                                        <p:attrNameLst>
                                          <p:attrName>style.visibility</p:attrName>
                                        </p:attrNameLst>
                                      </p:cBhvr>
                                      <p:to>
                                        <p:strVal val="visible"/>
                                      </p:to>
                                    </p:set>
                                    <p:animEffect transition="in" filter="dissolve">
                                      <p:cBhvr>
                                        <p:cTn id="31" dur="500"/>
                                        <p:tgtEl>
                                          <p:spTgt spid="43021"/>
                                        </p:tgtEl>
                                      </p:cBhvr>
                                    </p:animEffect>
                                  </p:childTnLst>
                                </p:cTn>
                              </p:par>
                            </p:childTnLst>
                          </p:cTn>
                        </p:par>
                        <p:par>
                          <p:cTn id="32" fill="hold" nodeType="afterGroup">
                            <p:stCondLst>
                              <p:cond delay="3800"/>
                            </p:stCondLst>
                            <p:childTnLst>
                              <p:par>
                                <p:cTn id="33" presetID="22" presetClass="entr" presetSubtype="1" fill="hold" grpId="0" nodeType="afterEffect">
                                  <p:stCondLst>
                                    <p:cond delay="0"/>
                                  </p:stCondLst>
                                  <p:iterate type="lt">
                                    <p:tmPct val="100000"/>
                                  </p:iterate>
                                  <p:childTnLst>
                                    <p:set>
                                      <p:cBhvr>
                                        <p:cTn id="34" dur="1" fill="hold">
                                          <p:stCondLst>
                                            <p:cond delay="0"/>
                                          </p:stCondLst>
                                        </p:cTn>
                                        <p:tgtEl>
                                          <p:spTgt spid="43022"/>
                                        </p:tgtEl>
                                        <p:attrNameLst>
                                          <p:attrName>style.visibility</p:attrName>
                                        </p:attrNameLst>
                                      </p:cBhvr>
                                      <p:to>
                                        <p:strVal val="visible"/>
                                      </p:to>
                                    </p:set>
                                    <p:animEffect transition="in" filter="wipe(up)">
                                      <p:cBhvr>
                                        <p:cTn id="35" dur="75"/>
                                        <p:tgtEl>
                                          <p:spTgt spid="43022"/>
                                        </p:tgtEl>
                                      </p:cBhvr>
                                    </p:animEffect>
                                  </p:childTnLst>
                                </p:cTn>
                              </p:par>
                            </p:childTnLst>
                          </p:cTn>
                        </p:par>
                        <p:par>
                          <p:cTn id="36" fill="hold" nodeType="afterGroup">
                            <p:stCondLst>
                              <p:cond delay="3950"/>
                            </p:stCondLst>
                            <p:childTnLst>
                              <p:par>
                                <p:cTn id="37" presetID="9" presetClass="entr" presetSubtype="0" fill="hold" grpId="0" nodeType="afterEffect">
                                  <p:stCondLst>
                                    <p:cond delay="1000"/>
                                  </p:stCondLst>
                                  <p:childTnLst>
                                    <p:set>
                                      <p:cBhvr>
                                        <p:cTn id="38" dur="1" fill="hold">
                                          <p:stCondLst>
                                            <p:cond delay="0"/>
                                          </p:stCondLst>
                                        </p:cTn>
                                        <p:tgtEl>
                                          <p:spTgt spid="43010"/>
                                        </p:tgtEl>
                                        <p:attrNameLst>
                                          <p:attrName>style.visibility</p:attrName>
                                        </p:attrNameLst>
                                      </p:cBhvr>
                                      <p:to>
                                        <p:strVal val="visible"/>
                                      </p:to>
                                    </p:set>
                                    <p:animEffect transition="in" filter="dissolve">
                                      <p:cBhvr>
                                        <p:cTn id="39" dur="500"/>
                                        <p:tgtEl>
                                          <p:spTgt spid="43010"/>
                                        </p:tgtEl>
                                      </p:cBhvr>
                                    </p:animEffect>
                                  </p:childTnLst>
                                </p:cTn>
                              </p:par>
                            </p:childTnLst>
                          </p:cTn>
                        </p:par>
                        <p:par>
                          <p:cTn id="40" fill="hold" nodeType="afterGroup">
                            <p:stCondLst>
                              <p:cond delay="5450"/>
                            </p:stCondLst>
                            <p:childTnLst>
                              <p:par>
                                <p:cTn id="41" presetID="22" presetClass="entr" presetSubtype="1" fill="hold" grpId="0" nodeType="afterEffect">
                                  <p:stCondLst>
                                    <p:cond delay="0"/>
                                  </p:stCondLst>
                                  <p:iterate type="lt">
                                    <p:tmPct val="100000"/>
                                  </p:iterate>
                                  <p:childTnLst>
                                    <p:set>
                                      <p:cBhvr>
                                        <p:cTn id="42" dur="1" fill="hold">
                                          <p:stCondLst>
                                            <p:cond delay="0"/>
                                          </p:stCondLst>
                                        </p:cTn>
                                        <p:tgtEl>
                                          <p:spTgt spid="43023"/>
                                        </p:tgtEl>
                                        <p:attrNameLst>
                                          <p:attrName>style.visibility</p:attrName>
                                        </p:attrNameLst>
                                      </p:cBhvr>
                                      <p:to>
                                        <p:strVal val="visible"/>
                                      </p:to>
                                    </p:set>
                                    <p:animEffect transition="in" filter="wipe(up)">
                                      <p:cBhvr>
                                        <p:cTn id="43" dur="75"/>
                                        <p:tgtEl>
                                          <p:spTgt spid="43023"/>
                                        </p:tgtEl>
                                      </p:cBhvr>
                                    </p:animEffect>
                                  </p:childTnLst>
                                </p:cTn>
                              </p:par>
                            </p:childTnLst>
                          </p:cTn>
                        </p:par>
                        <p:par>
                          <p:cTn id="44" fill="hold" nodeType="afterGroup">
                            <p:stCondLst>
                              <p:cond delay="5600"/>
                            </p:stCondLst>
                            <p:childTnLst>
                              <p:par>
                                <p:cTn id="45" presetID="9" presetClass="entr" presetSubtype="0" fill="hold" grpId="0" nodeType="afterEffect">
                                  <p:stCondLst>
                                    <p:cond delay="1000"/>
                                  </p:stCondLst>
                                  <p:childTnLst>
                                    <p:set>
                                      <p:cBhvr>
                                        <p:cTn id="46" dur="1" fill="hold">
                                          <p:stCondLst>
                                            <p:cond delay="0"/>
                                          </p:stCondLst>
                                        </p:cTn>
                                        <p:tgtEl>
                                          <p:spTgt spid="43024"/>
                                        </p:tgtEl>
                                        <p:attrNameLst>
                                          <p:attrName>style.visibility</p:attrName>
                                        </p:attrNameLst>
                                      </p:cBhvr>
                                      <p:to>
                                        <p:strVal val="visible"/>
                                      </p:to>
                                    </p:set>
                                    <p:animEffect transition="in" filter="dissolve">
                                      <p:cBhvr>
                                        <p:cTn id="47" dur="500"/>
                                        <p:tgtEl>
                                          <p:spTgt spid="43024"/>
                                        </p:tgtEl>
                                      </p:cBhvr>
                                    </p:animEffect>
                                  </p:childTnLst>
                                </p:cTn>
                              </p:par>
                            </p:childTnLst>
                          </p:cTn>
                        </p:par>
                        <p:par>
                          <p:cTn id="48" fill="hold" nodeType="afterGroup">
                            <p:stCondLst>
                              <p:cond delay="7100"/>
                            </p:stCondLst>
                            <p:childTnLst>
                              <p:par>
                                <p:cTn id="49" presetID="22" presetClass="entr" presetSubtype="1" fill="hold" grpId="0" nodeType="afterEffect">
                                  <p:stCondLst>
                                    <p:cond delay="0"/>
                                  </p:stCondLst>
                                  <p:iterate type="lt">
                                    <p:tmPct val="100000"/>
                                  </p:iterate>
                                  <p:childTnLst>
                                    <p:set>
                                      <p:cBhvr>
                                        <p:cTn id="50" dur="1" fill="hold">
                                          <p:stCondLst>
                                            <p:cond delay="0"/>
                                          </p:stCondLst>
                                        </p:cTn>
                                        <p:tgtEl>
                                          <p:spTgt spid="43025"/>
                                        </p:tgtEl>
                                        <p:attrNameLst>
                                          <p:attrName>style.visibility</p:attrName>
                                        </p:attrNameLst>
                                      </p:cBhvr>
                                      <p:to>
                                        <p:strVal val="visible"/>
                                      </p:to>
                                    </p:set>
                                    <p:animEffect transition="in" filter="wipe(up)">
                                      <p:cBhvr>
                                        <p:cTn id="51" dur="75"/>
                                        <p:tgtEl>
                                          <p:spTgt spid="43025"/>
                                        </p:tgtEl>
                                      </p:cBhvr>
                                    </p:animEffect>
                                  </p:childTnLst>
                                </p:cTn>
                              </p:par>
                            </p:childTnLst>
                          </p:cTn>
                        </p:par>
                        <p:par>
                          <p:cTn id="52" fill="hold" nodeType="afterGroup">
                            <p:stCondLst>
                              <p:cond delay="7250"/>
                            </p:stCondLst>
                            <p:childTnLst>
                              <p:par>
                                <p:cTn id="53" presetID="9" presetClass="entr" presetSubtype="0" fill="hold" grpId="0" nodeType="afterEffect">
                                  <p:stCondLst>
                                    <p:cond delay="1000"/>
                                  </p:stCondLst>
                                  <p:childTnLst>
                                    <p:set>
                                      <p:cBhvr>
                                        <p:cTn id="54" dur="1" fill="hold">
                                          <p:stCondLst>
                                            <p:cond delay="0"/>
                                          </p:stCondLst>
                                        </p:cTn>
                                        <p:tgtEl>
                                          <p:spTgt spid="43026"/>
                                        </p:tgtEl>
                                        <p:attrNameLst>
                                          <p:attrName>style.visibility</p:attrName>
                                        </p:attrNameLst>
                                      </p:cBhvr>
                                      <p:to>
                                        <p:strVal val="visible"/>
                                      </p:to>
                                    </p:set>
                                    <p:animEffect transition="in" filter="dissolve">
                                      <p:cBhvr>
                                        <p:cTn id="55" dur="500"/>
                                        <p:tgtEl>
                                          <p:spTgt spid="43026"/>
                                        </p:tgtEl>
                                      </p:cBhvr>
                                    </p:animEffect>
                                  </p:childTnLst>
                                </p:cTn>
                              </p:par>
                            </p:childTnLst>
                          </p:cTn>
                        </p:par>
                        <p:par>
                          <p:cTn id="56" fill="hold" nodeType="afterGroup">
                            <p:stCondLst>
                              <p:cond delay="8750"/>
                            </p:stCondLst>
                            <p:childTnLst>
                              <p:par>
                                <p:cTn id="57" presetID="22" presetClass="entr" presetSubtype="1" fill="hold" grpId="0" nodeType="afterEffect">
                                  <p:stCondLst>
                                    <p:cond delay="0"/>
                                  </p:stCondLst>
                                  <p:iterate type="lt">
                                    <p:tmPct val="100000"/>
                                  </p:iterate>
                                  <p:childTnLst>
                                    <p:set>
                                      <p:cBhvr>
                                        <p:cTn id="58" dur="1" fill="hold">
                                          <p:stCondLst>
                                            <p:cond delay="0"/>
                                          </p:stCondLst>
                                        </p:cTn>
                                        <p:tgtEl>
                                          <p:spTgt spid="43027"/>
                                        </p:tgtEl>
                                        <p:attrNameLst>
                                          <p:attrName>style.visibility</p:attrName>
                                        </p:attrNameLst>
                                      </p:cBhvr>
                                      <p:to>
                                        <p:strVal val="visible"/>
                                      </p:to>
                                    </p:set>
                                    <p:animEffect transition="in" filter="wipe(up)">
                                      <p:cBhvr>
                                        <p:cTn id="59" dur="75"/>
                                        <p:tgtEl>
                                          <p:spTgt spid="4302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3028"/>
                                        </p:tgtEl>
                                        <p:attrNameLst>
                                          <p:attrName>style.visibility</p:attrName>
                                        </p:attrNameLst>
                                      </p:cBhvr>
                                      <p:to>
                                        <p:strVal val="visible"/>
                                      </p:to>
                                    </p:set>
                                    <p:animEffect transition="in" filter="dissolve">
                                      <p:cBhvr>
                                        <p:cTn id="64" dur="500"/>
                                        <p:tgtEl>
                                          <p:spTgt spid="43028"/>
                                        </p:tgtEl>
                                      </p:cBhvr>
                                    </p:animEffect>
                                  </p:childTnLst>
                                </p:cTn>
                              </p:par>
                            </p:childTnLst>
                          </p:cTn>
                        </p:par>
                        <p:par>
                          <p:cTn id="65" fill="hold" nodeType="afterGroup">
                            <p:stCondLst>
                              <p:cond delay="500"/>
                            </p:stCondLst>
                            <p:childTnLst>
                              <p:par>
                                <p:cTn id="66" presetID="22" presetClass="entr" presetSubtype="1" fill="hold" grpId="0" nodeType="afterEffect">
                                  <p:stCondLst>
                                    <p:cond delay="0"/>
                                  </p:stCondLst>
                                  <p:iterate type="lt">
                                    <p:tmPct val="100000"/>
                                  </p:iterate>
                                  <p:childTnLst>
                                    <p:set>
                                      <p:cBhvr>
                                        <p:cTn id="67" dur="1" fill="hold">
                                          <p:stCondLst>
                                            <p:cond delay="0"/>
                                          </p:stCondLst>
                                        </p:cTn>
                                        <p:tgtEl>
                                          <p:spTgt spid="43029"/>
                                        </p:tgtEl>
                                        <p:attrNameLst>
                                          <p:attrName>style.visibility</p:attrName>
                                        </p:attrNameLst>
                                      </p:cBhvr>
                                      <p:to>
                                        <p:strVal val="visible"/>
                                      </p:to>
                                    </p:set>
                                    <p:animEffect transition="in" filter="wipe(up)">
                                      <p:cBhvr>
                                        <p:cTn id="68" dur="500"/>
                                        <p:tgtEl>
                                          <p:spTgt spid="43029"/>
                                        </p:tgtEl>
                                      </p:cBhvr>
                                    </p:animEffect>
                                  </p:childTnLst>
                                </p:cTn>
                              </p:par>
                            </p:childTnLst>
                          </p:cTn>
                        </p:par>
                        <p:par>
                          <p:cTn id="69" fill="hold" nodeType="afterGroup">
                            <p:stCondLst>
                              <p:cond delay="2000"/>
                            </p:stCondLst>
                            <p:childTnLst>
                              <p:par>
                                <p:cTn id="70" presetID="9" presetClass="entr" presetSubtype="0" fill="hold" grpId="0" nodeType="afterEffect">
                                  <p:stCondLst>
                                    <p:cond delay="1000"/>
                                  </p:stCondLst>
                                  <p:childTnLst>
                                    <p:set>
                                      <p:cBhvr>
                                        <p:cTn id="71" dur="1" fill="hold">
                                          <p:stCondLst>
                                            <p:cond delay="0"/>
                                          </p:stCondLst>
                                        </p:cTn>
                                        <p:tgtEl>
                                          <p:spTgt spid="43030"/>
                                        </p:tgtEl>
                                        <p:attrNameLst>
                                          <p:attrName>style.visibility</p:attrName>
                                        </p:attrNameLst>
                                      </p:cBhvr>
                                      <p:to>
                                        <p:strVal val="visible"/>
                                      </p:to>
                                    </p:set>
                                    <p:animEffect transition="in" filter="dissolve">
                                      <p:cBhvr>
                                        <p:cTn id="72" dur="500"/>
                                        <p:tgtEl>
                                          <p:spTgt spid="43030"/>
                                        </p:tgtEl>
                                      </p:cBhvr>
                                    </p:animEffect>
                                  </p:childTnLst>
                                </p:cTn>
                              </p:par>
                            </p:childTnLst>
                          </p:cTn>
                        </p:par>
                        <p:par>
                          <p:cTn id="73" fill="hold" nodeType="afterGroup">
                            <p:stCondLst>
                              <p:cond delay="3500"/>
                            </p:stCondLst>
                            <p:childTnLst>
                              <p:par>
                                <p:cTn id="74" presetID="22" presetClass="entr" presetSubtype="1" fill="hold" grpId="0" nodeType="afterEffect">
                                  <p:stCondLst>
                                    <p:cond delay="0"/>
                                  </p:stCondLst>
                                  <p:iterate type="lt">
                                    <p:tmPct val="100000"/>
                                  </p:iterate>
                                  <p:childTnLst>
                                    <p:set>
                                      <p:cBhvr>
                                        <p:cTn id="75" dur="1" fill="hold">
                                          <p:stCondLst>
                                            <p:cond delay="0"/>
                                          </p:stCondLst>
                                        </p:cTn>
                                        <p:tgtEl>
                                          <p:spTgt spid="43031"/>
                                        </p:tgtEl>
                                        <p:attrNameLst>
                                          <p:attrName>style.visibility</p:attrName>
                                        </p:attrNameLst>
                                      </p:cBhvr>
                                      <p:to>
                                        <p:strVal val="visible"/>
                                      </p:to>
                                    </p:set>
                                    <p:animEffect transition="in" filter="wipe(up)">
                                      <p:cBhvr>
                                        <p:cTn id="76" dur="500"/>
                                        <p:tgtEl>
                                          <p:spTgt spid="43031"/>
                                        </p:tgtEl>
                                      </p:cBhvr>
                                    </p:animEffect>
                                  </p:childTnLst>
                                </p:cTn>
                              </p:par>
                            </p:childTnLst>
                          </p:cTn>
                        </p:par>
                        <p:par>
                          <p:cTn id="77" fill="hold" nodeType="afterGroup">
                            <p:stCondLst>
                              <p:cond delay="4500"/>
                            </p:stCondLst>
                            <p:childTnLst>
                              <p:par>
                                <p:cTn id="78" presetID="9" presetClass="entr" presetSubtype="0" fill="hold" grpId="0" nodeType="afterEffect">
                                  <p:stCondLst>
                                    <p:cond delay="1000"/>
                                  </p:stCondLst>
                                  <p:childTnLst>
                                    <p:set>
                                      <p:cBhvr>
                                        <p:cTn id="79" dur="1" fill="hold">
                                          <p:stCondLst>
                                            <p:cond delay="0"/>
                                          </p:stCondLst>
                                        </p:cTn>
                                        <p:tgtEl>
                                          <p:spTgt spid="43032"/>
                                        </p:tgtEl>
                                        <p:attrNameLst>
                                          <p:attrName>style.visibility</p:attrName>
                                        </p:attrNameLst>
                                      </p:cBhvr>
                                      <p:to>
                                        <p:strVal val="visible"/>
                                      </p:to>
                                    </p:set>
                                    <p:animEffect transition="in" filter="dissolve">
                                      <p:cBhvr>
                                        <p:cTn id="80" dur="500"/>
                                        <p:tgtEl>
                                          <p:spTgt spid="43032"/>
                                        </p:tgtEl>
                                      </p:cBhvr>
                                    </p:animEffect>
                                  </p:childTnLst>
                                </p:cTn>
                              </p:par>
                            </p:childTnLst>
                          </p:cTn>
                        </p:par>
                        <p:par>
                          <p:cTn id="81" fill="hold" nodeType="afterGroup">
                            <p:stCondLst>
                              <p:cond delay="6000"/>
                            </p:stCondLst>
                            <p:childTnLst>
                              <p:par>
                                <p:cTn id="82" presetID="22" presetClass="entr" presetSubtype="1" fill="hold" grpId="0" nodeType="afterEffect">
                                  <p:stCondLst>
                                    <p:cond delay="0"/>
                                  </p:stCondLst>
                                  <p:iterate type="lt">
                                    <p:tmPct val="100000"/>
                                  </p:iterate>
                                  <p:childTnLst>
                                    <p:set>
                                      <p:cBhvr>
                                        <p:cTn id="83" dur="1" fill="hold">
                                          <p:stCondLst>
                                            <p:cond delay="0"/>
                                          </p:stCondLst>
                                        </p:cTn>
                                        <p:tgtEl>
                                          <p:spTgt spid="43033"/>
                                        </p:tgtEl>
                                        <p:attrNameLst>
                                          <p:attrName>style.visibility</p:attrName>
                                        </p:attrNameLst>
                                      </p:cBhvr>
                                      <p:to>
                                        <p:strVal val="visible"/>
                                      </p:to>
                                    </p:set>
                                    <p:animEffect transition="in" filter="wipe(up)">
                                      <p:cBhvr>
                                        <p:cTn id="84" dur="500"/>
                                        <p:tgtEl>
                                          <p:spTgt spid="43033"/>
                                        </p:tgtEl>
                                      </p:cBhvr>
                                    </p:animEffect>
                                  </p:childTnLst>
                                </p:cTn>
                              </p:par>
                            </p:childTnLst>
                          </p:cTn>
                        </p:par>
                        <p:par>
                          <p:cTn id="85" fill="hold" nodeType="afterGroup">
                            <p:stCondLst>
                              <p:cond delay="9000"/>
                            </p:stCondLst>
                            <p:childTnLst>
                              <p:par>
                                <p:cTn id="86" presetID="9" presetClass="entr" presetSubtype="0" fill="hold" grpId="0" nodeType="afterEffect">
                                  <p:stCondLst>
                                    <p:cond delay="1000"/>
                                  </p:stCondLst>
                                  <p:childTnLst>
                                    <p:set>
                                      <p:cBhvr>
                                        <p:cTn id="87" dur="1" fill="hold">
                                          <p:stCondLst>
                                            <p:cond delay="0"/>
                                          </p:stCondLst>
                                        </p:cTn>
                                        <p:tgtEl>
                                          <p:spTgt spid="43034"/>
                                        </p:tgtEl>
                                        <p:attrNameLst>
                                          <p:attrName>style.visibility</p:attrName>
                                        </p:attrNameLst>
                                      </p:cBhvr>
                                      <p:to>
                                        <p:strVal val="visible"/>
                                      </p:to>
                                    </p:set>
                                    <p:animEffect transition="in" filter="dissolve">
                                      <p:cBhvr>
                                        <p:cTn id="88" dur="500"/>
                                        <p:tgtEl>
                                          <p:spTgt spid="43034"/>
                                        </p:tgtEl>
                                      </p:cBhvr>
                                    </p:animEffect>
                                  </p:childTnLst>
                                </p:cTn>
                              </p:par>
                            </p:childTnLst>
                          </p:cTn>
                        </p:par>
                        <p:par>
                          <p:cTn id="89" fill="hold" nodeType="afterGroup">
                            <p:stCondLst>
                              <p:cond delay="10500"/>
                            </p:stCondLst>
                            <p:childTnLst>
                              <p:par>
                                <p:cTn id="90" presetID="22" presetClass="entr" presetSubtype="1" fill="hold" grpId="0" nodeType="afterEffect">
                                  <p:stCondLst>
                                    <p:cond delay="0"/>
                                  </p:stCondLst>
                                  <p:iterate type="lt">
                                    <p:tmPct val="100000"/>
                                  </p:iterate>
                                  <p:childTnLst>
                                    <p:set>
                                      <p:cBhvr>
                                        <p:cTn id="91" dur="1" fill="hold">
                                          <p:stCondLst>
                                            <p:cond delay="0"/>
                                          </p:stCondLst>
                                        </p:cTn>
                                        <p:tgtEl>
                                          <p:spTgt spid="43035"/>
                                        </p:tgtEl>
                                        <p:attrNameLst>
                                          <p:attrName>style.visibility</p:attrName>
                                        </p:attrNameLst>
                                      </p:cBhvr>
                                      <p:to>
                                        <p:strVal val="visible"/>
                                      </p:to>
                                    </p:set>
                                    <p:animEffect transition="in" filter="wipe(up)">
                                      <p:cBhvr>
                                        <p:cTn id="92" dur="500"/>
                                        <p:tgtEl>
                                          <p:spTgt spid="43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P spid="43012" grpId="0" animBg="1"/>
      <p:bldP spid="43017" grpId="0" animBg="1"/>
      <p:bldP spid="43018" grpId="0"/>
      <p:bldP spid="43019" grpId="0" animBg="1"/>
      <p:bldP spid="43020" grpId="0"/>
      <p:bldP spid="43021" grpId="0" animBg="1"/>
      <p:bldP spid="43022" grpId="0"/>
      <p:bldP spid="43023" grpId="0"/>
      <p:bldP spid="43024" grpId="0" animBg="1"/>
      <p:bldP spid="43025" grpId="0"/>
      <p:bldP spid="43026" grpId="0" animBg="1"/>
      <p:bldP spid="43027" grpId="0"/>
      <p:bldP spid="43028" grpId="0" animBg="1"/>
      <p:bldP spid="43029" grpId="0"/>
      <p:bldP spid="43030" grpId="0" animBg="1"/>
      <p:bldP spid="43031" grpId="0"/>
      <p:bldP spid="43032" grpId="0" animBg="1"/>
      <p:bldP spid="43033" grpId="0"/>
      <p:bldP spid="43034" grpId="0" animBg="1"/>
      <p:bldP spid="4303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0520" y="1376979"/>
            <a:ext cx="6786117" cy="461665"/>
          </a:xfrm>
          <a:prstGeom prst="rect">
            <a:avLst/>
          </a:prstGeom>
        </p:spPr>
        <p:txBody>
          <a:bodyPr wrap="square">
            <a:spAutoFit/>
          </a:bodyPr>
          <a:lstStyle/>
          <a:p>
            <a:r>
              <a:rPr lang="zh-CN" altLang="en-US" sz="2400" b="1" dirty="0" smtClean="0">
                <a:latin typeface="+mn-ea"/>
              </a:rPr>
              <a:t>指出</a:t>
            </a:r>
            <a:r>
              <a:rPr lang="zh-CN" altLang="en-US" sz="2400" b="1" dirty="0">
                <a:latin typeface="+mn-ea"/>
              </a:rPr>
              <a:t>甲、乙、丙区域分别适宜</a:t>
            </a:r>
            <a:r>
              <a:rPr lang="zh-CN" altLang="en-US" sz="2400" b="1" dirty="0" smtClean="0">
                <a:latin typeface="+mn-ea"/>
              </a:rPr>
              <a:t>发展的</a:t>
            </a:r>
            <a:r>
              <a:rPr lang="zh-CN" altLang="en-US" sz="2400" b="1" dirty="0">
                <a:latin typeface="+mn-ea"/>
              </a:rPr>
              <a:t>农业类型。</a:t>
            </a:r>
          </a:p>
        </p:txBody>
      </p:sp>
      <p:pic>
        <p:nvPicPr>
          <p:cNvPr id="6" name="图片 5"/>
          <p:cNvPicPr>
            <a:picLocks noChangeAspect="1"/>
          </p:cNvPicPr>
          <p:nvPr/>
        </p:nvPicPr>
        <p:blipFill>
          <a:blip r:embed="rId3" cstate="print"/>
          <a:stretch>
            <a:fillRect/>
          </a:stretch>
        </p:blipFill>
        <p:spPr>
          <a:xfrm>
            <a:off x="524173" y="3734689"/>
            <a:ext cx="8065175" cy="2860410"/>
          </a:xfrm>
          <a:prstGeom prst="rect">
            <a:avLst/>
          </a:prstGeom>
        </p:spPr>
      </p:pic>
      <p:sp>
        <p:nvSpPr>
          <p:cNvPr id="13" name="矩形 12"/>
          <p:cNvSpPr/>
          <p:nvPr/>
        </p:nvSpPr>
        <p:spPr>
          <a:xfrm>
            <a:off x="732919" y="1870657"/>
            <a:ext cx="3570208" cy="461665"/>
          </a:xfrm>
          <a:prstGeom prst="rect">
            <a:avLst/>
          </a:prstGeom>
        </p:spPr>
        <p:txBody>
          <a:bodyPr wrap="none">
            <a:spAutoFit/>
          </a:bodyPr>
          <a:lstStyle/>
          <a:p>
            <a:r>
              <a:rPr lang="zh-CN" altLang="en-US" sz="2400" b="1" dirty="0">
                <a:solidFill>
                  <a:srgbClr val="2A634D"/>
                </a:solidFill>
              </a:rPr>
              <a:t>畜牧业；种植业；林业。</a:t>
            </a:r>
          </a:p>
        </p:txBody>
      </p:sp>
      <p:sp>
        <p:nvSpPr>
          <p:cNvPr id="15" name="矩形 14"/>
          <p:cNvSpPr/>
          <p:nvPr/>
        </p:nvSpPr>
        <p:spPr>
          <a:xfrm>
            <a:off x="289560" y="2460612"/>
            <a:ext cx="6665693" cy="461665"/>
          </a:xfrm>
          <a:prstGeom prst="rect">
            <a:avLst/>
          </a:prstGeom>
        </p:spPr>
        <p:txBody>
          <a:bodyPr wrap="square">
            <a:spAutoFit/>
          </a:bodyPr>
          <a:lstStyle/>
          <a:p>
            <a:r>
              <a:rPr lang="zh-CN" altLang="en-US" sz="2400" b="1" dirty="0" smtClean="0"/>
              <a:t>指出</a:t>
            </a:r>
            <a:r>
              <a:rPr lang="zh-CN" altLang="en-US" sz="2400" b="1" dirty="0"/>
              <a:t>乙地的农业地域类型，说明</a:t>
            </a:r>
            <a:r>
              <a:rPr lang="zh-CN" altLang="en-US" sz="2400" b="1" dirty="0" smtClean="0"/>
              <a:t>其特点</a:t>
            </a:r>
            <a:r>
              <a:rPr lang="zh-CN" altLang="en-US" sz="2400" b="1" dirty="0"/>
              <a:t>。</a:t>
            </a:r>
          </a:p>
        </p:txBody>
      </p:sp>
      <p:grpSp>
        <p:nvGrpSpPr>
          <p:cNvPr id="2" name="组合 2">
            <a:extLst>
              <a:ext uri="{FF2B5EF4-FFF2-40B4-BE49-F238E27FC236}">
                <a16:creationId xmlns="" xmlns:a16="http://schemas.microsoft.com/office/drawing/2014/main" id="{3F44008D-4A7A-4C39-BD81-0C5A461DAA24}"/>
              </a:ext>
            </a:extLst>
          </p:cNvPr>
          <p:cNvGrpSpPr/>
          <p:nvPr/>
        </p:nvGrpSpPr>
        <p:grpSpPr>
          <a:xfrm>
            <a:off x="6987093" y="160031"/>
            <a:ext cx="3509456" cy="4281622"/>
            <a:chOff x="5211763" y="92812"/>
            <a:chExt cx="3932237" cy="4797425"/>
          </a:xfrm>
        </p:grpSpPr>
        <p:graphicFrame>
          <p:nvGraphicFramePr>
            <p:cNvPr id="7" name="对象 48132"/>
            <p:cNvGraphicFramePr>
              <a:graphicFrameLocks/>
            </p:cNvGraphicFramePr>
            <p:nvPr>
              <p:extLst/>
            </p:nvPr>
          </p:nvGraphicFramePr>
          <p:xfrm>
            <a:off x="5211763" y="92812"/>
            <a:ext cx="3932237" cy="4797425"/>
          </p:xfrm>
          <a:graphic>
            <a:graphicData uri="http://schemas.openxmlformats.org/presentationml/2006/ole">
              <mc:AlternateContent xmlns:mc="http://schemas.openxmlformats.org/markup-compatibility/2006">
                <mc:Choice xmlns:v="urn:schemas-microsoft-com:vml" Requires="v">
                  <p:oleObj spid="_x0000_s362520" r:id="rId4" imgW="5619048" imgH="6563641" progId="">
                    <p:embed/>
                  </p:oleObj>
                </mc:Choice>
                <mc:Fallback>
                  <p:oleObj r:id="rId4" imgW="5619048" imgH="6563641" progId="">
                    <p:embed/>
                    <p:pic>
                      <p:nvPicPr>
                        <p:cNvPr id="0"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763" y="92812"/>
                          <a:ext cx="3932237" cy="479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直接连接符 8"/>
            <p:cNvCxnSpPr/>
            <p:nvPr/>
          </p:nvCxnSpPr>
          <p:spPr>
            <a:xfrm>
              <a:off x="5568950" y="1356490"/>
              <a:ext cx="2257425" cy="2286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rot="1522215">
              <a:off x="6319534" y="1778132"/>
              <a:ext cx="1004561" cy="14816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1522215">
              <a:off x="8103464" y="1578008"/>
              <a:ext cx="767563" cy="9220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 xmlns:a16="http://schemas.microsoft.com/office/drawing/2014/main" id="{DD1FDB38-088D-4C52-AA7E-F69455AA2C99}"/>
              </a:ext>
            </a:extLst>
          </p:cNvPr>
          <p:cNvSpPr txBox="1"/>
          <p:nvPr/>
        </p:nvSpPr>
        <p:spPr>
          <a:xfrm>
            <a:off x="277773" y="350078"/>
            <a:ext cx="1257114" cy="584775"/>
          </a:xfrm>
          <a:prstGeom prst="rect">
            <a:avLst/>
          </a:prstGeom>
          <a:noFill/>
        </p:spPr>
        <p:txBody>
          <a:bodyPr wrap="square" rtlCol="0">
            <a:spAutoFit/>
          </a:bodyPr>
          <a:lstStyle/>
          <a:p>
            <a:r>
              <a:rPr lang="zh-CN" altLang="en-US" sz="3200" b="1" dirty="0"/>
              <a:t>练习</a:t>
            </a:r>
          </a:p>
        </p:txBody>
      </p:sp>
      <p:sp>
        <p:nvSpPr>
          <p:cNvPr id="23" name="矩形 22">
            <a:extLst>
              <a:ext uri="{FF2B5EF4-FFF2-40B4-BE49-F238E27FC236}">
                <a16:creationId xmlns="" xmlns:a16="http://schemas.microsoft.com/office/drawing/2014/main" id="{5A1DD51E-B943-47D6-B33B-F615D7F820D6}"/>
              </a:ext>
            </a:extLst>
          </p:cNvPr>
          <p:cNvSpPr/>
          <p:nvPr/>
        </p:nvSpPr>
        <p:spPr>
          <a:xfrm>
            <a:off x="702440" y="3002049"/>
            <a:ext cx="5109091" cy="461665"/>
          </a:xfrm>
          <a:prstGeom prst="rect">
            <a:avLst/>
          </a:prstGeom>
        </p:spPr>
        <p:txBody>
          <a:bodyPr wrap="none">
            <a:spAutoFit/>
          </a:bodyPr>
          <a:lstStyle/>
          <a:p>
            <a:r>
              <a:rPr lang="zh-CN" altLang="en-US" sz="2400" b="1" dirty="0">
                <a:solidFill>
                  <a:srgbClr val="2A634D"/>
                </a:solidFill>
              </a:rPr>
              <a:t>商品率高，规模大，机械化水平高。</a:t>
            </a:r>
          </a:p>
        </p:txBody>
      </p:sp>
      <p:cxnSp>
        <p:nvCxnSpPr>
          <p:cNvPr id="24" name="直接连接符 23">
            <a:extLst>
              <a:ext uri="{FF2B5EF4-FFF2-40B4-BE49-F238E27FC236}">
                <a16:creationId xmlns="" xmlns:a16="http://schemas.microsoft.com/office/drawing/2014/main" id="{DBE2017A-8573-4CCF-AFE5-68104678FE35}"/>
              </a:ext>
            </a:extLst>
          </p:cNvPr>
          <p:cNvCxnSpPr>
            <a:cxnSpLocks/>
          </p:cNvCxnSpPr>
          <p:nvPr/>
        </p:nvCxnSpPr>
        <p:spPr>
          <a:xfrm>
            <a:off x="293012" y="1095007"/>
            <a:ext cx="3548907" cy="0"/>
          </a:xfrm>
          <a:prstGeom prst="line">
            <a:avLst/>
          </a:prstGeom>
          <a:ln w="12700">
            <a:solidFill>
              <a:srgbClr val="2A63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39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5"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0" y="0"/>
            <a:ext cx="3498850" cy="460375"/>
          </a:xfrm>
          <a:prstGeom prst="rect">
            <a:avLst/>
          </a:prstGeom>
          <a:noFill/>
        </p:spPr>
        <p:txBody>
          <a:bodyPr wrap="square" rtlCol="0">
            <a:spAutoFit/>
          </a:bodyPr>
          <a:lstStyle/>
          <a:p>
            <a:r>
              <a:rPr lang="zh-CN" altLang="en-US" sz="2400" b="1" dirty="0">
                <a:solidFill>
                  <a:schemeClr val="accent6">
                    <a:lumMod val="50000"/>
                  </a:schemeClr>
                </a:solidFill>
              </a:rPr>
              <a:t>黑土地商品谷物农业</a:t>
            </a:r>
          </a:p>
        </p:txBody>
      </p:sp>
      <p:sp>
        <p:nvSpPr>
          <p:cNvPr id="10" name="文本框 9"/>
          <p:cNvSpPr txBox="1"/>
          <p:nvPr/>
        </p:nvSpPr>
        <p:spPr>
          <a:xfrm>
            <a:off x="3420745" y="249555"/>
            <a:ext cx="3498850" cy="460375"/>
          </a:xfrm>
          <a:prstGeom prst="rect">
            <a:avLst/>
          </a:prstGeom>
          <a:noFill/>
        </p:spPr>
        <p:txBody>
          <a:bodyPr wrap="square" rtlCol="0">
            <a:spAutoFit/>
          </a:bodyPr>
          <a:lstStyle/>
          <a:p>
            <a:r>
              <a:rPr lang="zh-CN" altLang="en-US" sz="2400" b="1">
                <a:solidFill>
                  <a:schemeClr val="accent6">
                    <a:lumMod val="50000"/>
                  </a:schemeClr>
                </a:solidFill>
              </a:rPr>
              <a:t>集中连片，沃野千里</a:t>
            </a:r>
          </a:p>
        </p:txBody>
      </p:sp>
      <p:pic>
        <p:nvPicPr>
          <p:cNvPr id="10245" name="Picture 5" descr="https://gimg2.baidu.com/image_search/src=http%3A%2F%2Fpic.dbw.cn%2F003%2F009%2F266%2F00300926666_f4973c26.jpg&amp;refer=http%3A%2F%2Fpic.dbw.cn&amp;app=2002&amp;size=f9999,10000&amp;q=a80&amp;n=0&amp;g=0n&amp;fmt=jpeg?sec=1617010162&amp;t=42805def5b7b149267bbf7359f752e78"/>
          <p:cNvPicPr>
            <a:picLocks noChangeAspect="1" noChangeArrowheads="1"/>
          </p:cNvPicPr>
          <p:nvPr/>
        </p:nvPicPr>
        <p:blipFill>
          <a:blip r:embed="rId3" cstate="print"/>
          <a:srcRect/>
          <a:stretch>
            <a:fillRect/>
          </a:stretch>
        </p:blipFill>
        <p:spPr bwMode="auto">
          <a:xfrm>
            <a:off x="0" y="1044256"/>
            <a:ext cx="6838801" cy="5173664"/>
          </a:xfrm>
          <a:prstGeom prst="rect">
            <a:avLst/>
          </a:prstGeom>
          <a:noFill/>
        </p:spPr>
      </p:pic>
      <p:pic>
        <p:nvPicPr>
          <p:cNvPr id="10251" name="Picture 11" descr="https://gimg2.baidu.com/image_search/src=http%3A%2F%2F5b0988e595225.cdn.sohucs.com%2Fimages%2F20180211%2F8029fae64d3f4c3786d10c5ae3449a25.jpeg&amp;refer=http%3A%2F%2F5b0988e595225.cdn.sohucs.com&amp;app=2002&amp;size=f9999,10000&amp;q=a80&amp;n=0&amp;g=0n&amp;fmt=jpeg?sec=1617014735&amp;t=616459b0f0599408aad0d806617e8ae0"/>
          <p:cNvPicPr>
            <a:picLocks noChangeAspect="1" noChangeArrowheads="1"/>
          </p:cNvPicPr>
          <p:nvPr/>
        </p:nvPicPr>
        <p:blipFill>
          <a:blip r:embed="rId4" cstate="print"/>
          <a:srcRect/>
          <a:stretch>
            <a:fillRect/>
          </a:stretch>
        </p:blipFill>
        <p:spPr bwMode="auto">
          <a:xfrm>
            <a:off x="6871969" y="1005840"/>
            <a:ext cx="5320031" cy="5135880"/>
          </a:xfrm>
          <a:prstGeom prst="rect">
            <a:avLst/>
          </a:prstGeom>
          <a:noFill/>
        </p:spPr>
      </p:pic>
    </p:spTree>
    <p:custDataLst>
      <p:tags r:id="rId1"/>
    </p:custDataLst>
    <p:extLst>
      <p:ext uri="{BB962C8B-B14F-4D97-AF65-F5344CB8AC3E}">
        <p14:creationId xmlns:p14="http://schemas.microsoft.com/office/powerpoint/2010/main" val="319972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000"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208897"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9" name="任意多边形 208898"/>
          <p:cNvSpPr>
            <a:spLocks noChangeArrowheads="1"/>
          </p:cNvSpPr>
          <p:nvPr/>
        </p:nvSpPr>
        <p:spPr bwMode="auto">
          <a:xfrm>
            <a:off x="8001000" y="681039"/>
            <a:ext cx="1085850" cy="935037"/>
          </a:xfrm>
          <a:custGeom>
            <a:avLst/>
            <a:gdLst>
              <a:gd name="T0" fmla="*/ 612 w 684"/>
              <a:gd name="T1" fmla="*/ 315 h 589"/>
              <a:gd name="T2" fmla="*/ 480 w 684"/>
              <a:gd name="T3" fmla="*/ 183 h 589"/>
              <a:gd name="T4" fmla="*/ 444 w 684"/>
              <a:gd name="T5" fmla="*/ 171 h 589"/>
              <a:gd name="T6" fmla="*/ 312 w 684"/>
              <a:gd name="T7" fmla="*/ 159 h 589"/>
              <a:gd name="T8" fmla="*/ 216 w 684"/>
              <a:gd name="T9" fmla="*/ 63 h 589"/>
              <a:gd name="T10" fmla="*/ 120 w 684"/>
              <a:gd name="T11" fmla="*/ 27 h 589"/>
              <a:gd name="T12" fmla="*/ 96 w 684"/>
              <a:gd name="T13" fmla="*/ 63 h 589"/>
              <a:gd name="T14" fmla="*/ 60 w 684"/>
              <a:gd name="T15" fmla="*/ 87 h 589"/>
              <a:gd name="T16" fmla="*/ 48 w 684"/>
              <a:gd name="T17" fmla="*/ 123 h 589"/>
              <a:gd name="T18" fmla="*/ 24 w 684"/>
              <a:gd name="T19" fmla="*/ 159 h 589"/>
              <a:gd name="T20" fmla="*/ 24 w 684"/>
              <a:gd name="T21" fmla="*/ 375 h 589"/>
              <a:gd name="T22" fmla="*/ 132 w 684"/>
              <a:gd name="T23" fmla="*/ 459 h 589"/>
              <a:gd name="T24" fmla="*/ 456 w 684"/>
              <a:gd name="T25" fmla="*/ 507 h 589"/>
              <a:gd name="T26" fmla="*/ 492 w 684"/>
              <a:gd name="T27" fmla="*/ 543 h 589"/>
              <a:gd name="T28" fmla="*/ 516 w 684"/>
              <a:gd name="T29" fmla="*/ 579 h 589"/>
              <a:gd name="T30" fmla="*/ 636 w 684"/>
              <a:gd name="T31" fmla="*/ 531 h 589"/>
              <a:gd name="T32" fmla="*/ 684 w 684"/>
              <a:gd name="T33" fmla="*/ 471 h 589"/>
              <a:gd name="T34" fmla="*/ 588 w 684"/>
              <a:gd name="T35" fmla="*/ 435 h 589"/>
              <a:gd name="T36" fmla="*/ 612 w 684"/>
              <a:gd name="T37" fmla="*/ 315 h 5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84"/>
              <a:gd name="T58" fmla="*/ 0 h 589"/>
              <a:gd name="T59" fmla="*/ 684 w 684"/>
              <a:gd name="T60" fmla="*/ 589 h 5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84" h="589">
                <a:moveTo>
                  <a:pt x="612" y="315"/>
                </a:moveTo>
                <a:cubicBezTo>
                  <a:pt x="361" y="292"/>
                  <a:pt x="555" y="333"/>
                  <a:pt x="480" y="183"/>
                </a:cubicBezTo>
                <a:cubicBezTo>
                  <a:pt x="474" y="172"/>
                  <a:pt x="457" y="173"/>
                  <a:pt x="444" y="171"/>
                </a:cubicBezTo>
                <a:cubicBezTo>
                  <a:pt x="400" y="165"/>
                  <a:pt x="356" y="163"/>
                  <a:pt x="312" y="159"/>
                </a:cubicBezTo>
                <a:cubicBezTo>
                  <a:pt x="277" y="124"/>
                  <a:pt x="257" y="90"/>
                  <a:pt x="216" y="63"/>
                </a:cubicBezTo>
                <a:cubicBezTo>
                  <a:pt x="195" y="0"/>
                  <a:pt x="180" y="12"/>
                  <a:pt x="120" y="27"/>
                </a:cubicBezTo>
                <a:cubicBezTo>
                  <a:pt x="112" y="39"/>
                  <a:pt x="106" y="53"/>
                  <a:pt x="96" y="63"/>
                </a:cubicBezTo>
                <a:cubicBezTo>
                  <a:pt x="86" y="73"/>
                  <a:pt x="69" y="76"/>
                  <a:pt x="60" y="87"/>
                </a:cubicBezTo>
                <a:cubicBezTo>
                  <a:pt x="52" y="97"/>
                  <a:pt x="54" y="112"/>
                  <a:pt x="48" y="123"/>
                </a:cubicBezTo>
                <a:cubicBezTo>
                  <a:pt x="42" y="136"/>
                  <a:pt x="32" y="147"/>
                  <a:pt x="24" y="159"/>
                </a:cubicBezTo>
                <a:cubicBezTo>
                  <a:pt x="16" y="231"/>
                  <a:pt x="0" y="303"/>
                  <a:pt x="24" y="375"/>
                </a:cubicBezTo>
                <a:cubicBezTo>
                  <a:pt x="32" y="398"/>
                  <a:pt x="129" y="458"/>
                  <a:pt x="132" y="459"/>
                </a:cubicBezTo>
                <a:cubicBezTo>
                  <a:pt x="274" y="506"/>
                  <a:pt x="263" y="496"/>
                  <a:pt x="456" y="507"/>
                </a:cubicBezTo>
                <a:cubicBezTo>
                  <a:pt x="468" y="519"/>
                  <a:pt x="481" y="530"/>
                  <a:pt x="492" y="543"/>
                </a:cubicBezTo>
                <a:cubicBezTo>
                  <a:pt x="501" y="554"/>
                  <a:pt x="502" y="574"/>
                  <a:pt x="516" y="579"/>
                </a:cubicBezTo>
                <a:cubicBezTo>
                  <a:pt x="547" y="589"/>
                  <a:pt x="613" y="547"/>
                  <a:pt x="636" y="531"/>
                </a:cubicBezTo>
                <a:cubicBezTo>
                  <a:pt x="666" y="486"/>
                  <a:pt x="650" y="505"/>
                  <a:pt x="684" y="471"/>
                </a:cubicBezTo>
                <a:cubicBezTo>
                  <a:pt x="631" y="489"/>
                  <a:pt x="619" y="481"/>
                  <a:pt x="588" y="435"/>
                </a:cubicBezTo>
                <a:cubicBezTo>
                  <a:pt x="601" y="330"/>
                  <a:pt x="586" y="368"/>
                  <a:pt x="612" y="315"/>
                </a:cubicBez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900" name="任意多边形 208899"/>
          <p:cNvSpPr>
            <a:spLocks noChangeArrowheads="1"/>
          </p:cNvSpPr>
          <p:nvPr/>
        </p:nvSpPr>
        <p:spPr bwMode="auto">
          <a:xfrm>
            <a:off x="8915400" y="838201"/>
            <a:ext cx="615950" cy="627063"/>
          </a:xfrm>
          <a:custGeom>
            <a:avLst/>
            <a:gdLst>
              <a:gd name="T0" fmla="*/ 127 w 388"/>
              <a:gd name="T1" fmla="*/ 0 h 371"/>
              <a:gd name="T2" fmla="*/ 223 w 388"/>
              <a:gd name="T3" fmla="*/ 108 h 371"/>
              <a:gd name="T4" fmla="*/ 355 w 388"/>
              <a:gd name="T5" fmla="*/ 12 h 371"/>
              <a:gd name="T6" fmla="*/ 343 w 388"/>
              <a:gd name="T7" fmla="*/ 228 h 371"/>
              <a:gd name="T8" fmla="*/ 271 w 388"/>
              <a:gd name="T9" fmla="*/ 252 h 371"/>
              <a:gd name="T10" fmla="*/ 175 w 388"/>
              <a:gd name="T11" fmla="*/ 324 h 371"/>
              <a:gd name="T12" fmla="*/ 103 w 388"/>
              <a:gd name="T13" fmla="*/ 360 h 371"/>
              <a:gd name="T14" fmla="*/ 7 w 388"/>
              <a:gd name="T15" fmla="*/ 324 h 371"/>
              <a:gd name="T16" fmla="*/ 19 w 388"/>
              <a:gd name="T17" fmla="*/ 192 h 371"/>
              <a:gd name="T18" fmla="*/ 31 w 388"/>
              <a:gd name="T19" fmla="*/ 156 h 371"/>
              <a:gd name="T20" fmla="*/ 91 w 388"/>
              <a:gd name="T21" fmla="*/ 144 h 371"/>
              <a:gd name="T22" fmla="*/ 127 w 388"/>
              <a:gd name="T23" fmla="*/ 0 h 3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371"/>
              <a:gd name="T38" fmla="*/ 388 w 388"/>
              <a:gd name="T39" fmla="*/ 371 h 3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371">
                <a:moveTo>
                  <a:pt x="127" y="0"/>
                </a:moveTo>
                <a:cubicBezTo>
                  <a:pt x="155" y="83"/>
                  <a:pt x="140" y="80"/>
                  <a:pt x="223" y="108"/>
                </a:cubicBezTo>
                <a:cubicBezTo>
                  <a:pt x="291" y="85"/>
                  <a:pt x="300" y="49"/>
                  <a:pt x="355" y="12"/>
                </a:cubicBezTo>
                <a:cubicBezTo>
                  <a:pt x="331" y="85"/>
                  <a:pt x="388" y="151"/>
                  <a:pt x="343" y="228"/>
                </a:cubicBezTo>
                <a:cubicBezTo>
                  <a:pt x="330" y="250"/>
                  <a:pt x="271" y="252"/>
                  <a:pt x="271" y="252"/>
                </a:cubicBezTo>
                <a:cubicBezTo>
                  <a:pt x="241" y="297"/>
                  <a:pt x="221" y="301"/>
                  <a:pt x="175" y="324"/>
                </a:cubicBezTo>
                <a:cubicBezTo>
                  <a:pt x="82" y="371"/>
                  <a:pt x="193" y="330"/>
                  <a:pt x="103" y="360"/>
                </a:cubicBezTo>
                <a:cubicBezTo>
                  <a:pt x="98" y="359"/>
                  <a:pt x="11" y="350"/>
                  <a:pt x="7" y="324"/>
                </a:cubicBezTo>
                <a:cubicBezTo>
                  <a:pt x="0" y="280"/>
                  <a:pt x="13" y="236"/>
                  <a:pt x="19" y="192"/>
                </a:cubicBezTo>
                <a:cubicBezTo>
                  <a:pt x="21" y="179"/>
                  <a:pt x="20" y="163"/>
                  <a:pt x="31" y="156"/>
                </a:cubicBezTo>
                <a:cubicBezTo>
                  <a:pt x="48" y="145"/>
                  <a:pt x="71" y="148"/>
                  <a:pt x="91" y="144"/>
                </a:cubicBezTo>
                <a:cubicBezTo>
                  <a:pt x="160" y="98"/>
                  <a:pt x="139" y="85"/>
                  <a:pt x="127" y="0"/>
                </a:cubicBez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901" name="任意多边形 208900"/>
          <p:cNvSpPr>
            <a:spLocks noChangeArrowheads="1"/>
          </p:cNvSpPr>
          <p:nvPr/>
        </p:nvSpPr>
        <p:spPr bwMode="auto">
          <a:xfrm>
            <a:off x="7424738" y="3533775"/>
            <a:ext cx="971550" cy="590550"/>
          </a:xfrm>
          <a:custGeom>
            <a:avLst/>
            <a:gdLst>
              <a:gd name="T0" fmla="*/ 513 w 612"/>
              <a:gd name="T1" fmla="*/ 0 h 372"/>
              <a:gd name="T2" fmla="*/ 435 w 612"/>
              <a:gd name="T3" fmla="*/ 84 h 372"/>
              <a:gd name="T4" fmla="*/ 399 w 612"/>
              <a:gd name="T5" fmla="*/ 108 h 372"/>
              <a:gd name="T6" fmla="*/ 291 w 612"/>
              <a:gd name="T7" fmla="*/ 102 h 372"/>
              <a:gd name="T8" fmla="*/ 213 w 612"/>
              <a:gd name="T9" fmla="*/ 66 h 372"/>
              <a:gd name="T10" fmla="*/ 171 w 612"/>
              <a:gd name="T11" fmla="*/ 162 h 372"/>
              <a:gd name="T12" fmla="*/ 111 w 612"/>
              <a:gd name="T13" fmla="*/ 180 h 372"/>
              <a:gd name="T14" fmla="*/ 93 w 612"/>
              <a:gd name="T15" fmla="*/ 192 h 372"/>
              <a:gd name="T16" fmla="*/ 81 w 612"/>
              <a:gd name="T17" fmla="*/ 228 h 372"/>
              <a:gd name="T18" fmla="*/ 27 w 612"/>
              <a:gd name="T19" fmla="*/ 258 h 372"/>
              <a:gd name="T20" fmla="*/ 9 w 612"/>
              <a:gd name="T21" fmla="*/ 294 h 372"/>
              <a:gd name="T22" fmla="*/ 147 w 612"/>
              <a:gd name="T23" fmla="*/ 372 h 372"/>
              <a:gd name="T24" fmla="*/ 405 w 612"/>
              <a:gd name="T25" fmla="*/ 348 h 372"/>
              <a:gd name="T26" fmla="*/ 471 w 612"/>
              <a:gd name="T27" fmla="*/ 294 h 372"/>
              <a:gd name="T28" fmla="*/ 501 w 612"/>
              <a:gd name="T29" fmla="*/ 234 h 372"/>
              <a:gd name="T30" fmla="*/ 501 w 612"/>
              <a:gd name="T31" fmla="*/ 234 h 372"/>
              <a:gd name="T32" fmla="*/ 567 w 612"/>
              <a:gd name="T33" fmla="*/ 162 h 372"/>
              <a:gd name="T34" fmla="*/ 579 w 612"/>
              <a:gd name="T35" fmla="*/ 138 h 372"/>
              <a:gd name="T36" fmla="*/ 603 w 612"/>
              <a:gd name="T37" fmla="*/ 126 h 372"/>
              <a:gd name="T38" fmla="*/ 573 w 612"/>
              <a:gd name="T39" fmla="*/ 138 h 372"/>
              <a:gd name="T40" fmla="*/ 561 w 612"/>
              <a:gd name="T41" fmla="*/ 120 h 372"/>
              <a:gd name="T42" fmla="*/ 525 w 612"/>
              <a:gd name="T43" fmla="*/ 108 h 372"/>
              <a:gd name="T44" fmla="*/ 513 w 612"/>
              <a:gd name="T45" fmla="*/ 0 h 3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12"/>
              <a:gd name="T70" fmla="*/ 0 h 372"/>
              <a:gd name="T71" fmla="*/ 612 w 612"/>
              <a:gd name="T72" fmla="*/ 372 h 3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12" h="372">
                <a:moveTo>
                  <a:pt x="513" y="0"/>
                </a:moveTo>
                <a:cubicBezTo>
                  <a:pt x="479" y="22"/>
                  <a:pt x="470" y="61"/>
                  <a:pt x="435" y="84"/>
                </a:cubicBezTo>
                <a:cubicBezTo>
                  <a:pt x="423" y="92"/>
                  <a:pt x="399" y="108"/>
                  <a:pt x="399" y="108"/>
                </a:cubicBezTo>
                <a:cubicBezTo>
                  <a:pt x="363" y="106"/>
                  <a:pt x="327" y="105"/>
                  <a:pt x="291" y="102"/>
                </a:cubicBezTo>
                <a:cubicBezTo>
                  <a:pt x="263" y="99"/>
                  <a:pt x="242" y="73"/>
                  <a:pt x="213" y="66"/>
                </a:cubicBezTo>
                <a:cubicBezTo>
                  <a:pt x="140" y="78"/>
                  <a:pt x="196" y="57"/>
                  <a:pt x="171" y="162"/>
                </a:cubicBezTo>
                <a:cubicBezTo>
                  <a:pt x="166" y="182"/>
                  <a:pt x="132" y="177"/>
                  <a:pt x="111" y="180"/>
                </a:cubicBezTo>
                <a:cubicBezTo>
                  <a:pt x="105" y="184"/>
                  <a:pt x="97" y="186"/>
                  <a:pt x="93" y="192"/>
                </a:cubicBezTo>
                <a:cubicBezTo>
                  <a:pt x="86" y="203"/>
                  <a:pt x="92" y="221"/>
                  <a:pt x="81" y="228"/>
                </a:cubicBezTo>
                <a:cubicBezTo>
                  <a:pt x="63" y="240"/>
                  <a:pt x="45" y="246"/>
                  <a:pt x="27" y="258"/>
                </a:cubicBezTo>
                <a:cubicBezTo>
                  <a:pt x="23" y="271"/>
                  <a:pt x="11" y="281"/>
                  <a:pt x="9" y="294"/>
                </a:cubicBezTo>
                <a:cubicBezTo>
                  <a:pt x="0" y="368"/>
                  <a:pt x="103" y="368"/>
                  <a:pt x="147" y="372"/>
                </a:cubicBezTo>
                <a:cubicBezTo>
                  <a:pt x="239" y="366"/>
                  <a:pt x="311" y="352"/>
                  <a:pt x="405" y="348"/>
                </a:cubicBezTo>
                <a:cubicBezTo>
                  <a:pt x="437" y="337"/>
                  <a:pt x="448" y="317"/>
                  <a:pt x="471" y="294"/>
                </a:cubicBezTo>
                <a:lnTo>
                  <a:pt x="501" y="234"/>
                </a:lnTo>
                <a:cubicBezTo>
                  <a:pt x="501" y="234"/>
                  <a:pt x="501" y="234"/>
                  <a:pt x="501" y="234"/>
                </a:cubicBezTo>
                <a:cubicBezTo>
                  <a:pt x="514" y="196"/>
                  <a:pt x="530" y="174"/>
                  <a:pt x="567" y="162"/>
                </a:cubicBezTo>
                <a:cubicBezTo>
                  <a:pt x="580" y="142"/>
                  <a:pt x="579" y="151"/>
                  <a:pt x="579" y="138"/>
                </a:cubicBezTo>
                <a:cubicBezTo>
                  <a:pt x="587" y="134"/>
                  <a:pt x="612" y="126"/>
                  <a:pt x="603" y="126"/>
                </a:cubicBezTo>
                <a:cubicBezTo>
                  <a:pt x="592" y="126"/>
                  <a:pt x="584" y="140"/>
                  <a:pt x="573" y="138"/>
                </a:cubicBezTo>
                <a:cubicBezTo>
                  <a:pt x="566" y="137"/>
                  <a:pt x="567" y="124"/>
                  <a:pt x="561" y="120"/>
                </a:cubicBezTo>
                <a:cubicBezTo>
                  <a:pt x="550" y="113"/>
                  <a:pt x="525" y="108"/>
                  <a:pt x="525" y="108"/>
                </a:cubicBezTo>
                <a:cubicBezTo>
                  <a:pt x="507" y="54"/>
                  <a:pt x="506" y="60"/>
                  <a:pt x="513" y="0"/>
                </a:cubicBez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902" name="任意多边形 208901"/>
          <p:cNvSpPr>
            <a:spLocks noChangeArrowheads="1"/>
          </p:cNvSpPr>
          <p:nvPr/>
        </p:nvSpPr>
        <p:spPr bwMode="auto">
          <a:xfrm>
            <a:off x="8213725" y="4098926"/>
            <a:ext cx="501650" cy="396875"/>
          </a:xfrm>
          <a:custGeom>
            <a:avLst/>
            <a:gdLst>
              <a:gd name="T0" fmla="*/ 220 w 316"/>
              <a:gd name="T1" fmla="*/ 46 h 250"/>
              <a:gd name="T2" fmla="*/ 148 w 316"/>
              <a:gd name="T3" fmla="*/ 16 h 250"/>
              <a:gd name="T4" fmla="*/ 4 w 316"/>
              <a:gd name="T5" fmla="*/ 76 h 250"/>
              <a:gd name="T6" fmla="*/ 10 w 316"/>
              <a:gd name="T7" fmla="*/ 136 h 250"/>
              <a:gd name="T8" fmla="*/ 46 w 316"/>
              <a:gd name="T9" fmla="*/ 148 h 250"/>
              <a:gd name="T10" fmla="*/ 160 w 316"/>
              <a:gd name="T11" fmla="*/ 178 h 250"/>
              <a:gd name="T12" fmla="*/ 208 w 316"/>
              <a:gd name="T13" fmla="*/ 190 h 250"/>
              <a:gd name="T14" fmla="*/ 244 w 316"/>
              <a:gd name="T15" fmla="*/ 202 h 250"/>
              <a:gd name="T16" fmla="*/ 310 w 316"/>
              <a:gd name="T17" fmla="*/ 250 h 250"/>
              <a:gd name="T18" fmla="*/ 280 w 316"/>
              <a:gd name="T19" fmla="*/ 202 h 250"/>
              <a:gd name="T20" fmla="*/ 316 w 316"/>
              <a:gd name="T21" fmla="*/ 136 h 250"/>
              <a:gd name="T22" fmla="*/ 226 w 316"/>
              <a:gd name="T23" fmla="*/ 64 h 250"/>
              <a:gd name="T24" fmla="*/ 220 w 316"/>
              <a:gd name="T25" fmla="*/ 46 h 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6"/>
              <a:gd name="T40" fmla="*/ 0 h 250"/>
              <a:gd name="T41" fmla="*/ 316 w 316"/>
              <a:gd name="T42" fmla="*/ 250 h 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6" h="250">
                <a:moveTo>
                  <a:pt x="220" y="46"/>
                </a:moveTo>
                <a:cubicBezTo>
                  <a:pt x="194" y="37"/>
                  <a:pt x="174" y="25"/>
                  <a:pt x="148" y="16"/>
                </a:cubicBezTo>
                <a:cubicBezTo>
                  <a:pt x="54" y="21"/>
                  <a:pt x="29" y="0"/>
                  <a:pt x="4" y="76"/>
                </a:cubicBezTo>
                <a:cubicBezTo>
                  <a:pt x="6" y="96"/>
                  <a:pt x="0" y="119"/>
                  <a:pt x="10" y="136"/>
                </a:cubicBezTo>
                <a:cubicBezTo>
                  <a:pt x="16" y="147"/>
                  <a:pt x="34" y="144"/>
                  <a:pt x="46" y="148"/>
                </a:cubicBezTo>
                <a:cubicBezTo>
                  <a:pt x="84" y="161"/>
                  <a:pt x="121" y="169"/>
                  <a:pt x="160" y="178"/>
                </a:cubicBezTo>
                <a:cubicBezTo>
                  <a:pt x="176" y="182"/>
                  <a:pt x="192" y="186"/>
                  <a:pt x="208" y="190"/>
                </a:cubicBezTo>
                <a:cubicBezTo>
                  <a:pt x="220" y="193"/>
                  <a:pt x="244" y="202"/>
                  <a:pt x="244" y="202"/>
                </a:cubicBezTo>
                <a:cubicBezTo>
                  <a:pt x="262" y="229"/>
                  <a:pt x="284" y="233"/>
                  <a:pt x="310" y="250"/>
                </a:cubicBezTo>
                <a:cubicBezTo>
                  <a:pt x="302" y="227"/>
                  <a:pt x="288" y="225"/>
                  <a:pt x="280" y="202"/>
                </a:cubicBezTo>
                <a:cubicBezTo>
                  <a:pt x="290" y="129"/>
                  <a:pt x="285" y="183"/>
                  <a:pt x="316" y="136"/>
                </a:cubicBezTo>
                <a:cubicBezTo>
                  <a:pt x="304" y="77"/>
                  <a:pt x="281" y="75"/>
                  <a:pt x="226" y="64"/>
                </a:cubicBezTo>
                <a:cubicBezTo>
                  <a:pt x="224" y="58"/>
                  <a:pt x="220" y="46"/>
                  <a:pt x="220" y="46"/>
                </a:cubicBez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903" name="任意多边形 208902"/>
          <p:cNvSpPr>
            <a:spLocks noChangeArrowheads="1"/>
          </p:cNvSpPr>
          <p:nvPr/>
        </p:nvSpPr>
        <p:spPr bwMode="auto">
          <a:xfrm>
            <a:off x="7696200" y="4570414"/>
            <a:ext cx="336550" cy="230187"/>
          </a:xfrm>
          <a:custGeom>
            <a:avLst/>
            <a:gdLst>
              <a:gd name="T0" fmla="*/ 206 w 214"/>
              <a:gd name="T1" fmla="*/ 37 h 223"/>
              <a:gd name="T2" fmla="*/ 170 w 214"/>
              <a:gd name="T3" fmla="*/ 49 h 223"/>
              <a:gd name="T4" fmla="*/ 134 w 214"/>
              <a:gd name="T5" fmla="*/ 1 h 223"/>
              <a:gd name="T6" fmla="*/ 104 w 214"/>
              <a:gd name="T7" fmla="*/ 7 h 223"/>
              <a:gd name="T8" fmla="*/ 68 w 214"/>
              <a:gd name="T9" fmla="*/ 61 h 223"/>
              <a:gd name="T10" fmla="*/ 8 w 214"/>
              <a:gd name="T11" fmla="*/ 67 h 223"/>
              <a:gd name="T12" fmla="*/ 2 w 214"/>
              <a:gd name="T13" fmla="*/ 85 h 223"/>
              <a:gd name="T14" fmla="*/ 20 w 214"/>
              <a:gd name="T15" fmla="*/ 97 h 223"/>
              <a:gd name="T16" fmla="*/ 68 w 214"/>
              <a:gd name="T17" fmla="*/ 169 h 223"/>
              <a:gd name="T18" fmla="*/ 80 w 214"/>
              <a:gd name="T19" fmla="*/ 205 h 223"/>
              <a:gd name="T20" fmla="*/ 86 w 214"/>
              <a:gd name="T21" fmla="*/ 223 h 223"/>
              <a:gd name="T22" fmla="*/ 164 w 214"/>
              <a:gd name="T23" fmla="*/ 217 h 223"/>
              <a:gd name="T24" fmla="*/ 206 w 214"/>
              <a:gd name="T25" fmla="*/ 37 h 2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23"/>
              <a:gd name="T41" fmla="*/ 214 w 214"/>
              <a:gd name="T42" fmla="*/ 223 h 2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23">
                <a:moveTo>
                  <a:pt x="206" y="37"/>
                </a:moveTo>
                <a:cubicBezTo>
                  <a:pt x="194" y="41"/>
                  <a:pt x="177" y="60"/>
                  <a:pt x="170" y="49"/>
                </a:cubicBezTo>
                <a:cubicBezTo>
                  <a:pt x="156" y="28"/>
                  <a:pt x="156" y="15"/>
                  <a:pt x="134" y="1"/>
                </a:cubicBezTo>
                <a:cubicBezTo>
                  <a:pt x="124" y="3"/>
                  <a:pt x="112" y="0"/>
                  <a:pt x="104" y="7"/>
                </a:cubicBezTo>
                <a:cubicBezTo>
                  <a:pt x="91" y="18"/>
                  <a:pt x="101" y="53"/>
                  <a:pt x="68" y="61"/>
                </a:cubicBezTo>
                <a:cubicBezTo>
                  <a:pt x="48" y="66"/>
                  <a:pt x="28" y="65"/>
                  <a:pt x="8" y="67"/>
                </a:cubicBezTo>
                <a:cubicBezTo>
                  <a:pt x="6" y="73"/>
                  <a:pt x="0" y="79"/>
                  <a:pt x="2" y="85"/>
                </a:cubicBezTo>
                <a:cubicBezTo>
                  <a:pt x="5" y="92"/>
                  <a:pt x="15" y="92"/>
                  <a:pt x="20" y="97"/>
                </a:cubicBezTo>
                <a:cubicBezTo>
                  <a:pt x="38" y="117"/>
                  <a:pt x="53" y="146"/>
                  <a:pt x="68" y="169"/>
                </a:cubicBezTo>
                <a:cubicBezTo>
                  <a:pt x="75" y="180"/>
                  <a:pt x="76" y="193"/>
                  <a:pt x="80" y="205"/>
                </a:cubicBezTo>
                <a:cubicBezTo>
                  <a:pt x="82" y="211"/>
                  <a:pt x="86" y="223"/>
                  <a:pt x="86" y="223"/>
                </a:cubicBezTo>
                <a:cubicBezTo>
                  <a:pt x="112" y="221"/>
                  <a:pt x="138" y="222"/>
                  <a:pt x="164" y="217"/>
                </a:cubicBezTo>
                <a:cubicBezTo>
                  <a:pt x="214" y="208"/>
                  <a:pt x="206" y="43"/>
                  <a:pt x="206" y="37"/>
                </a:cubicBez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904" name="任意多边形 208903"/>
          <p:cNvSpPr>
            <a:spLocks noChangeArrowheads="1"/>
          </p:cNvSpPr>
          <p:nvPr/>
        </p:nvSpPr>
        <p:spPr bwMode="auto">
          <a:xfrm>
            <a:off x="6991350" y="4127500"/>
            <a:ext cx="476250" cy="596900"/>
          </a:xfrm>
          <a:custGeom>
            <a:avLst/>
            <a:gdLst>
              <a:gd name="T0" fmla="*/ 360 w 369"/>
              <a:gd name="T1" fmla="*/ 286 h 448"/>
              <a:gd name="T2" fmla="*/ 300 w 369"/>
              <a:gd name="T3" fmla="*/ 160 h 448"/>
              <a:gd name="T4" fmla="*/ 240 w 369"/>
              <a:gd name="T5" fmla="*/ 154 h 448"/>
              <a:gd name="T6" fmla="*/ 204 w 369"/>
              <a:gd name="T7" fmla="*/ 82 h 448"/>
              <a:gd name="T8" fmla="*/ 114 w 369"/>
              <a:gd name="T9" fmla="*/ 10 h 448"/>
              <a:gd name="T10" fmla="*/ 0 w 369"/>
              <a:gd name="T11" fmla="*/ 70 h 448"/>
              <a:gd name="T12" fmla="*/ 18 w 369"/>
              <a:gd name="T13" fmla="*/ 160 h 448"/>
              <a:gd name="T14" fmla="*/ 30 w 369"/>
              <a:gd name="T15" fmla="*/ 196 h 448"/>
              <a:gd name="T16" fmla="*/ 36 w 369"/>
              <a:gd name="T17" fmla="*/ 214 h 448"/>
              <a:gd name="T18" fmla="*/ 30 w 369"/>
              <a:gd name="T19" fmla="*/ 358 h 448"/>
              <a:gd name="T20" fmla="*/ 84 w 369"/>
              <a:gd name="T21" fmla="*/ 370 h 448"/>
              <a:gd name="T22" fmla="*/ 120 w 369"/>
              <a:gd name="T23" fmla="*/ 394 h 448"/>
              <a:gd name="T24" fmla="*/ 138 w 369"/>
              <a:gd name="T25" fmla="*/ 406 h 448"/>
              <a:gd name="T26" fmla="*/ 204 w 369"/>
              <a:gd name="T27" fmla="*/ 448 h 448"/>
              <a:gd name="T28" fmla="*/ 258 w 369"/>
              <a:gd name="T29" fmla="*/ 442 h 448"/>
              <a:gd name="T30" fmla="*/ 270 w 369"/>
              <a:gd name="T31" fmla="*/ 424 h 448"/>
              <a:gd name="T32" fmla="*/ 318 w 369"/>
              <a:gd name="T33" fmla="*/ 334 h 448"/>
              <a:gd name="T34" fmla="*/ 324 w 369"/>
              <a:gd name="T35" fmla="*/ 316 h 448"/>
              <a:gd name="T36" fmla="*/ 360 w 369"/>
              <a:gd name="T37" fmla="*/ 292 h 448"/>
              <a:gd name="T38" fmla="*/ 360 w 369"/>
              <a:gd name="T39" fmla="*/ 286 h 4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9"/>
              <a:gd name="T61" fmla="*/ 0 h 448"/>
              <a:gd name="T62" fmla="*/ 369 w 369"/>
              <a:gd name="T63" fmla="*/ 448 h 4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9" h="448">
                <a:moveTo>
                  <a:pt x="360" y="286"/>
                </a:moveTo>
                <a:cubicBezTo>
                  <a:pt x="353" y="251"/>
                  <a:pt x="344" y="170"/>
                  <a:pt x="300" y="160"/>
                </a:cubicBezTo>
                <a:cubicBezTo>
                  <a:pt x="280" y="155"/>
                  <a:pt x="260" y="156"/>
                  <a:pt x="240" y="154"/>
                </a:cubicBezTo>
                <a:cubicBezTo>
                  <a:pt x="228" y="119"/>
                  <a:pt x="228" y="106"/>
                  <a:pt x="204" y="82"/>
                </a:cubicBezTo>
                <a:cubicBezTo>
                  <a:pt x="192" y="45"/>
                  <a:pt x="150" y="22"/>
                  <a:pt x="114" y="10"/>
                </a:cubicBezTo>
                <a:cubicBezTo>
                  <a:pt x="29" y="16"/>
                  <a:pt x="23" y="0"/>
                  <a:pt x="0" y="70"/>
                </a:cubicBezTo>
                <a:cubicBezTo>
                  <a:pt x="7" y="137"/>
                  <a:pt x="0" y="107"/>
                  <a:pt x="18" y="160"/>
                </a:cubicBezTo>
                <a:cubicBezTo>
                  <a:pt x="22" y="172"/>
                  <a:pt x="26" y="184"/>
                  <a:pt x="30" y="196"/>
                </a:cubicBezTo>
                <a:cubicBezTo>
                  <a:pt x="32" y="202"/>
                  <a:pt x="36" y="214"/>
                  <a:pt x="36" y="214"/>
                </a:cubicBezTo>
                <a:cubicBezTo>
                  <a:pt x="40" y="265"/>
                  <a:pt x="46" y="309"/>
                  <a:pt x="30" y="358"/>
                </a:cubicBezTo>
                <a:cubicBezTo>
                  <a:pt x="47" y="364"/>
                  <a:pt x="67" y="363"/>
                  <a:pt x="84" y="370"/>
                </a:cubicBezTo>
                <a:cubicBezTo>
                  <a:pt x="97" y="376"/>
                  <a:pt x="108" y="386"/>
                  <a:pt x="120" y="394"/>
                </a:cubicBezTo>
                <a:cubicBezTo>
                  <a:pt x="126" y="398"/>
                  <a:pt x="138" y="406"/>
                  <a:pt x="138" y="406"/>
                </a:cubicBezTo>
                <a:cubicBezTo>
                  <a:pt x="153" y="428"/>
                  <a:pt x="178" y="439"/>
                  <a:pt x="204" y="448"/>
                </a:cubicBezTo>
                <a:cubicBezTo>
                  <a:pt x="222" y="446"/>
                  <a:pt x="241" y="448"/>
                  <a:pt x="258" y="442"/>
                </a:cubicBezTo>
                <a:cubicBezTo>
                  <a:pt x="265" y="440"/>
                  <a:pt x="265" y="430"/>
                  <a:pt x="270" y="424"/>
                </a:cubicBezTo>
                <a:cubicBezTo>
                  <a:pt x="295" y="394"/>
                  <a:pt x="305" y="372"/>
                  <a:pt x="318" y="334"/>
                </a:cubicBezTo>
                <a:cubicBezTo>
                  <a:pt x="320" y="328"/>
                  <a:pt x="319" y="320"/>
                  <a:pt x="324" y="316"/>
                </a:cubicBezTo>
                <a:cubicBezTo>
                  <a:pt x="336" y="308"/>
                  <a:pt x="360" y="292"/>
                  <a:pt x="360" y="292"/>
                </a:cubicBezTo>
                <a:cubicBezTo>
                  <a:pt x="367" y="270"/>
                  <a:pt x="369" y="268"/>
                  <a:pt x="360" y="286"/>
                </a:cubicBezTo>
                <a:close/>
              </a:path>
            </a:pathLst>
          </a:custGeom>
          <a:solidFill>
            <a:srgbClr val="FF33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905" name="任意多边形 208904"/>
          <p:cNvSpPr>
            <a:spLocks noChangeArrowheads="1"/>
          </p:cNvSpPr>
          <p:nvPr/>
        </p:nvSpPr>
        <p:spPr bwMode="auto">
          <a:xfrm>
            <a:off x="6915150" y="4514850"/>
            <a:ext cx="565150" cy="749300"/>
          </a:xfrm>
          <a:custGeom>
            <a:avLst/>
            <a:gdLst>
              <a:gd name="T0" fmla="*/ 80 w 356"/>
              <a:gd name="T1" fmla="*/ 60 h 520"/>
              <a:gd name="T2" fmla="*/ 68 w 356"/>
              <a:gd name="T3" fmla="*/ 72 h 520"/>
              <a:gd name="T4" fmla="*/ 60 w 356"/>
              <a:gd name="T5" fmla="*/ 96 h 520"/>
              <a:gd name="T6" fmla="*/ 16 w 356"/>
              <a:gd name="T7" fmla="*/ 228 h 520"/>
              <a:gd name="T8" fmla="*/ 4 w 356"/>
              <a:gd name="T9" fmla="*/ 268 h 520"/>
              <a:gd name="T10" fmla="*/ 0 w 356"/>
              <a:gd name="T11" fmla="*/ 280 h 520"/>
              <a:gd name="T12" fmla="*/ 4 w 356"/>
              <a:gd name="T13" fmla="*/ 392 h 520"/>
              <a:gd name="T14" fmla="*/ 28 w 356"/>
              <a:gd name="T15" fmla="*/ 440 h 520"/>
              <a:gd name="T16" fmla="*/ 156 w 356"/>
              <a:gd name="T17" fmla="*/ 520 h 520"/>
              <a:gd name="T18" fmla="*/ 212 w 356"/>
              <a:gd name="T19" fmla="*/ 504 h 520"/>
              <a:gd name="T20" fmla="*/ 252 w 356"/>
              <a:gd name="T21" fmla="*/ 444 h 520"/>
              <a:gd name="T22" fmla="*/ 264 w 356"/>
              <a:gd name="T23" fmla="*/ 420 h 520"/>
              <a:gd name="T24" fmla="*/ 300 w 356"/>
              <a:gd name="T25" fmla="*/ 396 h 520"/>
              <a:gd name="T26" fmla="*/ 324 w 356"/>
              <a:gd name="T27" fmla="*/ 380 h 520"/>
              <a:gd name="T28" fmla="*/ 344 w 356"/>
              <a:gd name="T29" fmla="*/ 344 h 520"/>
              <a:gd name="T30" fmla="*/ 336 w 356"/>
              <a:gd name="T31" fmla="*/ 276 h 520"/>
              <a:gd name="T32" fmla="*/ 320 w 356"/>
              <a:gd name="T33" fmla="*/ 240 h 520"/>
              <a:gd name="T34" fmla="*/ 344 w 356"/>
              <a:gd name="T35" fmla="*/ 180 h 520"/>
              <a:gd name="T36" fmla="*/ 352 w 356"/>
              <a:gd name="T37" fmla="*/ 156 h 520"/>
              <a:gd name="T38" fmla="*/ 356 w 356"/>
              <a:gd name="T39" fmla="*/ 144 h 520"/>
              <a:gd name="T40" fmla="*/ 340 w 356"/>
              <a:gd name="T41" fmla="*/ 72 h 520"/>
              <a:gd name="T42" fmla="*/ 348 w 356"/>
              <a:gd name="T43" fmla="*/ 0 h 520"/>
              <a:gd name="T44" fmla="*/ 292 w 356"/>
              <a:gd name="T45" fmla="*/ 88 h 520"/>
              <a:gd name="T46" fmla="*/ 228 w 356"/>
              <a:gd name="T47" fmla="*/ 124 h 520"/>
              <a:gd name="T48" fmla="*/ 172 w 356"/>
              <a:gd name="T49" fmla="*/ 100 h 520"/>
              <a:gd name="T50" fmla="*/ 80 w 356"/>
              <a:gd name="T51" fmla="*/ 60 h 5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6"/>
              <a:gd name="T79" fmla="*/ 0 h 520"/>
              <a:gd name="T80" fmla="*/ 356 w 356"/>
              <a:gd name="T81" fmla="*/ 520 h 5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6" h="520">
                <a:moveTo>
                  <a:pt x="80" y="60"/>
                </a:moveTo>
                <a:cubicBezTo>
                  <a:pt x="76" y="64"/>
                  <a:pt x="71" y="67"/>
                  <a:pt x="68" y="72"/>
                </a:cubicBezTo>
                <a:cubicBezTo>
                  <a:pt x="64" y="79"/>
                  <a:pt x="60" y="96"/>
                  <a:pt x="60" y="96"/>
                </a:cubicBezTo>
                <a:cubicBezTo>
                  <a:pt x="54" y="141"/>
                  <a:pt x="42" y="190"/>
                  <a:pt x="16" y="228"/>
                </a:cubicBezTo>
                <a:cubicBezTo>
                  <a:pt x="10" y="252"/>
                  <a:pt x="14" y="239"/>
                  <a:pt x="4" y="268"/>
                </a:cubicBezTo>
                <a:cubicBezTo>
                  <a:pt x="3" y="272"/>
                  <a:pt x="0" y="280"/>
                  <a:pt x="0" y="280"/>
                </a:cubicBezTo>
                <a:cubicBezTo>
                  <a:pt x="1" y="317"/>
                  <a:pt x="1" y="355"/>
                  <a:pt x="4" y="392"/>
                </a:cubicBezTo>
                <a:cubicBezTo>
                  <a:pt x="6" y="411"/>
                  <a:pt x="18" y="425"/>
                  <a:pt x="28" y="440"/>
                </a:cubicBezTo>
                <a:cubicBezTo>
                  <a:pt x="61" y="490"/>
                  <a:pt x="97" y="510"/>
                  <a:pt x="156" y="520"/>
                </a:cubicBezTo>
                <a:cubicBezTo>
                  <a:pt x="182" y="517"/>
                  <a:pt x="192" y="517"/>
                  <a:pt x="212" y="504"/>
                </a:cubicBezTo>
                <a:cubicBezTo>
                  <a:pt x="225" y="484"/>
                  <a:pt x="239" y="464"/>
                  <a:pt x="252" y="444"/>
                </a:cubicBezTo>
                <a:cubicBezTo>
                  <a:pt x="262" y="429"/>
                  <a:pt x="249" y="433"/>
                  <a:pt x="264" y="420"/>
                </a:cubicBezTo>
                <a:cubicBezTo>
                  <a:pt x="275" y="411"/>
                  <a:pt x="288" y="404"/>
                  <a:pt x="300" y="396"/>
                </a:cubicBezTo>
                <a:cubicBezTo>
                  <a:pt x="308" y="391"/>
                  <a:pt x="324" y="380"/>
                  <a:pt x="324" y="380"/>
                </a:cubicBezTo>
                <a:cubicBezTo>
                  <a:pt x="342" y="352"/>
                  <a:pt x="337" y="365"/>
                  <a:pt x="344" y="344"/>
                </a:cubicBezTo>
                <a:cubicBezTo>
                  <a:pt x="343" y="335"/>
                  <a:pt x="345" y="294"/>
                  <a:pt x="336" y="276"/>
                </a:cubicBezTo>
                <a:cubicBezTo>
                  <a:pt x="330" y="264"/>
                  <a:pt x="320" y="240"/>
                  <a:pt x="320" y="240"/>
                </a:cubicBezTo>
                <a:cubicBezTo>
                  <a:pt x="327" y="220"/>
                  <a:pt x="337" y="201"/>
                  <a:pt x="344" y="180"/>
                </a:cubicBezTo>
                <a:cubicBezTo>
                  <a:pt x="347" y="172"/>
                  <a:pt x="349" y="164"/>
                  <a:pt x="352" y="156"/>
                </a:cubicBezTo>
                <a:cubicBezTo>
                  <a:pt x="353" y="152"/>
                  <a:pt x="356" y="144"/>
                  <a:pt x="356" y="144"/>
                </a:cubicBezTo>
                <a:cubicBezTo>
                  <a:pt x="352" y="97"/>
                  <a:pt x="351" y="104"/>
                  <a:pt x="340" y="72"/>
                </a:cubicBezTo>
                <a:cubicBezTo>
                  <a:pt x="344" y="39"/>
                  <a:pt x="353" y="33"/>
                  <a:pt x="348" y="0"/>
                </a:cubicBezTo>
                <a:cubicBezTo>
                  <a:pt x="315" y="11"/>
                  <a:pt x="306" y="60"/>
                  <a:pt x="292" y="88"/>
                </a:cubicBezTo>
                <a:cubicBezTo>
                  <a:pt x="279" y="114"/>
                  <a:pt x="253" y="119"/>
                  <a:pt x="228" y="124"/>
                </a:cubicBezTo>
                <a:cubicBezTo>
                  <a:pt x="182" y="119"/>
                  <a:pt x="201" y="119"/>
                  <a:pt x="172" y="100"/>
                </a:cubicBezTo>
                <a:cubicBezTo>
                  <a:pt x="153" y="71"/>
                  <a:pt x="113" y="60"/>
                  <a:pt x="80" y="60"/>
                </a:cubicBez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906" name="任意多边形 208905"/>
          <p:cNvSpPr>
            <a:spLocks noChangeArrowheads="1"/>
          </p:cNvSpPr>
          <p:nvPr/>
        </p:nvSpPr>
        <p:spPr bwMode="auto">
          <a:xfrm>
            <a:off x="5930900" y="4467226"/>
            <a:ext cx="285750" cy="536575"/>
          </a:xfrm>
          <a:custGeom>
            <a:avLst/>
            <a:gdLst>
              <a:gd name="T0" fmla="*/ 108 w 252"/>
              <a:gd name="T1" fmla="*/ 10 h 408"/>
              <a:gd name="T2" fmla="*/ 56 w 252"/>
              <a:gd name="T3" fmla="*/ 18 h 408"/>
              <a:gd name="T4" fmla="*/ 0 w 252"/>
              <a:gd name="T5" fmla="*/ 114 h 408"/>
              <a:gd name="T6" fmla="*/ 4 w 252"/>
              <a:gd name="T7" fmla="*/ 178 h 408"/>
              <a:gd name="T8" fmla="*/ 44 w 252"/>
              <a:gd name="T9" fmla="*/ 250 h 408"/>
              <a:gd name="T10" fmla="*/ 68 w 252"/>
              <a:gd name="T11" fmla="*/ 322 h 408"/>
              <a:gd name="T12" fmla="*/ 88 w 252"/>
              <a:gd name="T13" fmla="*/ 358 h 408"/>
              <a:gd name="T14" fmla="*/ 104 w 252"/>
              <a:gd name="T15" fmla="*/ 394 h 408"/>
              <a:gd name="T16" fmla="*/ 128 w 252"/>
              <a:gd name="T17" fmla="*/ 402 h 408"/>
              <a:gd name="T18" fmla="*/ 140 w 252"/>
              <a:gd name="T19" fmla="*/ 406 h 408"/>
              <a:gd name="T20" fmla="*/ 184 w 252"/>
              <a:gd name="T21" fmla="*/ 402 h 408"/>
              <a:gd name="T22" fmla="*/ 200 w 252"/>
              <a:gd name="T23" fmla="*/ 378 h 408"/>
              <a:gd name="T24" fmla="*/ 208 w 252"/>
              <a:gd name="T25" fmla="*/ 366 h 408"/>
              <a:gd name="T26" fmla="*/ 232 w 252"/>
              <a:gd name="T27" fmla="*/ 246 h 408"/>
              <a:gd name="T28" fmla="*/ 248 w 252"/>
              <a:gd name="T29" fmla="*/ 146 h 408"/>
              <a:gd name="T30" fmla="*/ 200 w 252"/>
              <a:gd name="T31" fmla="*/ 86 h 408"/>
              <a:gd name="T32" fmla="*/ 172 w 252"/>
              <a:gd name="T33" fmla="*/ 66 h 408"/>
              <a:gd name="T34" fmla="*/ 152 w 252"/>
              <a:gd name="T35" fmla="*/ 42 h 408"/>
              <a:gd name="T36" fmla="*/ 108 w 252"/>
              <a:gd name="T37" fmla="*/ 10 h 4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2"/>
              <a:gd name="T58" fmla="*/ 0 h 408"/>
              <a:gd name="T59" fmla="*/ 252 w 252"/>
              <a:gd name="T60" fmla="*/ 408 h 4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2" h="408">
                <a:moveTo>
                  <a:pt x="108" y="10"/>
                </a:moveTo>
                <a:cubicBezTo>
                  <a:pt x="91" y="12"/>
                  <a:pt x="70" y="7"/>
                  <a:pt x="56" y="18"/>
                </a:cubicBezTo>
                <a:cubicBezTo>
                  <a:pt x="29" y="39"/>
                  <a:pt x="18" y="86"/>
                  <a:pt x="0" y="114"/>
                </a:cubicBezTo>
                <a:cubicBezTo>
                  <a:pt x="1" y="135"/>
                  <a:pt x="2" y="157"/>
                  <a:pt x="4" y="178"/>
                </a:cubicBezTo>
                <a:cubicBezTo>
                  <a:pt x="7" y="202"/>
                  <a:pt x="31" y="231"/>
                  <a:pt x="44" y="250"/>
                </a:cubicBezTo>
                <a:cubicBezTo>
                  <a:pt x="56" y="268"/>
                  <a:pt x="61" y="301"/>
                  <a:pt x="68" y="322"/>
                </a:cubicBezTo>
                <a:cubicBezTo>
                  <a:pt x="72" y="334"/>
                  <a:pt x="83" y="346"/>
                  <a:pt x="88" y="358"/>
                </a:cubicBezTo>
                <a:cubicBezTo>
                  <a:pt x="90" y="362"/>
                  <a:pt x="96" y="389"/>
                  <a:pt x="104" y="394"/>
                </a:cubicBezTo>
                <a:cubicBezTo>
                  <a:pt x="111" y="398"/>
                  <a:pt x="120" y="399"/>
                  <a:pt x="128" y="402"/>
                </a:cubicBezTo>
                <a:cubicBezTo>
                  <a:pt x="132" y="403"/>
                  <a:pt x="140" y="406"/>
                  <a:pt x="140" y="406"/>
                </a:cubicBezTo>
                <a:cubicBezTo>
                  <a:pt x="155" y="405"/>
                  <a:pt x="171" y="408"/>
                  <a:pt x="184" y="402"/>
                </a:cubicBezTo>
                <a:cubicBezTo>
                  <a:pt x="193" y="398"/>
                  <a:pt x="195" y="386"/>
                  <a:pt x="200" y="378"/>
                </a:cubicBezTo>
                <a:cubicBezTo>
                  <a:pt x="203" y="374"/>
                  <a:pt x="208" y="366"/>
                  <a:pt x="208" y="366"/>
                </a:cubicBezTo>
                <a:cubicBezTo>
                  <a:pt x="212" y="316"/>
                  <a:pt x="222" y="290"/>
                  <a:pt x="232" y="246"/>
                </a:cubicBezTo>
                <a:cubicBezTo>
                  <a:pt x="239" y="213"/>
                  <a:pt x="237" y="178"/>
                  <a:pt x="248" y="146"/>
                </a:cubicBezTo>
                <a:cubicBezTo>
                  <a:pt x="243" y="92"/>
                  <a:pt x="252" y="92"/>
                  <a:pt x="200" y="86"/>
                </a:cubicBezTo>
                <a:cubicBezTo>
                  <a:pt x="155" y="71"/>
                  <a:pt x="187" y="89"/>
                  <a:pt x="172" y="66"/>
                </a:cubicBezTo>
                <a:cubicBezTo>
                  <a:pt x="159" y="47"/>
                  <a:pt x="161" y="62"/>
                  <a:pt x="152" y="42"/>
                </a:cubicBezTo>
                <a:cubicBezTo>
                  <a:pt x="142" y="20"/>
                  <a:pt x="139" y="0"/>
                  <a:pt x="108" y="10"/>
                </a:cubicBez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907" name="任意多边形 208906"/>
          <p:cNvSpPr>
            <a:spLocks noChangeArrowheads="1"/>
          </p:cNvSpPr>
          <p:nvPr/>
        </p:nvSpPr>
        <p:spPr bwMode="auto">
          <a:xfrm>
            <a:off x="7391401" y="5651500"/>
            <a:ext cx="314325" cy="458788"/>
          </a:xfrm>
          <a:custGeom>
            <a:avLst/>
            <a:gdLst>
              <a:gd name="T0" fmla="*/ 11 w 198"/>
              <a:gd name="T1" fmla="*/ 289 h 289"/>
              <a:gd name="T2" fmla="*/ 7 w 198"/>
              <a:gd name="T3" fmla="*/ 193 h 289"/>
              <a:gd name="T4" fmla="*/ 27 w 198"/>
              <a:gd name="T5" fmla="*/ 145 h 289"/>
              <a:gd name="T6" fmla="*/ 27 w 198"/>
              <a:gd name="T7" fmla="*/ 41 h 289"/>
              <a:gd name="T8" fmla="*/ 63 w 198"/>
              <a:gd name="T9" fmla="*/ 25 h 289"/>
              <a:gd name="T10" fmla="*/ 135 w 198"/>
              <a:gd name="T11" fmla="*/ 13 h 289"/>
              <a:gd name="T12" fmla="*/ 131 w 198"/>
              <a:gd name="T13" fmla="*/ 49 h 289"/>
              <a:gd name="T14" fmla="*/ 115 w 198"/>
              <a:gd name="T15" fmla="*/ 73 h 289"/>
              <a:gd name="T16" fmla="*/ 107 w 198"/>
              <a:gd name="T17" fmla="*/ 85 h 289"/>
              <a:gd name="T18" fmla="*/ 135 w 198"/>
              <a:gd name="T19" fmla="*/ 105 h 289"/>
              <a:gd name="T20" fmla="*/ 159 w 198"/>
              <a:gd name="T21" fmla="*/ 113 h 289"/>
              <a:gd name="T22" fmla="*/ 183 w 198"/>
              <a:gd name="T23" fmla="*/ 133 h 289"/>
              <a:gd name="T24" fmla="*/ 191 w 198"/>
              <a:gd name="T25" fmla="*/ 157 h 289"/>
              <a:gd name="T26" fmla="*/ 195 w 198"/>
              <a:gd name="T27" fmla="*/ 169 h 289"/>
              <a:gd name="T28" fmla="*/ 187 w 198"/>
              <a:gd name="T29" fmla="*/ 221 h 289"/>
              <a:gd name="T30" fmla="*/ 155 w 198"/>
              <a:gd name="T31" fmla="*/ 233 h 289"/>
              <a:gd name="T32" fmla="*/ 131 w 198"/>
              <a:gd name="T33" fmla="*/ 241 h 289"/>
              <a:gd name="T34" fmla="*/ 83 w 198"/>
              <a:gd name="T35" fmla="*/ 193 h 289"/>
              <a:gd name="T36" fmla="*/ 71 w 198"/>
              <a:gd name="T37" fmla="*/ 245 h 289"/>
              <a:gd name="T38" fmla="*/ 35 w 198"/>
              <a:gd name="T39" fmla="*/ 277 h 289"/>
              <a:gd name="T40" fmla="*/ 11 w 198"/>
              <a:gd name="T41" fmla="*/ 289 h 2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8"/>
              <a:gd name="T64" fmla="*/ 0 h 289"/>
              <a:gd name="T65" fmla="*/ 198 w 198"/>
              <a:gd name="T66" fmla="*/ 289 h 28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8" h="289">
                <a:moveTo>
                  <a:pt x="11" y="289"/>
                </a:moveTo>
                <a:cubicBezTo>
                  <a:pt x="6" y="249"/>
                  <a:pt x="0" y="237"/>
                  <a:pt x="7" y="193"/>
                </a:cubicBezTo>
                <a:cubicBezTo>
                  <a:pt x="10" y="174"/>
                  <a:pt x="21" y="163"/>
                  <a:pt x="27" y="145"/>
                </a:cubicBezTo>
                <a:cubicBezTo>
                  <a:pt x="27" y="142"/>
                  <a:pt x="18" y="54"/>
                  <a:pt x="27" y="41"/>
                </a:cubicBezTo>
                <a:cubicBezTo>
                  <a:pt x="35" y="30"/>
                  <a:pt x="52" y="32"/>
                  <a:pt x="63" y="25"/>
                </a:cubicBezTo>
                <a:cubicBezTo>
                  <a:pt x="80" y="0"/>
                  <a:pt x="108" y="10"/>
                  <a:pt x="135" y="13"/>
                </a:cubicBezTo>
                <a:cubicBezTo>
                  <a:pt x="158" y="21"/>
                  <a:pt x="146" y="39"/>
                  <a:pt x="131" y="49"/>
                </a:cubicBezTo>
                <a:cubicBezTo>
                  <a:pt x="126" y="57"/>
                  <a:pt x="120" y="65"/>
                  <a:pt x="115" y="73"/>
                </a:cubicBezTo>
                <a:cubicBezTo>
                  <a:pt x="112" y="77"/>
                  <a:pt x="107" y="85"/>
                  <a:pt x="107" y="85"/>
                </a:cubicBezTo>
                <a:cubicBezTo>
                  <a:pt x="114" y="105"/>
                  <a:pt x="107" y="96"/>
                  <a:pt x="135" y="105"/>
                </a:cubicBezTo>
                <a:cubicBezTo>
                  <a:pt x="143" y="108"/>
                  <a:pt x="159" y="113"/>
                  <a:pt x="159" y="113"/>
                </a:cubicBezTo>
                <a:cubicBezTo>
                  <a:pt x="166" y="120"/>
                  <a:pt x="177" y="124"/>
                  <a:pt x="183" y="133"/>
                </a:cubicBezTo>
                <a:cubicBezTo>
                  <a:pt x="187" y="140"/>
                  <a:pt x="188" y="149"/>
                  <a:pt x="191" y="157"/>
                </a:cubicBezTo>
                <a:cubicBezTo>
                  <a:pt x="192" y="161"/>
                  <a:pt x="195" y="169"/>
                  <a:pt x="195" y="169"/>
                </a:cubicBezTo>
                <a:cubicBezTo>
                  <a:pt x="193" y="186"/>
                  <a:pt x="198" y="207"/>
                  <a:pt x="187" y="221"/>
                </a:cubicBezTo>
                <a:cubicBezTo>
                  <a:pt x="179" y="232"/>
                  <a:pt x="167" y="230"/>
                  <a:pt x="155" y="233"/>
                </a:cubicBezTo>
                <a:cubicBezTo>
                  <a:pt x="147" y="235"/>
                  <a:pt x="131" y="241"/>
                  <a:pt x="131" y="241"/>
                </a:cubicBezTo>
                <a:cubicBezTo>
                  <a:pt x="115" y="217"/>
                  <a:pt x="114" y="201"/>
                  <a:pt x="83" y="193"/>
                </a:cubicBezTo>
                <a:cubicBezTo>
                  <a:pt x="42" y="200"/>
                  <a:pt x="50" y="213"/>
                  <a:pt x="71" y="245"/>
                </a:cubicBezTo>
                <a:lnTo>
                  <a:pt x="35" y="277"/>
                </a:lnTo>
                <a:cubicBezTo>
                  <a:pt x="35" y="277"/>
                  <a:pt x="11" y="289"/>
                  <a:pt x="11" y="289"/>
                </a:cubicBez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2" name="文本框 208907"/>
          <p:cNvSpPr txBox="1">
            <a:spLocks noChangeArrowheads="1"/>
          </p:cNvSpPr>
          <p:nvPr/>
        </p:nvSpPr>
        <p:spPr bwMode="auto">
          <a:xfrm>
            <a:off x="3124200" y="457201"/>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u="sng">
                <a:latin typeface="Times New Roman" panose="02020603050405020304" pitchFamily="18" charset="0"/>
                <a:ea typeface="楷体_GB2312" pitchFamily="49" charset="-122"/>
              </a:rPr>
              <a:t>中国商品粮基地分布图</a:t>
            </a:r>
          </a:p>
        </p:txBody>
      </p:sp>
      <p:sp>
        <p:nvSpPr>
          <p:cNvPr id="208909" name="文本框 208908"/>
          <p:cNvSpPr txBox="1">
            <a:spLocks noChangeArrowheads="1"/>
          </p:cNvSpPr>
          <p:nvPr/>
        </p:nvSpPr>
        <p:spPr bwMode="auto">
          <a:xfrm>
            <a:off x="7924800" y="1066801"/>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805E"/>
                </a:solidFill>
                <a:latin typeface="仿宋_GB2312" pitchFamily="49" charset="-122"/>
                <a:ea typeface="仿宋_GB2312" pitchFamily="49" charset="-122"/>
              </a:rPr>
              <a:t>松嫩平原</a:t>
            </a:r>
          </a:p>
        </p:txBody>
      </p:sp>
      <p:grpSp>
        <p:nvGrpSpPr>
          <p:cNvPr id="40974" name="组合 208909"/>
          <p:cNvGrpSpPr>
            <a:grpSpLocks/>
          </p:cNvGrpSpPr>
          <p:nvPr/>
        </p:nvGrpSpPr>
        <p:grpSpPr bwMode="auto">
          <a:xfrm>
            <a:off x="2133600" y="5791200"/>
            <a:ext cx="1752600" cy="336550"/>
            <a:chOff x="288" y="3408"/>
            <a:chExt cx="1008" cy="212"/>
          </a:xfrm>
        </p:grpSpPr>
        <p:sp>
          <p:nvSpPr>
            <p:cNvPr id="40983" name="矩形 208910"/>
            <p:cNvSpPr>
              <a:spLocks noChangeArrowheads="1"/>
            </p:cNvSpPr>
            <p:nvPr/>
          </p:nvSpPr>
          <p:spPr bwMode="auto">
            <a:xfrm>
              <a:off x="288" y="3408"/>
              <a:ext cx="288" cy="192"/>
            </a:xfrm>
            <a:prstGeom prst="rect">
              <a:avLst/>
            </a:prstGeom>
            <a:solidFill>
              <a:srgbClr val="FF3300">
                <a:alpha val="50195"/>
              </a:srgbClr>
            </a:solidFill>
            <a:ln w="9525">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FF0000"/>
                </a:solidFill>
                <a:latin typeface="Times New Roman" panose="02020603050405020304" pitchFamily="18" charset="0"/>
              </a:endParaRPr>
            </a:p>
          </p:txBody>
        </p:sp>
        <p:sp>
          <p:nvSpPr>
            <p:cNvPr id="40984" name="文本框 208911"/>
            <p:cNvSpPr txBox="1">
              <a:spLocks noChangeArrowheads="1"/>
            </p:cNvSpPr>
            <p:nvPr/>
          </p:nvSpPr>
          <p:spPr bwMode="auto">
            <a:xfrm>
              <a:off x="576" y="3408"/>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00805E"/>
                  </a:solidFill>
                  <a:latin typeface="Times New Roman" panose="02020603050405020304" pitchFamily="18" charset="0"/>
                </a:rPr>
                <a:t>商品粮基地</a:t>
              </a:r>
            </a:p>
          </p:txBody>
        </p:sp>
      </p:grpSp>
      <p:sp>
        <p:nvSpPr>
          <p:cNvPr id="208913" name="文本框 208912"/>
          <p:cNvSpPr txBox="1">
            <a:spLocks noChangeArrowheads="1"/>
          </p:cNvSpPr>
          <p:nvPr/>
        </p:nvSpPr>
        <p:spPr bwMode="auto">
          <a:xfrm>
            <a:off x="6692901" y="4230688"/>
            <a:ext cx="1274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805E"/>
                </a:solidFill>
                <a:latin typeface="仿宋_GB2312" pitchFamily="49" charset="-122"/>
                <a:ea typeface="仿宋_GB2312" pitchFamily="49" charset="-122"/>
              </a:rPr>
              <a:t>江汉平原</a:t>
            </a:r>
          </a:p>
        </p:txBody>
      </p:sp>
      <p:sp>
        <p:nvSpPr>
          <p:cNvPr id="208914" name="文本框 208913"/>
          <p:cNvSpPr txBox="1">
            <a:spLocks noChangeArrowheads="1"/>
          </p:cNvSpPr>
          <p:nvPr/>
        </p:nvSpPr>
        <p:spPr bwMode="auto">
          <a:xfrm>
            <a:off x="6608764" y="4778376"/>
            <a:ext cx="1431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805E"/>
                </a:solidFill>
                <a:latin typeface="仿宋_GB2312" pitchFamily="49" charset="-122"/>
                <a:ea typeface="仿宋_GB2312" pitchFamily="49" charset="-122"/>
              </a:rPr>
              <a:t>洞庭湖平原</a:t>
            </a:r>
          </a:p>
        </p:txBody>
      </p:sp>
      <p:sp>
        <p:nvSpPr>
          <p:cNvPr id="208915" name="文本框 208914"/>
          <p:cNvSpPr txBox="1">
            <a:spLocks noChangeArrowheads="1"/>
          </p:cNvSpPr>
          <p:nvPr/>
        </p:nvSpPr>
        <p:spPr bwMode="auto">
          <a:xfrm>
            <a:off x="5562600" y="451326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805E"/>
                </a:solidFill>
                <a:latin typeface="仿宋_GB2312" pitchFamily="49" charset="-122"/>
                <a:ea typeface="仿宋_GB2312" pitchFamily="49" charset="-122"/>
              </a:rPr>
              <a:t>成都平原</a:t>
            </a:r>
          </a:p>
        </p:txBody>
      </p:sp>
      <p:sp>
        <p:nvSpPr>
          <p:cNvPr id="208916" name="文本框 208915"/>
          <p:cNvSpPr txBox="1">
            <a:spLocks noChangeArrowheads="1"/>
          </p:cNvSpPr>
          <p:nvPr/>
        </p:nvSpPr>
        <p:spPr bwMode="auto">
          <a:xfrm>
            <a:off x="7010400" y="5638801"/>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805E"/>
                </a:solidFill>
                <a:latin typeface="仿宋_GB2312" pitchFamily="49" charset="-122"/>
                <a:ea typeface="仿宋_GB2312" pitchFamily="49" charset="-122"/>
              </a:rPr>
              <a:t>珠江三角洲</a:t>
            </a:r>
          </a:p>
        </p:txBody>
      </p:sp>
      <p:sp>
        <p:nvSpPr>
          <p:cNvPr id="208917" name="文本框 208916"/>
          <p:cNvSpPr txBox="1">
            <a:spLocks noChangeArrowheads="1"/>
          </p:cNvSpPr>
          <p:nvPr/>
        </p:nvSpPr>
        <p:spPr bwMode="auto">
          <a:xfrm>
            <a:off x="7583488" y="4548188"/>
            <a:ext cx="1681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805E"/>
                </a:solidFill>
                <a:latin typeface="仿宋_GB2312" pitchFamily="49" charset="-122"/>
                <a:ea typeface="仿宋_GB2312" pitchFamily="49" charset="-122"/>
              </a:rPr>
              <a:t>鄱阳湖平原</a:t>
            </a:r>
          </a:p>
        </p:txBody>
      </p:sp>
      <p:sp>
        <p:nvSpPr>
          <p:cNvPr id="208918" name="文本框 208917"/>
          <p:cNvSpPr txBox="1">
            <a:spLocks noChangeArrowheads="1"/>
          </p:cNvSpPr>
          <p:nvPr/>
        </p:nvSpPr>
        <p:spPr bwMode="auto">
          <a:xfrm>
            <a:off x="8235950" y="4068763"/>
            <a:ext cx="1316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805E"/>
                </a:solidFill>
                <a:latin typeface="仿宋_GB2312" pitchFamily="49" charset="-122"/>
                <a:ea typeface="仿宋_GB2312" pitchFamily="49" charset="-122"/>
              </a:rPr>
              <a:t>太湖平原</a:t>
            </a:r>
          </a:p>
        </p:txBody>
      </p:sp>
      <p:sp>
        <p:nvSpPr>
          <p:cNvPr id="208919" name="文本框 208918"/>
          <p:cNvSpPr txBox="1">
            <a:spLocks noChangeArrowheads="1"/>
          </p:cNvSpPr>
          <p:nvPr/>
        </p:nvSpPr>
        <p:spPr bwMode="auto">
          <a:xfrm>
            <a:off x="7391400" y="3733801"/>
            <a:ext cx="1441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805E"/>
                </a:solidFill>
                <a:latin typeface="仿宋_GB2312" pitchFamily="49" charset="-122"/>
                <a:ea typeface="仿宋_GB2312" pitchFamily="49" charset="-122"/>
              </a:rPr>
              <a:t>江淮地区</a:t>
            </a:r>
          </a:p>
        </p:txBody>
      </p:sp>
      <p:sp>
        <p:nvSpPr>
          <p:cNvPr id="208920" name="文本框 208919"/>
          <p:cNvSpPr txBox="1">
            <a:spLocks noChangeArrowheads="1"/>
          </p:cNvSpPr>
          <p:nvPr/>
        </p:nvSpPr>
        <p:spPr bwMode="auto">
          <a:xfrm>
            <a:off x="8610600" y="914401"/>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805E"/>
                </a:solidFill>
                <a:latin typeface="仿宋_GB2312" pitchFamily="49" charset="-122"/>
                <a:ea typeface="仿宋_GB2312" pitchFamily="49" charset="-122"/>
              </a:rPr>
              <a:t>三江平原</a:t>
            </a:r>
          </a:p>
        </p:txBody>
      </p:sp>
    </p:spTree>
    <p:extLst>
      <p:ext uri="{BB962C8B-B14F-4D97-AF65-F5344CB8AC3E}">
        <p14:creationId xmlns:p14="http://schemas.microsoft.com/office/powerpoint/2010/main" val="4097697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dissolve">
                                      <p:cBhvr>
                                        <p:cTn id="7" dur="500"/>
                                        <p:tgtEl>
                                          <p:spTgt spid="208900"/>
                                        </p:tgtEl>
                                      </p:cBhvr>
                                    </p:animEffect>
                                  </p:childTnLst>
                                </p:cTn>
                              </p:par>
                            </p:childTnLst>
                          </p:cTn>
                        </p:par>
                        <p:par>
                          <p:cTn id="8" fill="hold" nodeType="afterGroup">
                            <p:stCondLst>
                              <p:cond delay="500"/>
                            </p:stCondLst>
                            <p:childTnLst>
                              <p:par>
                                <p:cTn id="9" presetID="12" presetClass="entr" presetSubtype="8" fill="hold" grpId="0" nodeType="afterEffect">
                                  <p:stCondLst>
                                    <p:cond delay="1000"/>
                                  </p:stCondLst>
                                  <p:childTnLst>
                                    <p:set>
                                      <p:cBhvr>
                                        <p:cTn id="10" dur="1" fill="hold">
                                          <p:stCondLst>
                                            <p:cond delay="0"/>
                                          </p:stCondLst>
                                        </p:cTn>
                                        <p:tgtEl>
                                          <p:spTgt spid="208920"/>
                                        </p:tgtEl>
                                        <p:attrNameLst>
                                          <p:attrName>style.visibility</p:attrName>
                                        </p:attrNameLst>
                                      </p:cBhvr>
                                      <p:to>
                                        <p:strVal val="visible"/>
                                      </p:to>
                                    </p:set>
                                    <p:animEffect transition="in" filter="slide(fromLeft)">
                                      <p:cBhvr>
                                        <p:cTn id="11" dur="500"/>
                                        <p:tgtEl>
                                          <p:spTgt spid="2089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8899"/>
                                        </p:tgtEl>
                                        <p:attrNameLst>
                                          <p:attrName>style.visibility</p:attrName>
                                        </p:attrNameLst>
                                      </p:cBhvr>
                                      <p:to>
                                        <p:strVal val="visible"/>
                                      </p:to>
                                    </p:set>
                                    <p:animEffect transition="in" filter="dissolve">
                                      <p:cBhvr>
                                        <p:cTn id="16" dur="500"/>
                                        <p:tgtEl>
                                          <p:spTgt spid="208899"/>
                                        </p:tgtEl>
                                      </p:cBhvr>
                                    </p:animEffect>
                                  </p:childTnLst>
                                </p:cTn>
                              </p:par>
                            </p:childTnLst>
                          </p:cTn>
                        </p:par>
                        <p:par>
                          <p:cTn id="17" fill="hold" nodeType="afterGroup">
                            <p:stCondLst>
                              <p:cond delay="500"/>
                            </p:stCondLst>
                            <p:childTnLst>
                              <p:par>
                                <p:cTn id="18" presetID="12" presetClass="entr" presetSubtype="8" fill="hold" grpId="0" nodeType="afterEffect">
                                  <p:stCondLst>
                                    <p:cond delay="1000"/>
                                  </p:stCondLst>
                                  <p:childTnLst>
                                    <p:set>
                                      <p:cBhvr>
                                        <p:cTn id="19" dur="1" fill="hold">
                                          <p:stCondLst>
                                            <p:cond delay="0"/>
                                          </p:stCondLst>
                                        </p:cTn>
                                        <p:tgtEl>
                                          <p:spTgt spid="208909"/>
                                        </p:tgtEl>
                                        <p:attrNameLst>
                                          <p:attrName>style.visibility</p:attrName>
                                        </p:attrNameLst>
                                      </p:cBhvr>
                                      <p:to>
                                        <p:strVal val="visible"/>
                                      </p:to>
                                    </p:set>
                                    <p:animEffect transition="in" filter="slide(fromLeft)">
                                      <p:cBhvr>
                                        <p:cTn id="20" dur="500"/>
                                        <p:tgtEl>
                                          <p:spTgt spid="20890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8901"/>
                                        </p:tgtEl>
                                        <p:attrNameLst>
                                          <p:attrName>style.visibility</p:attrName>
                                        </p:attrNameLst>
                                      </p:cBhvr>
                                      <p:to>
                                        <p:strVal val="visible"/>
                                      </p:to>
                                    </p:set>
                                    <p:animEffect transition="in" filter="dissolve">
                                      <p:cBhvr>
                                        <p:cTn id="25" dur="500"/>
                                        <p:tgtEl>
                                          <p:spTgt spid="208901"/>
                                        </p:tgtEl>
                                      </p:cBhvr>
                                    </p:animEffect>
                                  </p:childTnLst>
                                </p:cTn>
                              </p:par>
                            </p:childTnLst>
                          </p:cTn>
                        </p:par>
                        <p:par>
                          <p:cTn id="26" fill="hold" nodeType="afterGroup">
                            <p:stCondLst>
                              <p:cond delay="500"/>
                            </p:stCondLst>
                            <p:childTnLst>
                              <p:par>
                                <p:cTn id="27" presetID="12" presetClass="entr" presetSubtype="8" fill="hold" grpId="0" nodeType="afterEffect">
                                  <p:stCondLst>
                                    <p:cond delay="1000"/>
                                  </p:stCondLst>
                                  <p:childTnLst>
                                    <p:set>
                                      <p:cBhvr>
                                        <p:cTn id="28" dur="1" fill="hold">
                                          <p:stCondLst>
                                            <p:cond delay="0"/>
                                          </p:stCondLst>
                                        </p:cTn>
                                        <p:tgtEl>
                                          <p:spTgt spid="208919"/>
                                        </p:tgtEl>
                                        <p:attrNameLst>
                                          <p:attrName>style.visibility</p:attrName>
                                        </p:attrNameLst>
                                      </p:cBhvr>
                                      <p:to>
                                        <p:strVal val="visible"/>
                                      </p:to>
                                    </p:set>
                                    <p:animEffect transition="in" filter="slide(fromLeft)">
                                      <p:cBhvr>
                                        <p:cTn id="29" dur="500"/>
                                        <p:tgtEl>
                                          <p:spTgt spid="2089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08902"/>
                                        </p:tgtEl>
                                        <p:attrNameLst>
                                          <p:attrName>style.visibility</p:attrName>
                                        </p:attrNameLst>
                                      </p:cBhvr>
                                      <p:to>
                                        <p:strVal val="visible"/>
                                      </p:to>
                                    </p:set>
                                    <p:animEffect transition="in" filter="dissolve">
                                      <p:cBhvr>
                                        <p:cTn id="34" dur="500"/>
                                        <p:tgtEl>
                                          <p:spTgt spid="208902"/>
                                        </p:tgtEl>
                                      </p:cBhvr>
                                    </p:animEffect>
                                  </p:childTnLst>
                                </p:cTn>
                              </p:par>
                            </p:childTnLst>
                          </p:cTn>
                        </p:par>
                        <p:par>
                          <p:cTn id="35" fill="hold" nodeType="afterGroup">
                            <p:stCondLst>
                              <p:cond delay="500"/>
                            </p:stCondLst>
                            <p:childTnLst>
                              <p:par>
                                <p:cTn id="36" presetID="12" presetClass="entr" presetSubtype="8" fill="hold" grpId="0" nodeType="afterEffect">
                                  <p:stCondLst>
                                    <p:cond delay="1000"/>
                                  </p:stCondLst>
                                  <p:childTnLst>
                                    <p:set>
                                      <p:cBhvr>
                                        <p:cTn id="37" dur="1" fill="hold">
                                          <p:stCondLst>
                                            <p:cond delay="0"/>
                                          </p:stCondLst>
                                        </p:cTn>
                                        <p:tgtEl>
                                          <p:spTgt spid="208918"/>
                                        </p:tgtEl>
                                        <p:attrNameLst>
                                          <p:attrName>style.visibility</p:attrName>
                                        </p:attrNameLst>
                                      </p:cBhvr>
                                      <p:to>
                                        <p:strVal val="visible"/>
                                      </p:to>
                                    </p:set>
                                    <p:animEffect transition="in" filter="slide(fromLeft)">
                                      <p:cBhvr>
                                        <p:cTn id="38" dur="500"/>
                                        <p:tgtEl>
                                          <p:spTgt spid="20891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8903"/>
                                        </p:tgtEl>
                                        <p:attrNameLst>
                                          <p:attrName>style.visibility</p:attrName>
                                        </p:attrNameLst>
                                      </p:cBhvr>
                                      <p:to>
                                        <p:strVal val="visible"/>
                                      </p:to>
                                    </p:set>
                                    <p:animEffect transition="in" filter="dissolve">
                                      <p:cBhvr>
                                        <p:cTn id="43" dur="500"/>
                                        <p:tgtEl>
                                          <p:spTgt spid="208903"/>
                                        </p:tgtEl>
                                      </p:cBhvr>
                                    </p:animEffect>
                                  </p:childTnLst>
                                </p:cTn>
                              </p:par>
                            </p:childTnLst>
                          </p:cTn>
                        </p:par>
                        <p:par>
                          <p:cTn id="44" fill="hold" nodeType="afterGroup">
                            <p:stCondLst>
                              <p:cond delay="500"/>
                            </p:stCondLst>
                            <p:childTnLst>
                              <p:par>
                                <p:cTn id="45" presetID="12" presetClass="entr" presetSubtype="8" fill="hold" grpId="0" nodeType="afterEffect">
                                  <p:stCondLst>
                                    <p:cond delay="1000"/>
                                  </p:stCondLst>
                                  <p:childTnLst>
                                    <p:set>
                                      <p:cBhvr>
                                        <p:cTn id="46" dur="1" fill="hold">
                                          <p:stCondLst>
                                            <p:cond delay="0"/>
                                          </p:stCondLst>
                                        </p:cTn>
                                        <p:tgtEl>
                                          <p:spTgt spid="208917"/>
                                        </p:tgtEl>
                                        <p:attrNameLst>
                                          <p:attrName>style.visibility</p:attrName>
                                        </p:attrNameLst>
                                      </p:cBhvr>
                                      <p:to>
                                        <p:strVal val="visible"/>
                                      </p:to>
                                    </p:set>
                                    <p:animEffect transition="in" filter="slide(fromLeft)">
                                      <p:cBhvr>
                                        <p:cTn id="47" dur="500"/>
                                        <p:tgtEl>
                                          <p:spTgt spid="2089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08904"/>
                                        </p:tgtEl>
                                        <p:attrNameLst>
                                          <p:attrName>style.visibility</p:attrName>
                                        </p:attrNameLst>
                                      </p:cBhvr>
                                      <p:to>
                                        <p:strVal val="visible"/>
                                      </p:to>
                                    </p:set>
                                    <p:animEffect transition="in" filter="dissolve">
                                      <p:cBhvr>
                                        <p:cTn id="52" dur="500"/>
                                        <p:tgtEl>
                                          <p:spTgt spid="208904"/>
                                        </p:tgtEl>
                                      </p:cBhvr>
                                    </p:animEffect>
                                  </p:childTnLst>
                                </p:cTn>
                              </p:par>
                            </p:childTnLst>
                          </p:cTn>
                        </p:par>
                        <p:par>
                          <p:cTn id="53" fill="hold" nodeType="afterGroup">
                            <p:stCondLst>
                              <p:cond delay="500"/>
                            </p:stCondLst>
                            <p:childTnLst>
                              <p:par>
                                <p:cTn id="54" presetID="12" presetClass="entr" presetSubtype="8" fill="hold" grpId="0" nodeType="afterEffect">
                                  <p:stCondLst>
                                    <p:cond delay="1000"/>
                                  </p:stCondLst>
                                  <p:childTnLst>
                                    <p:set>
                                      <p:cBhvr>
                                        <p:cTn id="55" dur="1" fill="hold">
                                          <p:stCondLst>
                                            <p:cond delay="0"/>
                                          </p:stCondLst>
                                        </p:cTn>
                                        <p:tgtEl>
                                          <p:spTgt spid="208913"/>
                                        </p:tgtEl>
                                        <p:attrNameLst>
                                          <p:attrName>style.visibility</p:attrName>
                                        </p:attrNameLst>
                                      </p:cBhvr>
                                      <p:to>
                                        <p:strVal val="visible"/>
                                      </p:to>
                                    </p:set>
                                    <p:animEffect transition="in" filter="slide(fromLeft)">
                                      <p:cBhvr>
                                        <p:cTn id="56" dur="500"/>
                                        <p:tgtEl>
                                          <p:spTgt spid="20891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08905"/>
                                        </p:tgtEl>
                                        <p:attrNameLst>
                                          <p:attrName>style.visibility</p:attrName>
                                        </p:attrNameLst>
                                      </p:cBhvr>
                                      <p:to>
                                        <p:strVal val="visible"/>
                                      </p:to>
                                    </p:set>
                                    <p:animEffect transition="in" filter="dissolve">
                                      <p:cBhvr>
                                        <p:cTn id="61" dur="500"/>
                                        <p:tgtEl>
                                          <p:spTgt spid="208905"/>
                                        </p:tgtEl>
                                      </p:cBhvr>
                                    </p:animEffect>
                                  </p:childTnLst>
                                </p:cTn>
                              </p:par>
                            </p:childTnLst>
                          </p:cTn>
                        </p:par>
                        <p:par>
                          <p:cTn id="62" fill="hold" nodeType="afterGroup">
                            <p:stCondLst>
                              <p:cond delay="500"/>
                            </p:stCondLst>
                            <p:childTnLst>
                              <p:par>
                                <p:cTn id="63" presetID="12" presetClass="entr" presetSubtype="8" fill="hold" grpId="0" nodeType="afterEffect">
                                  <p:stCondLst>
                                    <p:cond delay="1000"/>
                                  </p:stCondLst>
                                  <p:childTnLst>
                                    <p:set>
                                      <p:cBhvr>
                                        <p:cTn id="64" dur="1" fill="hold">
                                          <p:stCondLst>
                                            <p:cond delay="0"/>
                                          </p:stCondLst>
                                        </p:cTn>
                                        <p:tgtEl>
                                          <p:spTgt spid="208914"/>
                                        </p:tgtEl>
                                        <p:attrNameLst>
                                          <p:attrName>style.visibility</p:attrName>
                                        </p:attrNameLst>
                                      </p:cBhvr>
                                      <p:to>
                                        <p:strVal val="visible"/>
                                      </p:to>
                                    </p:set>
                                    <p:animEffect transition="in" filter="slide(fromLeft)">
                                      <p:cBhvr>
                                        <p:cTn id="65" dur="500"/>
                                        <p:tgtEl>
                                          <p:spTgt spid="20891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8906"/>
                                        </p:tgtEl>
                                        <p:attrNameLst>
                                          <p:attrName>style.visibility</p:attrName>
                                        </p:attrNameLst>
                                      </p:cBhvr>
                                      <p:to>
                                        <p:strVal val="visible"/>
                                      </p:to>
                                    </p:set>
                                    <p:animEffect transition="in" filter="dissolve">
                                      <p:cBhvr>
                                        <p:cTn id="70" dur="500"/>
                                        <p:tgtEl>
                                          <p:spTgt spid="208906"/>
                                        </p:tgtEl>
                                      </p:cBhvr>
                                    </p:animEffect>
                                  </p:childTnLst>
                                </p:cTn>
                              </p:par>
                            </p:childTnLst>
                          </p:cTn>
                        </p:par>
                        <p:par>
                          <p:cTn id="71" fill="hold" nodeType="afterGroup">
                            <p:stCondLst>
                              <p:cond delay="500"/>
                            </p:stCondLst>
                            <p:childTnLst>
                              <p:par>
                                <p:cTn id="72" presetID="12" presetClass="entr" presetSubtype="8" fill="hold" grpId="0" nodeType="afterEffect">
                                  <p:stCondLst>
                                    <p:cond delay="1000"/>
                                  </p:stCondLst>
                                  <p:childTnLst>
                                    <p:set>
                                      <p:cBhvr>
                                        <p:cTn id="73" dur="1" fill="hold">
                                          <p:stCondLst>
                                            <p:cond delay="0"/>
                                          </p:stCondLst>
                                        </p:cTn>
                                        <p:tgtEl>
                                          <p:spTgt spid="208915"/>
                                        </p:tgtEl>
                                        <p:attrNameLst>
                                          <p:attrName>style.visibility</p:attrName>
                                        </p:attrNameLst>
                                      </p:cBhvr>
                                      <p:to>
                                        <p:strVal val="visible"/>
                                      </p:to>
                                    </p:set>
                                    <p:animEffect transition="in" filter="slide(fromLeft)">
                                      <p:cBhvr>
                                        <p:cTn id="74" dur="500"/>
                                        <p:tgtEl>
                                          <p:spTgt spid="20891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08907"/>
                                        </p:tgtEl>
                                        <p:attrNameLst>
                                          <p:attrName>style.visibility</p:attrName>
                                        </p:attrNameLst>
                                      </p:cBhvr>
                                      <p:to>
                                        <p:strVal val="visible"/>
                                      </p:to>
                                    </p:set>
                                    <p:animEffect transition="in" filter="dissolve">
                                      <p:cBhvr>
                                        <p:cTn id="79" dur="500"/>
                                        <p:tgtEl>
                                          <p:spTgt spid="208907"/>
                                        </p:tgtEl>
                                      </p:cBhvr>
                                    </p:animEffect>
                                  </p:childTnLst>
                                </p:cTn>
                              </p:par>
                            </p:childTnLst>
                          </p:cTn>
                        </p:par>
                        <p:par>
                          <p:cTn id="80" fill="hold" nodeType="afterGroup">
                            <p:stCondLst>
                              <p:cond delay="500"/>
                            </p:stCondLst>
                            <p:childTnLst>
                              <p:par>
                                <p:cTn id="81" presetID="12" presetClass="entr" presetSubtype="8" fill="hold" grpId="0" nodeType="afterEffect">
                                  <p:stCondLst>
                                    <p:cond delay="1000"/>
                                  </p:stCondLst>
                                  <p:childTnLst>
                                    <p:set>
                                      <p:cBhvr>
                                        <p:cTn id="82" dur="1" fill="hold">
                                          <p:stCondLst>
                                            <p:cond delay="0"/>
                                          </p:stCondLst>
                                        </p:cTn>
                                        <p:tgtEl>
                                          <p:spTgt spid="208916"/>
                                        </p:tgtEl>
                                        <p:attrNameLst>
                                          <p:attrName>style.visibility</p:attrName>
                                        </p:attrNameLst>
                                      </p:cBhvr>
                                      <p:to>
                                        <p:strVal val="visible"/>
                                      </p:to>
                                    </p:set>
                                    <p:animEffect transition="in" filter="slide(fromLeft)">
                                      <p:cBhvr>
                                        <p:cTn id="83" dur="500"/>
                                        <p:tgtEl>
                                          <p:spTgt spid="20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animBg="1"/>
      <p:bldP spid="208900" grpId="0" animBg="1"/>
      <p:bldP spid="208901" grpId="0" animBg="1"/>
      <p:bldP spid="208902" grpId="0" animBg="1"/>
      <p:bldP spid="208903" grpId="0" animBg="1"/>
      <p:bldP spid="208904" grpId="0" animBg="1"/>
      <p:bldP spid="208905" grpId="0" animBg="1"/>
      <p:bldP spid="208906" grpId="0" animBg="1"/>
      <p:bldP spid="208907" grpId="0" animBg="1"/>
      <p:bldP spid="208909" grpId="0"/>
      <p:bldP spid="208913" grpId="0"/>
      <p:bldP spid="208914" grpId="0"/>
      <p:bldP spid="208915" grpId="0"/>
      <p:bldP spid="208916" grpId="0"/>
      <p:bldP spid="208917" grpId="0"/>
      <p:bldP spid="208918" grpId="0"/>
      <p:bldP spid="208919" grpId="0"/>
      <p:bldP spid="2089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38">
            <a:extLst>
              <a:ext uri="{FF2B5EF4-FFF2-40B4-BE49-F238E27FC236}">
                <a16:creationId xmlns="" xmlns:a16="http://schemas.microsoft.com/office/drawing/2014/main" id="{74AA5E5D-DCD3-40E8-B954-8805F67AA603}"/>
              </a:ext>
            </a:extLst>
          </p:cNvPr>
          <p:cNvPicPr>
            <a:picLocks noChangeAspect="1" noChangeArrowheads="1"/>
          </p:cNvPicPr>
          <p:nvPr/>
        </p:nvPicPr>
        <p:blipFill rotWithShape="1">
          <a:blip r:embed="rId2" cstate="print">
            <a:grayscl/>
            <a:extLst>
              <a:ext uri="{28A0092B-C50C-407E-A947-70E740481C1C}">
                <a14:useLocalDpi xmlns:a14="http://schemas.microsoft.com/office/drawing/2010/main" val="0"/>
              </a:ext>
            </a:extLst>
          </a:blip>
          <a:srcRect r="30583"/>
          <a:stretch/>
        </p:blipFill>
        <p:spPr bwMode="auto">
          <a:xfrm>
            <a:off x="361408" y="238751"/>
            <a:ext cx="5604561" cy="6150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 xmlns:a16="http://schemas.microsoft.com/office/drawing/2014/main" id="{7B9F2E8E-63AB-4625-962F-46A5F1A17275}"/>
              </a:ext>
            </a:extLst>
          </p:cNvPr>
          <p:cNvSpPr/>
          <p:nvPr/>
        </p:nvSpPr>
        <p:spPr>
          <a:xfrm>
            <a:off x="7460678" y="2968428"/>
            <a:ext cx="2781287" cy="2308324"/>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solidFill>
                  <a:srgbClr val="FF0000"/>
                </a:solidFill>
              </a:rPr>
              <a:t>光照充足</a:t>
            </a:r>
            <a:endParaRPr lang="en-US" altLang="zh-CN" sz="2400" b="1" dirty="0" smtClean="0">
              <a:solidFill>
                <a:srgbClr val="FF0000"/>
              </a:solidFill>
            </a:endParaRPr>
          </a:p>
          <a:p>
            <a:pPr marL="342900" indent="-342900">
              <a:buFont typeface="Arial" panose="020B0604020202020204" pitchFamily="34" charset="0"/>
              <a:buChar char="•"/>
            </a:pPr>
            <a:r>
              <a:rPr lang="zh-CN" altLang="en-US" sz="2400" b="1" dirty="0" smtClean="0">
                <a:solidFill>
                  <a:srgbClr val="FF0000"/>
                </a:solidFill>
              </a:rPr>
              <a:t>昼夜温差大</a:t>
            </a:r>
            <a:r>
              <a:rPr lang="zh-CN" altLang="en-US" sz="2400" b="1" dirty="0">
                <a:solidFill>
                  <a:srgbClr val="FF0000"/>
                </a:solidFill>
              </a:rPr>
              <a:t>；</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土壤肥沃；</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smtClean="0">
                <a:solidFill>
                  <a:srgbClr val="FF0000"/>
                </a:solidFill>
              </a:rPr>
              <a:t>生长周期长</a:t>
            </a:r>
            <a:r>
              <a:rPr lang="zh-CN" altLang="en-US" sz="2400" b="1" dirty="0">
                <a:solidFill>
                  <a:srgbClr val="FF0000"/>
                </a:solidFill>
              </a:rPr>
              <a:t>；</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环境质量好；</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病虫害少。</a:t>
            </a:r>
          </a:p>
        </p:txBody>
      </p:sp>
      <p:sp>
        <p:nvSpPr>
          <p:cNvPr id="8" name="矩形 7">
            <a:extLst>
              <a:ext uri="{FF2B5EF4-FFF2-40B4-BE49-F238E27FC236}">
                <a16:creationId xmlns="" xmlns:a16="http://schemas.microsoft.com/office/drawing/2014/main" id="{82C063C0-5FB3-4A38-A960-8009B5915455}"/>
              </a:ext>
            </a:extLst>
          </p:cNvPr>
          <p:cNvSpPr/>
          <p:nvPr/>
        </p:nvSpPr>
        <p:spPr>
          <a:xfrm>
            <a:off x="6202680" y="1704255"/>
            <a:ext cx="5669280" cy="461665"/>
          </a:xfrm>
          <a:prstGeom prst="rect">
            <a:avLst/>
          </a:prstGeom>
        </p:spPr>
        <p:txBody>
          <a:bodyPr wrap="square">
            <a:spAutoFit/>
          </a:bodyPr>
          <a:lstStyle/>
          <a:p>
            <a:r>
              <a:rPr lang="zh-CN" altLang="en-US" sz="2400" b="1" dirty="0" smtClean="0"/>
              <a:t>简</a:t>
            </a:r>
            <a:r>
              <a:rPr lang="zh-CN" altLang="en-US" sz="2400" b="1" dirty="0"/>
              <a:t>析东北大米</a:t>
            </a:r>
            <a:r>
              <a:rPr lang="zh-CN" altLang="en-US" sz="2400" b="1" dirty="0" smtClean="0"/>
              <a:t>质量优良</a:t>
            </a:r>
            <a:r>
              <a:rPr lang="zh-CN" altLang="en-US" sz="2400" b="1" dirty="0"/>
              <a:t>的自然原因。</a:t>
            </a:r>
          </a:p>
        </p:txBody>
      </p:sp>
      <p:sp>
        <p:nvSpPr>
          <p:cNvPr id="5" name="文本框 4"/>
          <p:cNvSpPr txBox="1"/>
          <p:nvPr/>
        </p:nvSpPr>
        <p:spPr>
          <a:xfrm>
            <a:off x="6096000" y="610504"/>
            <a:ext cx="4998720" cy="523220"/>
          </a:xfrm>
          <a:prstGeom prst="rect">
            <a:avLst/>
          </a:prstGeom>
          <a:noFill/>
        </p:spPr>
        <p:txBody>
          <a:bodyPr wrap="square" rtlCol="0">
            <a:spAutoFit/>
          </a:bodyPr>
          <a:lstStyle/>
          <a:p>
            <a:r>
              <a:rPr lang="zh-CN" altLang="en-US" sz="2800" b="1" dirty="0" smtClean="0"/>
              <a:t>（</a:t>
            </a:r>
            <a:r>
              <a:rPr lang="en-US" altLang="zh-CN" sz="2800" b="1" dirty="0" smtClean="0"/>
              <a:t>1</a:t>
            </a:r>
            <a:r>
              <a:rPr lang="zh-CN" altLang="en-US" sz="2800" b="1" dirty="0" smtClean="0"/>
              <a:t>）东北农业区位</a:t>
            </a:r>
            <a:endParaRPr lang="zh-CN" altLang="en-US" sz="2800" b="1" dirty="0"/>
          </a:p>
        </p:txBody>
      </p:sp>
    </p:spTree>
    <p:extLst>
      <p:ext uri="{BB962C8B-B14F-4D97-AF65-F5344CB8AC3E}">
        <p14:creationId xmlns:p14="http://schemas.microsoft.com/office/powerpoint/2010/main" val="287938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3" name="Picture 338">
            <a:extLst>
              <a:ext uri="{FF2B5EF4-FFF2-40B4-BE49-F238E27FC236}">
                <a16:creationId xmlns="" xmlns:a16="http://schemas.microsoft.com/office/drawing/2014/main" id="{74AA5E5D-DCD3-40E8-B954-8805F67AA603}"/>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0" y="0"/>
            <a:ext cx="6858000" cy="652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a:extLst>
              <a:ext uri="{FF2B5EF4-FFF2-40B4-BE49-F238E27FC236}">
                <a16:creationId xmlns="" xmlns:a16="http://schemas.microsoft.com/office/drawing/2014/main" id="{60309AA1-3D0E-474F-94CA-160F89F572A3}"/>
              </a:ext>
            </a:extLst>
          </p:cNvPr>
          <p:cNvSpPr/>
          <p:nvPr/>
        </p:nvSpPr>
        <p:spPr>
          <a:xfrm>
            <a:off x="5730240" y="330642"/>
            <a:ext cx="5867399" cy="461665"/>
          </a:xfrm>
          <a:prstGeom prst="rect">
            <a:avLst/>
          </a:prstGeom>
        </p:spPr>
        <p:txBody>
          <a:bodyPr wrap="square">
            <a:spAutoFit/>
          </a:bodyPr>
          <a:lstStyle/>
          <a:p>
            <a:r>
              <a:rPr lang="en-US" altLang="zh-CN" sz="2400" b="1" dirty="0" smtClean="0"/>
              <a:t>6.</a:t>
            </a:r>
            <a:r>
              <a:rPr lang="zh-CN" altLang="en-US" sz="2400" b="1" dirty="0"/>
              <a:t>简述图中水稻</a:t>
            </a:r>
            <a:r>
              <a:rPr lang="zh-CN" altLang="en-US" sz="2400" b="1" dirty="0" smtClean="0"/>
              <a:t>主要</a:t>
            </a:r>
            <a:r>
              <a:rPr lang="zh-CN" altLang="en-US" sz="2400" b="1" dirty="0"/>
              <a:t>种植</a:t>
            </a:r>
            <a:r>
              <a:rPr lang="zh-CN" altLang="en-US" sz="2400" b="1" dirty="0" smtClean="0"/>
              <a:t>区变化的原因</a:t>
            </a:r>
            <a:r>
              <a:rPr lang="zh-CN" altLang="en-US" sz="2400" b="1" dirty="0"/>
              <a:t>。</a:t>
            </a:r>
          </a:p>
        </p:txBody>
      </p:sp>
      <p:sp>
        <p:nvSpPr>
          <p:cNvPr id="12" name="矩形 11">
            <a:extLst>
              <a:ext uri="{FF2B5EF4-FFF2-40B4-BE49-F238E27FC236}">
                <a16:creationId xmlns="" xmlns:a16="http://schemas.microsoft.com/office/drawing/2014/main" id="{247CC046-BC93-42FD-948D-2838A0BACBA2}"/>
              </a:ext>
            </a:extLst>
          </p:cNvPr>
          <p:cNvSpPr/>
          <p:nvPr/>
        </p:nvSpPr>
        <p:spPr>
          <a:xfrm>
            <a:off x="5834332" y="1043057"/>
            <a:ext cx="5809028" cy="3416320"/>
          </a:xfrm>
          <a:prstGeom prst="rect">
            <a:avLst/>
          </a:prstGeom>
          <a:solidFill>
            <a:schemeClr val="bg1"/>
          </a:solidFill>
          <a:ln>
            <a:solidFill>
              <a:srgbClr val="2A634D"/>
            </a:solidFill>
          </a:ln>
        </p:spPr>
        <p:txBody>
          <a:bodyPr wrap="square">
            <a:spAutoFit/>
          </a:bodyPr>
          <a:lstStyle/>
          <a:p>
            <a:r>
              <a:rPr lang="zh-CN" altLang="en-US" sz="2400" b="1" dirty="0">
                <a:solidFill>
                  <a:srgbClr val="FF0000"/>
                </a:solidFill>
              </a:rPr>
              <a:t>    原因：</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优质稻米市场需求增大；</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农业技术发展（水稻品种改良）；</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农田水利设施改善；</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稻米单产高，价格高，经济效益好；</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交通运输改善；</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政策支持；</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全球气候变暖；</a:t>
            </a:r>
            <a:endParaRPr lang="en-US"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水资源的开发（或河流沿岸水源充足）。</a:t>
            </a:r>
            <a:endParaRPr lang="zh-CN" altLang="en-US" dirty="0">
              <a:solidFill>
                <a:srgbClr val="FF0000"/>
              </a:solidFill>
            </a:endParaRPr>
          </a:p>
        </p:txBody>
      </p:sp>
    </p:spTree>
    <p:extLst>
      <p:ext uri="{BB962C8B-B14F-4D97-AF65-F5344CB8AC3E}">
        <p14:creationId xmlns:p14="http://schemas.microsoft.com/office/powerpoint/2010/main" val="2198788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1E246915-7667-4819-BD17-1F66108E6F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12520"/>
            <a:ext cx="3375692" cy="5490882"/>
          </a:xfrm>
          <a:prstGeom prst="rect">
            <a:avLst/>
          </a:prstGeom>
        </p:spPr>
      </p:pic>
      <p:sp>
        <p:nvSpPr>
          <p:cNvPr id="9" name="矩形 8">
            <a:extLst>
              <a:ext uri="{FF2B5EF4-FFF2-40B4-BE49-F238E27FC236}">
                <a16:creationId xmlns="" xmlns:a16="http://schemas.microsoft.com/office/drawing/2014/main" id="{3A1F2691-94BA-41CC-BBB1-8FE327663E54}"/>
              </a:ext>
            </a:extLst>
          </p:cNvPr>
          <p:cNvSpPr/>
          <p:nvPr/>
        </p:nvSpPr>
        <p:spPr>
          <a:xfrm>
            <a:off x="3465968" y="916395"/>
            <a:ext cx="7779681" cy="1938992"/>
          </a:xfrm>
          <a:prstGeom prst="rect">
            <a:avLst/>
          </a:prstGeom>
        </p:spPr>
        <p:txBody>
          <a:bodyPr wrap="square">
            <a:spAutoFit/>
          </a:bodyPr>
          <a:lstStyle/>
          <a:p>
            <a:pPr algn="just"/>
            <a:r>
              <a:rPr lang="zh-CN" altLang="en-US" sz="2400" b="1" dirty="0">
                <a:latin typeface="楷体" panose="02010609060101010101" pitchFamily="49" charset="-122"/>
                <a:ea typeface="楷体" panose="02010609060101010101" pitchFamily="49" charset="-122"/>
              </a:rPr>
              <a:t>目前，东北大平原黑土流失严重。</a:t>
            </a:r>
            <a:r>
              <a:rPr lang="en-US" altLang="zh-CN" sz="2400" b="1" dirty="0">
                <a:latin typeface="楷体" panose="02010609060101010101" pitchFamily="49" charset="-122"/>
                <a:ea typeface="楷体" panose="02010609060101010101" pitchFamily="49" charset="-122"/>
              </a:rPr>
              <a:t>2/3</a:t>
            </a:r>
            <a:r>
              <a:rPr lang="zh-CN" altLang="en-US" sz="2400" b="1" dirty="0">
                <a:latin typeface="楷体" panose="02010609060101010101" pitchFamily="49" charset="-122"/>
                <a:ea typeface="楷体" panose="02010609060101010101" pitchFamily="49" charset="-122"/>
              </a:rPr>
              <a:t>的耕地黑土层已由原来的</a:t>
            </a:r>
            <a:r>
              <a:rPr lang="en-US" altLang="zh-CN" sz="2400" b="1" dirty="0">
                <a:latin typeface="楷体" panose="02010609060101010101" pitchFamily="49" charset="-122"/>
                <a:ea typeface="楷体" panose="02010609060101010101" pitchFamily="49" charset="-122"/>
              </a:rPr>
              <a:t>60~70</a:t>
            </a:r>
            <a:r>
              <a:rPr lang="zh-CN" altLang="en-US" sz="2400" b="1" dirty="0">
                <a:latin typeface="楷体" panose="02010609060101010101" pitchFamily="49" charset="-122"/>
                <a:ea typeface="楷体" panose="02010609060101010101" pitchFamily="49" charset="-122"/>
              </a:rPr>
              <a:t>厘米厚减到</a:t>
            </a:r>
            <a:r>
              <a:rPr lang="en-US" altLang="zh-CN" sz="2400" b="1" dirty="0">
                <a:latin typeface="楷体" panose="02010609060101010101" pitchFamily="49" charset="-122"/>
                <a:ea typeface="楷体" panose="02010609060101010101" pitchFamily="49" charset="-122"/>
              </a:rPr>
              <a:t>30</a:t>
            </a:r>
            <a:r>
              <a:rPr lang="zh-CN" altLang="en-US" sz="2400" b="1" dirty="0">
                <a:latin typeface="楷体" panose="02010609060101010101" pitchFamily="49" charset="-122"/>
                <a:ea typeface="楷体" panose="02010609060101010101" pitchFamily="49" charset="-122"/>
              </a:rPr>
              <a:t>厘米左右，大约有</a:t>
            </a:r>
            <a:r>
              <a:rPr lang="en-US" altLang="zh-CN" sz="2400" b="1" dirty="0">
                <a:latin typeface="楷体" panose="02010609060101010101" pitchFamily="49" charset="-122"/>
                <a:ea typeface="楷体" panose="02010609060101010101" pitchFamily="49" charset="-122"/>
              </a:rPr>
              <a:t>1/4</a:t>
            </a:r>
            <a:r>
              <a:rPr lang="zh-CN" altLang="en-US" sz="2400" b="1" dirty="0">
                <a:latin typeface="楷体" panose="02010609060101010101" pitchFamily="49" charset="-122"/>
                <a:ea typeface="楷体" panose="02010609060101010101" pitchFamily="49" charset="-122"/>
              </a:rPr>
              <a:t>的耕地由于黑土层被侵蚀而露出下面的黄土。土壤肥力逐渐降低。按这样的速度继续下去，百年之内，已开垦耕地的黑土层将被剥蚀殆尽。</a:t>
            </a:r>
          </a:p>
        </p:txBody>
      </p:sp>
      <p:sp>
        <p:nvSpPr>
          <p:cNvPr id="10" name="矩形 9">
            <a:extLst>
              <a:ext uri="{FF2B5EF4-FFF2-40B4-BE49-F238E27FC236}">
                <a16:creationId xmlns="" xmlns:a16="http://schemas.microsoft.com/office/drawing/2014/main" id="{D6BA5F37-D023-4975-8E64-1F82080FEF51}"/>
              </a:ext>
            </a:extLst>
          </p:cNvPr>
          <p:cNvSpPr/>
          <p:nvPr/>
        </p:nvSpPr>
        <p:spPr>
          <a:xfrm>
            <a:off x="3658434" y="2900089"/>
            <a:ext cx="4862228" cy="461665"/>
          </a:xfrm>
          <a:prstGeom prst="rect">
            <a:avLst/>
          </a:prstGeom>
        </p:spPr>
        <p:txBody>
          <a:bodyPr wrap="square">
            <a:spAutoFit/>
          </a:bodyPr>
          <a:lstStyle/>
          <a:p>
            <a:r>
              <a:rPr lang="zh-CN" altLang="en-US" sz="2400" b="1" dirty="0" smtClean="0">
                <a:latin typeface="+mn-ea"/>
              </a:rPr>
              <a:t>东北黑土</a:t>
            </a:r>
            <a:r>
              <a:rPr lang="zh-CN" altLang="en-US" sz="2400" b="1" dirty="0">
                <a:latin typeface="+mn-ea"/>
              </a:rPr>
              <a:t>流失的</a:t>
            </a:r>
            <a:r>
              <a:rPr lang="zh-CN" altLang="en-US" sz="2400" b="1" dirty="0" smtClean="0">
                <a:latin typeface="+mn-ea"/>
              </a:rPr>
              <a:t>原因：</a:t>
            </a:r>
            <a:endParaRPr lang="zh-CN" altLang="en-US" sz="2400" b="1" dirty="0">
              <a:latin typeface="+mn-ea"/>
            </a:endParaRPr>
          </a:p>
        </p:txBody>
      </p:sp>
      <p:sp>
        <p:nvSpPr>
          <p:cNvPr id="11" name="矩形 10">
            <a:extLst>
              <a:ext uri="{FF2B5EF4-FFF2-40B4-BE49-F238E27FC236}">
                <a16:creationId xmlns="" xmlns:a16="http://schemas.microsoft.com/office/drawing/2014/main" id="{46277DEB-D13A-40C4-B1B4-68903AB5CC82}"/>
              </a:ext>
            </a:extLst>
          </p:cNvPr>
          <p:cNvSpPr/>
          <p:nvPr/>
        </p:nvSpPr>
        <p:spPr>
          <a:xfrm>
            <a:off x="3692027" y="5167421"/>
            <a:ext cx="4862228" cy="461665"/>
          </a:xfrm>
          <a:prstGeom prst="rect">
            <a:avLst/>
          </a:prstGeom>
        </p:spPr>
        <p:txBody>
          <a:bodyPr wrap="square">
            <a:spAutoFit/>
          </a:bodyPr>
          <a:lstStyle/>
          <a:p>
            <a:r>
              <a:rPr lang="zh-CN" altLang="en-US" sz="2400" b="1" dirty="0" smtClean="0">
                <a:latin typeface="+mn-ea"/>
              </a:rPr>
              <a:t>保护措施：</a:t>
            </a:r>
            <a:endParaRPr lang="zh-CN" altLang="en-US" sz="2400" b="1" dirty="0">
              <a:latin typeface="+mn-ea"/>
            </a:endParaRPr>
          </a:p>
        </p:txBody>
      </p:sp>
      <p:sp>
        <p:nvSpPr>
          <p:cNvPr id="12" name="矩形 11">
            <a:extLst>
              <a:ext uri="{FF2B5EF4-FFF2-40B4-BE49-F238E27FC236}">
                <a16:creationId xmlns="" xmlns:a16="http://schemas.microsoft.com/office/drawing/2014/main" id="{1C3B64CB-963F-414B-ACF7-69723B569B7C}"/>
              </a:ext>
            </a:extLst>
          </p:cNvPr>
          <p:cNvSpPr/>
          <p:nvPr/>
        </p:nvSpPr>
        <p:spPr>
          <a:xfrm>
            <a:off x="3658433" y="3350849"/>
            <a:ext cx="7779681" cy="1938992"/>
          </a:xfrm>
          <a:prstGeom prst="rect">
            <a:avLst/>
          </a:prstGeom>
        </p:spPr>
        <p:txBody>
          <a:bodyPr wrap="square">
            <a:spAutoFit/>
          </a:bodyPr>
          <a:lstStyle/>
          <a:p>
            <a:r>
              <a:rPr lang="zh-CN" altLang="en-US" sz="2400" b="1" dirty="0">
                <a:solidFill>
                  <a:srgbClr val="FF0000"/>
                </a:solidFill>
              </a:rPr>
              <a:t>①降水强度大，流水的侵蚀强</a:t>
            </a:r>
            <a:r>
              <a:rPr lang="zh-CN" altLang="en-US" sz="2400" b="1" dirty="0" smtClean="0">
                <a:solidFill>
                  <a:srgbClr val="FF0000"/>
                </a:solidFill>
              </a:rPr>
              <a:t>；</a:t>
            </a:r>
            <a:endParaRPr lang="en-US" altLang="zh-CN" sz="2400" b="1" dirty="0" smtClean="0">
              <a:solidFill>
                <a:srgbClr val="FF0000"/>
              </a:solidFill>
            </a:endParaRPr>
          </a:p>
          <a:p>
            <a:r>
              <a:rPr lang="zh-CN" altLang="en-US" sz="2400" b="1" dirty="0" smtClean="0">
                <a:solidFill>
                  <a:srgbClr val="FF0000"/>
                </a:solidFill>
              </a:rPr>
              <a:t>②</a:t>
            </a:r>
            <a:r>
              <a:rPr lang="zh-CN" altLang="en-US" sz="2400" b="1" dirty="0">
                <a:solidFill>
                  <a:srgbClr val="FF0000"/>
                </a:solidFill>
              </a:rPr>
              <a:t>冬、春季风</a:t>
            </a:r>
            <a:r>
              <a:rPr lang="zh-CN" altLang="en-US" sz="2400" b="1" dirty="0" smtClean="0">
                <a:solidFill>
                  <a:srgbClr val="FF0000"/>
                </a:solidFill>
              </a:rPr>
              <a:t>大，</a:t>
            </a:r>
            <a:r>
              <a:rPr lang="zh-CN" altLang="en-US" sz="2400" b="1" dirty="0">
                <a:solidFill>
                  <a:srgbClr val="FF0000"/>
                </a:solidFill>
              </a:rPr>
              <a:t>风蚀作用强</a:t>
            </a:r>
            <a:r>
              <a:rPr lang="zh-CN" altLang="en-US" sz="2400" b="1" dirty="0" smtClean="0">
                <a:solidFill>
                  <a:srgbClr val="FF0000"/>
                </a:solidFill>
              </a:rPr>
              <a:t>。</a:t>
            </a:r>
            <a:endParaRPr lang="en-US" altLang="zh-CN" sz="2400" b="1" dirty="0" smtClean="0">
              <a:solidFill>
                <a:srgbClr val="FF0000"/>
              </a:solidFill>
            </a:endParaRPr>
          </a:p>
          <a:p>
            <a:r>
              <a:rPr lang="zh-CN" altLang="en-US" sz="2400" b="1" dirty="0" smtClean="0">
                <a:solidFill>
                  <a:srgbClr val="FF0000"/>
                </a:solidFill>
              </a:rPr>
              <a:t>③</a:t>
            </a:r>
            <a:r>
              <a:rPr lang="zh-CN" altLang="en-US" sz="2400" b="1" dirty="0">
                <a:solidFill>
                  <a:srgbClr val="FF0000"/>
                </a:solidFill>
              </a:rPr>
              <a:t>不合理的耕作方式</a:t>
            </a:r>
            <a:r>
              <a:rPr lang="zh-CN" altLang="en-US" sz="2400" b="1" dirty="0" smtClean="0">
                <a:solidFill>
                  <a:srgbClr val="FF0000"/>
                </a:solidFill>
              </a:rPr>
              <a:t>；</a:t>
            </a:r>
            <a:endParaRPr lang="en-US" altLang="zh-CN" sz="2400" b="1" dirty="0" smtClean="0">
              <a:solidFill>
                <a:srgbClr val="FF0000"/>
              </a:solidFill>
            </a:endParaRPr>
          </a:p>
          <a:p>
            <a:r>
              <a:rPr lang="zh-CN" altLang="en-US" sz="2400" b="1" dirty="0" smtClean="0">
                <a:solidFill>
                  <a:srgbClr val="FF0000"/>
                </a:solidFill>
              </a:rPr>
              <a:t>④</a:t>
            </a:r>
            <a:r>
              <a:rPr lang="zh-CN" altLang="en-US" sz="2400" b="1" dirty="0">
                <a:solidFill>
                  <a:srgbClr val="FF0000"/>
                </a:solidFill>
              </a:rPr>
              <a:t>森林砍伐，地表植被破坏，覆盖率低</a:t>
            </a:r>
            <a:r>
              <a:rPr lang="zh-CN" altLang="en-US" sz="2400" b="1" dirty="0" smtClean="0">
                <a:solidFill>
                  <a:srgbClr val="FF0000"/>
                </a:solidFill>
              </a:rPr>
              <a:t>；</a:t>
            </a:r>
            <a:endParaRPr lang="en-US" altLang="zh-CN" sz="2400" b="1" dirty="0" smtClean="0">
              <a:solidFill>
                <a:srgbClr val="FF0000"/>
              </a:solidFill>
            </a:endParaRPr>
          </a:p>
          <a:p>
            <a:r>
              <a:rPr lang="zh-CN" altLang="en-US" sz="2400" b="1" dirty="0" smtClean="0">
                <a:solidFill>
                  <a:srgbClr val="FF0000"/>
                </a:solidFill>
              </a:rPr>
              <a:t>⑤</a:t>
            </a:r>
            <a:r>
              <a:rPr lang="zh-CN" altLang="en-US" sz="2400" b="1" dirty="0">
                <a:solidFill>
                  <a:srgbClr val="FF0000"/>
                </a:solidFill>
              </a:rPr>
              <a:t>过度开垦；⑥不合理的开矿等。</a:t>
            </a:r>
          </a:p>
        </p:txBody>
      </p:sp>
      <p:sp>
        <p:nvSpPr>
          <p:cNvPr id="13" name="矩形 12">
            <a:extLst>
              <a:ext uri="{FF2B5EF4-FFF2-40B4-BE49-F238E27FC236}">
                <a16:creationId xmlns="" xmlns:a16="http://schemas.microsoft.com/office/drawing/2014/main" id="{750927A5-6523-4561-A505-F5DE9A9B7ADE}"/>
              </a:ext>
            </a:extLst>
          </p:cNvPr>
          <p:cNvSpPr/>
          <p:nvPr/>
        </p:nvSpPr>
        <p:spPr>
          <a:xfrm>
            <a:off x="3658434" y="5661243"/>
            <a:ext cx="7779681" cy="1200329"/>
          </a:xfrm>
          <a:prstGeom prst="rect">
            <a:avLst/>
          </a:prstGeom>
        </p:spPr>
        <p:txBody>
          <a:bodyPr wrap="square">
            <a:spAutoFit/>
          </a:bodyPr>
          <a:lstStyle/>
          <a:p>
            <a:r>
              <a:rPr lang="zh-CN" altLang="en-US" sz="2400" b="1" dirty="0">
                <a:solidFill>
                  <a:srgbClr val="FF0000"/>
                </a:solidFill>
              </a:rPr>
              <a:t>①保护性耕作：休耕、限耕、免耕、轮作等；</a:t>
            </a:r>
            <a:endParaRPr lang="en-US" altLang="zh-CN" sz="2400" b="1" dirty="0">
              <a:solidFill>
                <a:srgbClr val="FF0000"/>
              </a:solidFill>
            </a:endParaRPr>
          </a:p>
          <a:p>
            <a:r>
              <a:rPr lang="zh-CN" altLang="en-US" sz="2400" b="1" dirty="0" smtClean="0">
                <a:solidFill>
                  <a:srgbClr val="FF0000"/>
                </a:solidFill>
              </a:rPr>
              <a:t>②水土保持：</a:t>
            </a:r>
            <a:r>
              <a:rPr lang="zh-CN" altLang="en-US" sz="2400" b="1" dirty="0">
                <a:solidFill>
                  <a:srgbClr val="FF0000"/>
                </a:solidFill>
              </a:rPr>
              <a:t>坡面治理、沟壑整治、</a:t>
            </a:r>
            <a:r>
              <a:rPr lang="zh-CN" altLang="en-US" sz="2400" b="1" dirty="0" smtClean="0">
                <a:solidFill>
                  <a:srgbClr val="FF0000"/>
                </a:solidFill>
              </a:rPr>
              <a:t>植树种草；</a:t>
            </a:r>
            <a:endParaRPr lang="en-US" altLang="zh-CN" sz="2400" b="1" dirty="0" smtClean="0">
              <a:solidFill>
                <a:srgbClr val="FF0000"/>
              </a:solidFill>
            </a:endParaRPr>
          </a:p>
          <a:p>
            <a:r>
              <a:rPr lang="zh-CN" altLang="en-US" sz="2400" b="1" dirty="0" smtClean="0">
                <a:solidFill>
                  <a:srgbClr val="FF0000"/>
                </a:solidFill>
              </a:rPr>
              <a:t>③土壤培肥：秸秆</a:t>
            </a:r>
            <a:r>
              <a:rPr lang="zh-CN" altLang="en-US" sz="2400" b="1" dirty="0">
                <a:solidFill>
                  <a:srgbClr val="FF0000"/>
                </a:solidFill>
              </a:rPr>
              <a:t>还田，增施有机肥；</a:t>
            </a:r>
            <a:endParaRPr lang="en-US" altLang="zh-CN" sz="2400" b="1" dirty="0">
              <a:solidFill>
                <a:srgbClr val="FF0000"/>
              </a:solidFill>
            </a:endParaRPr>
          </a:p>
        </p:txBody>
      </p:sp>
      <p:sp>
        <p:nvSpPr>
          <p:cNvPr id="14" name="Text Box 13"/>
          <p:cNvSpPr txBox="1">
            <a:spLocks noChangeArrowheads="1"/>
          </p:cNvSpPr>
          <p:nvPr/>
        </p:nvSpPr>
        <p:spPr bwMode="auto">
          <a:xfrm>
            <a:off x="381000" y="304800"/>
            <a:ext cx="8229600" cy="579438"/>
          </a:xfrm>
          <a:prstGeom prst="rect">
            <a:avLst/>
          </a:prstGeom>
          <a:noFill/>
          <a:ln w="9525" algn="ctr">
            <a:noFill/>
            <a:miter lim="800000"/>
            <a:headEnd/>
            <a:tailEnd/>
          </a:ln>
          <a:effectLst/>
        </p:spPr>
        <p:txBody>
          <a:bodyPr>
            <a:spAutoFit/>
          </a:bodyPr>
          <a:lstStyle/>
          <a:p>
            <a:pPr>
              <a:spcBef>
                <a:spcPct val="50000"/>
              </a:spcBef>
            </a:pPr>
            <a:r>
              <a:rPr lang="zh-CN" altLang="en-US" sz="3200" b="1" dirty="0" smtClean="0">
                <a:solidFill>
                  <a:srgbClr val="3333FF"/>
                </a:solidFill>
                <a:ea typeface="楷体_GB2312" pitchFamily="49" charset="-122"/>
              </a:rPr>
              <a:t>（</a:t>
            </a:r>
            <a:r>
              <a:rPr lang="en-US" altLang="zh-CN" sz="3200" b="1" dirty="0" smtClean="0">
                <a:solidFill>
                  <a:srgbClr val="3333FF"/>
                </a:solidFill>
                <a:ea typeface="楷体_GB2312" pitchFamily="49" charset="-122"/>
              </a:rPr>
              <a:t>2</a:t>
            </a:r>
            <a:r>
              <a:rPr lang="zh-CN" altLang="en-US" sz="3200" b="1" dirty="0" smtClean="0">
                <a:solidFill>
                  <a:srgbClr val="3333FF"/>
                </a:solidFill>
                <a:ea typeface="楷体_GB2312" pitchFamily="49" charset="-122"/>
              </a:rPr>
              <a:t>）、东北农业生态问题</a:t>
            </a:r>
            <a:r>
              <a:rPr lang="en-US" altLang="zh-CN" sz="3200" b="1" dirty="0" smtClean="0">
                <a:solidFill>
                  <a:srgbClr val="3333FF"/>
                </a:solidFill>
                <a:ea typeface="楷体_GB2312" pitchFamily="49" charset="-122"/>
              </a:rPr>
              <a:t>——</a:t>
            </a:r>
            <a:r>
              <a:rPr lang="zh-CN" altLang="en-US" sz="3200" b="1" dirty="0" smtClean="0">
                <a:solidFill>
                  <a:srgbClr val="3333FF"/>
                </a:solidFill>
                <a:ea typeface="楷体_GB2312" pitchFamily="49" charset="-122"/>
              </a:rPr>
              <a:t>黑土流失</a:t>
            </a:r>
            <a:endParaRPr lang="zh-CN" altLang="en-US" sz="3200" b="1" dirty="0">
              <a:solidFill>
                <a:srgbClr val="3333FF"/>
              </a:solidFill>
              <a:ea typeface="楷体_GB2312" pitchFamily="49" charset="-122"/>
            </a:endParaRPr>
          </a:p>
        </p:txBody>
      </p:sp>
    </p:spTree>
    <p:extLst>
      <p:ext uri="{BB962C8B-B14F-4D97-AF65-F5344CB8AC3E}">
        <p14:creationId xmlns:p14="http://schemas.microsoft.com/office/powerpoint/2010/main" val="164823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386" name="Group 2"/>
          <p:cNvGrpSpPr>
            <a:grpSpLocks/>
          </p:cNvGrpSpPr>
          <p:nvPr/>
        </p:nvGrpSpPr>
        <p:grpSpPr bwMode="auto">
          <a:xfrm>
            <a:off x="1828801" y="1371600"/>
            <a:ext cx="5661025" cy="4724400"/>
            <a:chOff x="0" y="0"/>
            <a:chExt cx="3566" cy="2976"/>
          </a:xfrm>
        </p:grpSpPr>
        <p:pic>
          <p:nvPicPr>
            <p:cNvPr id="144387" name="Picture 3" descr="季风分界"/>
            <p:cNvPicPr>
              <a:picLocks noChangeArrowheads="1"/>
            </p:cNvPicPr>
            <p:nvPr>
              <p:custDataLst>
                <p:tags r:id="rId158"/>
              </p:custDataLst>
            </p:nvPr>
          </p:nvPicPr>
          <p:blipFill>
            <a:blip r:embed="rId161" cstate="print">
              <a:extLst>
                <a:ext uri="{28A0092B-C50C-407E-A947-70E740481C1C}">
                  <a14:useLocalDpi xmlns:a14="http://schemas.microsoft.com/office/drawing/2010/main" val="0"/>
                </a:ext>
              </a:extLst>
            </a:blip>
            <a:srcRect/>
            <a:stretch>
              <a:fillRect/>
            </a:stretch>
          </p:blipFill>
          <p:spPr bwMode="auto">
            <a:xfrm>
              <a:off x="0" y="0"/>
              <a:ext cx="3566" cy="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4388" name="Rectangle 4"/>
            <p:cNvSpPr>
              <a:spLocks noChangeArrowheads="1"/>
            </p:cNvSpPr>
            <p:nvPr>
              <p:custDataLst>
                <p:tags r:id="rId159"/>
              </p:custDataLst>
            </p:nvPr>
          </p:nvSpPr>
          <p:spPr bwMode="auto">
            <a:xfrm>
              <a:off x="336" y="2688"/>
              <a:ext cx="2832" cy="288"/>
            </a:xfrm>
            <a:prstGeom prst="rect">
              <a:avLst/>
            </a:prstGeom>
            <a:solidFill>
              <a:srgbClr val="FFCC00"/>
            </a:solidFill>
            <a:ln w="9525" algn="ctr">
              <a:solidFill>
                <a:schemeClr val="accent2"/>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rPr>
                <a:t>季风区和非季风区分界示意图</a:t>
              </a:r>
            </a:p>
          </p:txBody>
        </p:sp>
      </p:grpSp>
      <p:grpSp>
        <p:nvGrpSpPr>
          <p:cNvPr id="144398" name="Group 14"/>
          <p:cNvGrpSpPr>
            <a:grpSpLocks/>
          </p:cNvGrpSpPr>
          <p:nvPr/>
        </p:nvGrpSpPr>
        <p:grpSpPr bwMode="auto">
          <a:xfrm>
            <a:off x="2438400" y="2209800"/>
            <a:ext cx="4484688" cy="3163888"/>
            <a:chOff x="0" y="0"/>
            <a:chExt cx="2825" cy="1993"/>
          </a:xfrm>
        </p:grpSpPr>
        <p:sp>
          <p:nvSpPr>
            <p:cNvPr id="126187" name="Text Box 15"/>
            <p:cNvSpPr txBox="1">
              <a:spLocks noChangeArrowheads="1"/>
            </p:cNvSpPr>
            <p:nvPr>
              <p:custDataLst>
                <p:tags r:id="rId143"/>
              </p:custDataLst>
            </p:nvPr>
          </p:nvSpPr>
          <p:spPr bwMode="auto">
            <a:xfrm rot="19140000">
              <a:off x="1745" y="800"/>
              <a:ext cx="349" cy="834"/>
            </a:xfrm>
            <a:prstGeom prst="rect">
              <a:avLst/>
            </a:prstGeom>
            <a:noFill/>
            <a:ln>
              <a:noFill/>
            </a:ln>
            <a:effectLst>
              <a:outerShdw dist="53882" dir="2700000" algn="ctr" rotWithShape="0">
                <a:schemeClr val="bg1"/>
              </a:outerShdw>
            </a:effectLst>
          </p:spPr>
          <p:txBody>
            <a:bodyPr vert="eaVert"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b="1" i="1">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东南季风</a:t>
              </a:r>
              <a:endParaRPr lang="zh-CN" altLang="en-US" b="1">
                <a:solidFill>
                  <a:srgbClr val="000000"/>
                </a:solidFill>
                <a:latin typeface="微软雅黑" panose="020B0503020204020204" pitchFamily="34" charset="-122"/>
                <a:ea typeface="微软雅黑" panose="020B0503020204020204" pitchFamily="34" charset="-122"/>
              </a:endParaRPr>
            </a:p>
          </p:txBody>
        </p:sp>
        <p:sp>
          <p:nvSpPr>
            <p:cNvPr id="126188" name="Text Box 16"/>
            <p:cNvSpPr txBox="1">
              <a:spLocks noChangeArrowheads="1"/>
            </p:cNvSpPr>
            <p:nvPr>
              <p:custDataLst>
                <p:tags r:id="rId144"/>
              </p:custDataLst>
            </p:nvPr>
          </p:nvSpPr>
          <p:spPr bwMode="auto">
            <a:xfrm rot="1260000">
              <a:off x="1218" y="1136"/>
              <a:ext cx="349" cy="834"/>
            </a:xfrm>
            <a:prstGeom prst="rect">
              <a:avLst/>
            </a:prstGeom>
            <a:noFill/>
            <a:ln>
              <a:noFill/>
            </a:ln>
            <a:effectLst>
              <a:outerShdw dist="53882" dir="2700000" algn="ctr" rotWithShape="0">
                <a:schemeClr val="bg1"/>
              </a:outerShdw>
            </a:effectLst>
          </p:spPr>
          <p:txBody>
            <a:bodyPr vert="eaVert"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b="1" i="1">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西南季风</a:t>
              </a:r>
              <a:endParaRPr lang="zh-CN" altLang="en-US" b="1">
                <a:solidFill>
                  <a:srgbClr val="000000"/>
                </a:solidFill>
                <a:latin typeface="微软雅黑" panose="020B0503020204020204" pitchFamily="34" charset="-122"/>
                <a:ea typeface="微软雅黑" panose="020B0503020204020204" pitchFamily="34" charset="-122"/>
              </a:endParaRPr>
            </a:p>
          </p:txBody>
        </p:sp>
        <p:sp>
          <p:nvSpPr>
            <p:cNvPr id="144401" name="AutoShape 17"/>
            <p:cNvSpPr>
              <a:spLocks noChangeArrowheads="1"/>
            </p:cNvSpPr>
            <p:nvPr>
              <p:custDataLst>
                <p:tags r:id="rId145"/>
              </p:custDataLst>
            </p:nvPr>
          </p:nvSpPr>
          <p:spPr bwMode="auto">
            <a:xfrm rot="18960000">
              <a:off x="2064" y="288"/>
              <a:ext cx="72" cy="531"/>
            </a:xfrm>
            <a:prstGeom prst="upArrow">
              <a:avLst>
                <a:gd name="adj1" fmla="val 50000"/>
                <a:gd name="adj2" fmla="val 184375"/>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02" name="AutoShape 18"/>
            <p:cNvSpPr>
              <a:spLocks noChangeArrowheads="1"/>
            </p:cNvSpPr>
            <p:nvPr>
              <p:custDataLst>
                <p:tags r:id="rId146"/>
              </p:custDataLst>
            </p:nvPr>
          </p:nvSpPr>
          <p:spPr bwMode="auto">
            <a:xfrm rot="18660000">
              <a:off x="2337" y="-9"/>
              <a:ext cx="72" cy="521"/>
            </a:xfrm>
            <a:prstGeom prst="upArrow">
              <a:avLst>
                <a:gd name="adj1" fmla="val 50000"/>
                <a:gd name="adj2" fmla="val 180903"/>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03" name="AutoShape 19"/>
            <p:cNvSpPr>
              <a:spLocks noChangeArrowheads="1"/>
            </p:cNvSpPr>
            <p:nvPr>
              <p:custDataLst>
                <p:tags r:id="rId147"/>
              </p:custDataLst>
            </p:nvPr>
          </p:nvSpPr>
          <p:spPr bwMode="auto">
            <a:xfrm rot="18960000" flipH="1">
              <a:off x="1775" y="506"/>
              <a:ext cx="87" cy="538"/>
            </a:xfrm>
            <a:prstGeom prst="upArrow">
              <a:avLst>
                <a:gd name="adj1" fmla="val 50000"/>
                <a:gd name="adj2" fmla="val 154598"/>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04" name="AutoShape 20"/>
            <p:cNvSpPr>
              <a:spLocks noChangeArrowheads="1"/>
            </p:cNvSpPr>
            <p:nvPr>
              <p:custDataLst>
                <p:tags r:id="rId148"/>
              </p:custDataLst>
            </p:nvPr>
          </p:nvSpPr>
          <p:spPr bwMode="auto">
            <a:xfrm rot="20280000">
              <a:off x="1537" y="770"/>
              <a:ext cx="79" cy="714"/>
            </a:xfrm>
            <a:prstGeom prst="upArrow">
              <a:avLst>
                <a:gd name="adj1" fmla="val 50000"/>
                <a:gd name="adj2" fmla="val 225949"/>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05" name="AutoShape 21"/>
            <p:cNvSpPr>
              <a:spLocks noChangeArrowheads="1"/>
            </p:cNvSpPr>
            <p:nvPr>
              <p:custDataLst>
                <p:tags r:id="rId149"/>
              </p:custDataLst>
            </p:nvPr>
          </p:nvSpPr>
          <p:spPr bwMode="auto">
            <a:xfrm rot="19800000">
              <a:off x="2182" y="1044"/>
              <a:ext cx="87" cy="494"/>
            </a:xfrm>
            <a:prstGeom prst="upArrow">
              <a:avLst>
                <a:gd name="adj1" fmla="val 50000"/>
                <a:gd name="adj2" fmla="val 141954"/>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06" name="AutoShape 22"/>
            <p:cNvSpPr>
              <a:spLocks noChangeArrowheads="1"/>
            </p:cNvSpPr>
            <p:nvPr>
              <p:custDataLst>
                <p:tags r:id="rId150"/>
              </p:custDataLst>
            </p:nvPr>
          </p:nvSpPr>
          <p:spPr bwMode="auto">
            <a:xfrm rot="2400000">
              <a:off x="0" y="1536"/>
              <a:ext cx="70" cy="435"/>
            </a:xfrm>
            <a:prstGeom prst="upArrow">
              <a:avLst>
                <a:gd name="adj1" fmla="val 50000"/>
                <a:gd name="adj2" fmla="val 155357"/>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07" name="AutoShape 23"/>
            <p:cNvSpPr>
              <a:spLocks noChangeArrowheads="1"/>
            </p:cNvSpPr>
            <p:nvPr>
              <p:custDataLst>
                <p:tags r:id="rId151"/>
              </p:custDataLst>
            </p:nvPr>
          </p:nvSpPr>
          <p:spPr bwMode="auto">
            <a:xfrm rot="1440000">
              <a:off x="864" y="1642"/>
              <a:ext cx="66" cy="351"/>
            </a:xfrm>
            <a:prstGeom prst="upArrow">
              <a:avLst>
                <a:gd name="adj1" fmla="val 50000"/>
                <a:gd name="adj2" fmla="val 132955"/>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08" name="AutoShape 24"/>
            <p:cNvSpPr>
              <a:spLocks noChangeArrowheads="1"/>
            </p:cNvSpPr>
            <p:nvPr>
              <p:custDataLst>
                <p:tags r:id="rId152"/>
              </p:custDataLst>
            </p:nvPr>
          </p:nvSpPr>
          <p:spPr bwMode="auto">
            <a:xfrm rot="1440000">
              <a:off x="1025" y="1404"/>
              <a:ext cx="79" cy="238"/>
            </a:xfrm>
            <a:prstGeom prst="upArrow">
              <a:avLst>
                <a:gd name="adj1" fmla="val 50000"/>
                <a:gd name="adj2" fmla="val 75316"/>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09" name="AutoShape 25"/>
            <p:cNvSpPr>
              <a:spLocks noChangeArrowheads="1"/>
            </p:cNvSpPr>
            <p:nvPr>
              <p:custDataLst>
                <p:tags r:id="rId153"/>
              </p:custDataLst>
            </p:nvPr>
          </p:nvSpPr>
          <p:spPr bwMode="auto">
            <a:xfrm rot="1440000">
              <a:off x="384" y="1536"/>
              <a:ext cx="70" cy="435"/>
            </a:xfrm>
            <a:prstGeom prst="upArrow">
              <a:avLst>
                <a:gd name="adj1" fmla="val 50000"/>
                <a:gd name="adj2" fmla="val 155357"/>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10" name="AutoShape 26"/>
            <p:cNvSpPr>
              <a:spLocks noChangeArrowheads="1"/>
            </p:cNvSpPr>
            <p:nvPr>
              <p:custDataLst>
                <p:tags r:id="rId154"/>
              </p:custDataLst>
            </p:nvPr>
          </p:nvSpPr>
          <p:spPr bwMode="auto">
            <a:xfrm rot="1080000">
              <a:off x="1468" y="1642"/>
              <a:ext cx="69" cy="329"/>
            </a:xfrm>
            <a:prstGeom prst="upArrow">
              <a:avLst>
                <a:gd name="adj1" fmla="val 50000"/>
                <a:gd name="adj2" fmla="val 119203"/>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11" name="AutoShape 27"/>
            <p:cNvSpPr>
              <a:spLocks noChangeArrowheads="1"/>
            </p:cNvSpPr>
            <p:nvPr>
              <p:custDataLst>
                <p:tags r:id="rId155"/>
              </p:custDataLst>
            </p:nvPr>
          </p:nvSpPr>
          <p:spPr bwMode="auto">
            <a:xfrm rot="18120000">
              <a:off x="2529" y="-225"/>
              <a:ext cx="72" cy="521"/>
            </a:xfrm>
            <a:prstGeom prst="upArrow">
              <a:avLst>
                <a:gd name="adj1" fmla="val 50000"/>
                <a:gd name="adj2" fmla="val 180903"/>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12" name="AutoShape 28"/>
            <p:cNvSpPr>
              <a:spLocks noChangeArrowheads="1"/>
            </p:cNvSpPr>
            <p:nvPr>
              <p:custDataLst>
                <p:tags r:id="rId156"/>
              </p:custDataLst>
            </p:nvPr>
          </p:nvSpPr>
          <p:spPr bwMode="auto">
            <a:xfrm rot="19380000">
              <a:off x="2464" y="770"/>
              <a:ext cx="72" cy="521"/>
            </a:xfrm>
            <a:prstGeom prst="upArrow">
              <a:avLst>
                <a:gd name="adj1" fmla="val 50000"/>
                <a:gd name="adj2" fmla="val 180903"/>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144413" name="AutoShape 29"/>
            <p:cNvSpPr>
              <a:spLocks noChangeArrowheads="1"/>
            </p:cNvSpPr>
            <p:nvPr>
              <p:custDataLst>
                <p:tags r:id="rId157"/>
              </p:custDataLst>
            </p:nvPr>
          </p:nvSpPr>
          <p:spPr bwMode="auto">
            <a:xfrm rot="1440000">
              <a:off x="528" y="1298"/>
              <a:ext cx="79" cy="238"/>
            </a:xfrm>
            <a:prstGeom prst="upArrow">
              <a:avLst>
                <a:gd name="adj1" fmla="val 50000"/>
                <a:gd name="adj2" fmla="val 75316"/>
              </a:avLst>
            </a:prstGeom>
            <a:solidFill>
              <a:srgbClr val="FF3300"/>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grpSp>
      <p:sp>
        <p:nvSpPr>
          <p:cNvPr id="144414" name="Text Box 30"/>
          <p:cNvSpPr>
            <a:spLocks noChangeArrowheads="1"/>
          </p:cNvSpPr>
          <p:nvPr>
            <p:custDataLst>
              <p:tags r:id="rId1"/>
            </p:custDataLst>
          </p:nvPr>
        </p:nvSpPr>
        <p:spPr bwMode="auto">
          <a:xfrm>
            <a:off x="2495550" y="2879725"/>
            <a:ext cx="2305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333399"/>
                </a:solidFill>
                <a:latin typeface="微软雅黑" panose="020B0503020204020204" pitchFamily="34" charset="-122"/>
                <a:ea typeface="微软雅黑" panose="020B0503020204020204" pitchFamily="34" charset="-122"/>
              </a:rPr>
              <a:t>非  季  风  区</a:t>
            </a:r>
            <a:endParaRPr lang="zh-CN" altLang="en-US" sz="2400" b="1">
              <a:solidFill>
                <a:srgbClr val="FF3300"/>
              </a:solidFill>
              <a:latin typeface="微软雅黑" panose="020B0503020204020204" pitchFamily="34" charset="-122"/>
              <a:ea typeface="微软雅黑" panose="020B0503020204020204" pitchFamily="34" charset="-122"/>
            </a:endParaRPr>
          </a:p>
        </p:txBody>
      </p:sp>
      <p:sp>
        <p:nvSpPr>
          <p:cNvPr id="144415" name="Text Box 31"/>
          <p:cNvSpPr>
            <a:spLocks noChangeArrowheads="1"/>
          </p:cNvSpPr>
          <p:nvPr>
            <p:custDataLst>
              <p:tags r:id="rId2"/>
            </p:custDataLst>
          </p:nvPr>
        </p:nvSpPr>
        <p:spPr bwMode="auto">
          <a:xfrm rot="19380000">
            <a:off x="4324350" y="3225800"/>
            <a:ext cx="1987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333399"/>
                </a:solidFill>
                <a:latin typeface="微软雅黑" panose="020B0503020204020204" pitchFamily="34" charset="-122"/>
                <a:ea typeface="微软雅黑" panose="020B0503020204020204" pitchFamily="34" charset="-122"/>
              </a:rPr>
              <a:t>季   风    区</a:t>
            </a: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144416" name="Text Box 32"/>
          <p:cNvSpPr>
            <a:spLocks noChangeArrowheads="1"/>
          </p:cNvSpPr>
          <p:nvPr>
            <p:custDataLst>
              <p:tags r:id="rId3"/>
            </p:custDataLst>
          </p:nvPr>
        </p:nvSpPr>
        <p:spPr bwMode="auto">
          <a:xfrm>
            <a:off x="7285039" y="1825626"/>
            <a:ext cx="3455987" cy="33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lang="zh-CN" altLang="en-US" sz="2800" b="1">
                <a:solidFill>
                  <a:srgbClr val="000000"/>
                </a:solidFill>
                <a:latin typeface="微软雅黑" panose="020B0503020204020204" pitchFamily="34" charset="-122"/>
                <a:ea typeface="微软雅黑" panose="020B0503020204020204" pitchFamily="34" charset="-122"/>
              </a:rPr>
              <a:t>季风区和非季风区大致以</a:t>
            </a:r>
            <a:r>
              <a:rPr lang="en-US" altLang="zh-CN" sz="2800" b="1">
                <a:solidFill>
                  <a:srgbClr val="000000"/>
                </a:solidFill>
                <a:latin typeface="微软雅黑" panose="020B0503020204020204" pitchFamily="34" charset="-122"/>
                <a:ea typeface="微软雅黑" panose="020B0503020204020204" pitchFamily="34" charset="-122"/>
              </a:rPr>
              <a:t>________</a:t>
            </a:r>
            <a:r>
              <a:rPr lang="zh-CN" altLang="en-US" sz="2800" b="1">
                <a:solidFill>
                  <a:srgbClr val="000000"/>
                </a:solidFill>
                <a:latin typeface="微软雅黑" panose="020B0503020204020204" pitchFamily="34" charset="-122"/>
                <a:ea typeface="微软雅黑" panose="020B0503020204020204" pitchFamily="34" charset="-122"/>
              </a:rPr>
              <a:t>岭 、</a:t>
            </a:r>
            <a:r>
              <a:rPr lang="en-US" altLang="zh-CN" sz="2800" b="1">
                <a:solidFill>
                  <a:srgbClr val="000000"/>
                </a:solidFill>
                <a:latin typeface="微软雅黑" panose="020B0503020204020204" pitchFamily="34" charset="-122"/>
                <a:ea typeface="微软雅黑" panose="020B0503020204020204" pitchFamily="34" charset="-122"/>
              </a:rPr>
              <a:t>___</a:t>
            </a:r>
            <a:r>
              <a:rPr lang="zh-CN" altLang="en-US" sz="2800" b="1">
                <a:solidFill>
                  <a:srgbClr val="000000"/>
                </a:solidFill>
                <a:latin typeface="微软雅黑" panose="020B0503020204020204" pitchFamily="34" charset="-122"/>
                <a:ea typeface="微软雅黑" panose="020B0503020204020204" pitchFamily="34" charset="-122"/>
              </a:rPr>
              <a:t>山、</a:t>
            </a:r>
            <a:r>
              <a:rPr lang="en-US" altLang="zh-CN" sz="2800" b="1">
                <a:solidFill>
                  <a:srgbClr val="000000"/>
                </a:solidFill>
                <a:latin typeface="微软雅黑" panose="020B0503020204020204" pitchFamily="34" charset="-122"/>
                <a:ea typeface="微软雅黑" panose="020B0503020204020204" pitchFamily="34" charset="-122"/>
              </a:rPr>
              <a:t>____</a:t>
            </a:r>
            <a:r>
              <a:rPr lang="zh-CN" altLang="en-US" sz="2800" b="1">
                <a:solidFill>
                  <a:srgbClr val="000000"/>
                </a:solidFill>
                <a:latin typeface="微软雅黑" panose="020B0503020204020204" pitchFamily="34" charset="-122"/>
                <a:ea typeface="微软雅黑" panose="020B0503020204020204" pitchFamily="34" charset="-122"/>
              </a:rPr>
              <a:t>山、</a:t>
            </a:r>
            <a:r>
              <a:rPr lang="en-US" altLang="zh-CN" sz="2800" b="1" u="sng">
                <a:solidFill>
                  <a:srgbClr val="000000"/>
                </a:solidFill>
                <a:latin typeface="微软雅黑" panose="020B0503020204020204" pitchFamily="34" charset="-122"/>
                <a:ea typeface="微软雅黑" panose="020B0503020204020204" pitchFamily="34" charset="-122"/>
              </a:rPr>
              <a:t>_____    ___</a:t>
            </a:r>
            <a:r>
              <a:rPr lang="zh-CN" altLang="en-US" sz="2800" b="1">
                <a:solidFill>
                  <a:srgbClr val="000000"/>
                </a:solidFill>
                <a:latin typeface="微软雅黑" panose="020B0503020204020204" pitchFamily="34" charset="-122"/>
                <a:ea typeface="微软雅黑" panose="020B0503020204020204" pitchFamily="34" charset="-122"/>
              </a:rPr>
              <a:t>山、</a:t>
            </a:r>
            <a:r>
              <a:rPr lang="en-US" altLang="zh-CN" sz="2800" b="1">
                <a:solidFill>
                  <a:srgbClr val="000000"/>
                </a:solidFill>
                <a:latin typeface="微软雅黑" panose="020B0503020204020204" pitchFamily="34" charset="-122"/>
                <a:ea typeface="微软雅黑" panose="020B0503020204020204" pitchFamily="34" charset="-122"/>
              </a:rPr>
              <a:t>__ </a:t>
            </a:r>
            <a:r>
              <a:rPr lang="en-US" altLang="zh-CN" sz="2800" b="1" u="sng">
                <a:solidFill>
                  <a:srgbClr val="000000"/>
                </a:solidFill>
                <a:latin typeface="微软雅黑" panose="020B0503020204020204" pitchFamily="34" charset="-122"/>
                <a:ea typeface="微软雅黑" panose="020B0503020204020204" pitchFamily="34" charset="-122"/>
              </a:rPr>
              <a:t>___        _</a:t>
            </a:r>
            <a:r>
              <a:rPr lang="zh-CN" altLang="en-US" sz="2800" b="1">
                <a:solidFill>
                  <a:srgbClr val="000000"/>
                </a:solidFill>
                <a:latin typeface="微软雅黑" panose="020B0503020204020204" pitchFamily="34" charset="-122"/>
                <a:ea typeface="微软雅黑" panose="020B0503020204020204" pitchFamily="34" charset="-122"/>
              </a:rPr>
              <a:t>山为界。</a:t>
            </a:r>
          </a:p>
        </p:txBody>
      </p:sp>
      <p:grpSp>
        <p:nvGrpSpPr>
          <p:cNvPr id="144417" name="Group 33"/>
          <p:cNvGrpSpPr>
            <a:grpSpLocks/>
          </p:cNvGrpSpPr>
          <p:nvPr/>
        </p:nvGrpSpPr>
        <p:grpSpPr bwMode="auto">
          <a:xfrm>
            <a:off x="5791200" y="1752600"/>
            <a:ext cx="457200" cy="762000"/>
            <a:chOff x="0" y="0"/>
            <a:chExt cx="288" cy="480"/>
          </a:xfrm>
        </p:grpSpPr>
        <p:grpSp>
          <p:nvGrpSpPr>
            <p:cNvPr id="144418" name="Group 34"/>
            <p:cNvGrpSpPr>
              <a:grpSpLocks/>
            </p:cNvGrpSpPr>
            <p:nvPr/>
          </p:nvGrpSpPr>
          <p:grpSpPr bwMode="auto">
            <a:xfrm>
              <a:off x="144" y="0"/>
              <a:ext cx="144" cy="96"/>
              <a:chOff x="0" y="0"/>
              <a:chExt cx="576" cy="192"/>
            </a:xfrm>
          </p:grpSpPr>
          <p:sp>
            <p:nvSpPr>
              <p:cNvPr id="144419" name="未知"/>
              <p:cNvSpPr>
                <a:spLocks/>
              </p:cNvSpPr>
              <p:nvPr>
                <p:custDataLst>
                  <p:tags r:id="rId14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20" name="Line 36"/>
              <p:cNvSpPr>
                <a:spLocks noChangeShapeType="1"/>
              </p:cNvSpPr>
              <p:nvPr>
                <p:custDataLst>
                  <p:tags r:id="rId14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21" name="Group 37"/>
            <p:cNvGrpSpPr>
              <a:grpSpLocks/>
            </p:cNvGrpSpPr>
            <p:nvPr/>
          </p:nvGrpSpPr>
          <p:grpSpPr bwMode="auto">
            <a:xfrm>
              <a:off x="144" y="96"/>
              <a:ext cx="144" cy="96"/>
              <a:chOff x="0" y="0"/>
              <a:chExt cx="576" cy="192"/>
            </a:xfrm>
          </p:grpSpPr>
          <p:sp>
            <p:nvSpPr>
              <p:cNvPr id="144422" name="未知"/>
              <p:cNvSpPr>
                <a:spLocks/>
              </p:cNvSpPr>
              <p:nvPr>
                <p:custDataLst>
                  <p:tags r:id="rId13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23" name="Line 39"/>
              <p:cNvSpPr>
                <a:spLocks noChangeShapeType="1"/>
              </p:cNvSpPr>
              <p:nvPr>
                <p:custDataLst>
                  <p:tags r:id="rId14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24" name="Group 40"/>
            <p:cNvGrpSpPr>
              <a:grpSpLocks/>
            </p:cNvGrpSpPr>
            <p:nvPr/>
          </p:nvGrpSpPr>
          <p:grpSpPr bwMode="auto">
            <a:xfrm>
              <a:off x="96" y="192"/>
              <a:ext cx="144" cy="96"/>
              <a:chOff x="0" y="0"/>
              <a:chExt cx="576" cy="192"/>
            </a:xfrm>
          </p:grpSpPr>
          <p:sp>
            <p:nvSpPr>
              <p:cNvPr id="144425" name="未知"/>
              <p:cNvSpPr>
                <a:spLocks/>
              </p:cNvSpPr>
              <p:nvPr>
                <p:custDataLst>
                  <p:tags r:id="rId13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26" name="Line 42"/>
              <p:cNvSpPr>
                <a:spLocks noChangeShapeType="1"/>
              </p:cNvSpPr>
              <p:nvPr>
                <p:custDataLst>
                  <p:tags r:id="rId13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27" name="Group 43"/>
            <p:cNvGrpSpPr>
              <a:grpSpLocks/>
            </p:cNvGrpSpPr>
            <p:nvPr/>
          </p:nvGrpSpPr>
          <p:grpSpPr bwMode="auto">
            <a:xfrm>
              <a:off x="0" y="384"/>
              <a:ext cx="144" cy="96"/>
              <a:chOff x="0" y="0"/>
              <a:chExt cx="576" cy="192"/>
            </a:xfrm>
          </p:grpSpPr>
          <p:sp>
            <p:nvSpPr>
              <p:cNvPr id="144428" name="未知"/>
              <p:cNvSpPr>
                <a:spLocks/>
              </p:cNvSpPr>
              <p:nvPr>
                <p:custDataLst>
                  <p:tags r:id="rId13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29" name="Line 45"/>
              <p:cNvSpPr>
                <a:spLocks noChangeShapeType="1"/>
              </p:cNvSpPr>
              <p:nvPr>
                <p:custDataLst>
                  <p:tags r:id="rId13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30" name="Group 46"/>
            <p:cNvGrpSpPr>
              <a:grpSpLocks/>
            </p:cNvGrpSpPr>
            <p:nvPr/>
          </p:nvGrpSpPr>
          <p:grpSpPr bwMode="auto">
            <a:xfrm>
              <a:off x="48" y="288"/>
              <a:ext cx="144" cy="96"/>
              <a:chOff x="0" y="0"/>
              <a:chExt cx="576" cy="192"/>
            </a:xfrm>
          </p:grpSpPr>
          <p:sp>
            <p:nvSpPr>
              <p:cNvPr id="144431" name="未知"/>
              <p:cNvSpPr>
                <a:spLocks/>
              </p:cNvSpPr>
              <p:nvPr>
                <p:custDataLst>
                  <p:tags r:id="rId13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32" name="Line 48"/>
              <p:cNvSpPr>
                <a:spLocks noChangeShapeType="1"/>
              </p:cNvSpPr>
              <p:nvPr>
                <p:custDataLst>
                  <p:tags r:id="rId13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433" name="Group 49"/>
          <p:cNvGrpSpPr>
            <a:grpSpLocks/>
          </p:cNvGrpSpPr>
          <p:nvPr/>
        </p:nvGrpSpPr>
        <p:grpSpPr bwMode="auto">
          <a:xfrm>
            <a:off x="5791200" y="1752600"/>
            <a:ext cx="457200" cy="762000"/>
            <a:chOff x="0" y="0"/>
            <a:chExt cx="288" cy="480"/>
          </a:xfrm>
        </p:grpSpPr>
        <p:grpSp>
          <p:nvGrpSpPr>
            <p:cNvPr id="144434" name="Group 50"/>
            <p:cNvGrpSpPr>
              <a:grpSpLocks/>
            </p:cNvGrpSpPr>
            <p:nvPr/>
          </p:nvGrpSpPr>
          <p:grpSpPr bwMode="auto">
            <a:xfrm>
              <a:off x="144" y="0"/>
              <a:ext cx="144" cy="96"/>
              <a:chOff x="0" y="0"/>
              <a:chExt cx="576" cy="192"/>
            </a:xfrm>
          </p:grpSpPr>
          <p:sp>
            <p:nvSpPr>
              <p:cNvPr id="144435" name="未知"/>
              <p:cNvSpPr>
                <a:spLocks/>
              </p:cNvSpPr>
              <p:nvPr>
                <p:custDataLst>
                  <p:tags r:id="rId13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36" name="Line 52"/>
              <p:cNvSpPr>
                <a:spLocks noChangeShapeType="1"/>
              </p:cNvSpPr>
              <p:nvPr>
                <p:custDataLst>
                  <p:tags r:id="rId13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37" name="Group 53"/>
            <p:cNvGrpSpPr>
              <a:grpSpLocks/>
            </p:cNvGrpSpPr>
            <p:nvPr/>
          </p:nvGrpSpPr>
          <p:grpSpPr bwMode="auto">
            <a:xfrm>
              <a:off x="144" y="96"/>
              <a:ext cx="144" cy="96"/>
              <a:chOff x="0" y="0"/>
              <a:chExt cx="576" cy="192"/>
            </a:xfrm>
          </p:grpSpPr>
          <p:sp>
            <p:nvSpPr>
              <p:cNvPr id="144438" name="未知"/>
              <p:cNvSpPr>
                <a:spLocks/>
              </p:cNvSpPr>
              <p:nvPr>
                <p:custDataLst>
                  <p:tags r:id="rId12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39" name="Line 55"/>
              <p:cNvSpPr>
                <a:spLocks noChangeShapeType="1"/>
              </p:cNvSpPr>
              <p:nvPr>
                <p:custDataLst>
                  <p:tags r:id="rId13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40" name="Group 56"/>
            <p:cNvGrpSpPr>
              <a:grpSpLocks/>
            </p:cNvGrpSpPr>
            <p:nvPr/>
          </p:nvGrpSpPr>
          <p:grpSpPr bwMode="auto">
            <a:xfrm>
              <a:off x="96" y="192"/>
              <a:ext cx="144" cy="96"/>
              <a:chOff x="0" y="0"/>
              <a:chExt cx="576" cy="192"/>
            </a:xfrm>
          </p:grpSpPr>
          <p:sp>
            <p:nvSpPr>
              <p:cNvPr id="144441" name="未知"/>
              <p:cNvSpPr>
                <a:spLocks/>
              </p:cNvSpPr>
              <p:nvPr>
                <p:custDataLst>
                  <p:tags r:id="rId12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42" name="Line 58"/>
              <p:cNvSpPr>
                <a:spLocks noChangeShapeType="1"/>
              </p:cNvSpPr>
              <p:nvPr>
                <p:custDataLst>
                  <p:tags r:id="rId12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43" name="Group 59"/>
            <p:cNvGrpSpPr>
              <a:grpSpLocks/>
            </p:cNvGrpSpPr>
            <p:nvPr/>
          </p:nvGrpSpPr>
          <p:grpSpPr bwMode="auto">
            <a:xfrm>
              <a:off x="0" y="384"/>
              <a:ext cx="144" cy="96"/>
              <a:chOff x="0" y="0"/>
              <a:chExt cx="576" cy="192"/>
            </a:xfrm>
          </p:grpSpPr>
          <p:sp>
            <p:nvSpPr>
              <p:cNvPr id="144444" name="未知"/>
              <p:cNvSpPr>
                <a:spLocks/>
              </p:cNvSpPr>
              <p:nvPr>
                <p:custDataLst>
                  <p:tags r:id="rId12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45" name="Line 61"/>
              <p:cNvSpPr>
                <a:spLocks noChangeShapeType="1"/>
              </p:cNvSpPr>
              <p:nvPr>
                <p:custDataLst>
                  <p:tags r:id="rId12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46" name="Group 62"/>
            <p:cNvGrpSpPr>
              <a:grpSpLocks/>
            </p:cNvGrpSpPr>
            <p:nvPr/>
          </p:nvGrpSpPr>
          <p:grpSpPr bwMode="auto">
            <a:xfrm>
              <a:off x="48" y="288"/>
              <a:ext cx="144" cy="96"/>
              <a:chOff x="0" y="0"/>
              <a:chExt cx="576" cy="192"/>
            </a:xfrm>
          </p:grpSpPr>
          <p:sp>
            <p:nvSpPr>
              <p:cNvPr id="144447" name="未知"/>
              <p:cNvSpPr>
                <a:spLocks/>
              </p:cNvSpPr>
              <p:nvPr>
                <p:custDataLst>
                  <p:tags r:id="rId12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48" name="Line 64"/>
              <p:cNvSpPr>
                <a:spLocks noChangeShapeType="1"/>
              </p:cNvSpPr>
              <p:nvPr>
                <p:custDataLst>
                  <p:tags r:id="rId12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449" name="Group 65"/>
          <p:cNvGrpSpPr>
            <a:grpSpLocks/>
          </p:cNvGrpSpPr>
          <p:nvPr/>
        </p:nvGrpSpPr>
        <p:grpSpPr bwMode="auto">
          <a:xfrm>
            <a:off x="5791200" y="1752600"/>
            <a:ext cx="457200" cy="762000"/>
            <a:chOff x="0" y="0"/>
            <a:chExt cx="288" cy="480"/>
          </a:xfrm>
        </p:grpSpPr>
        <p:grpSp>
          <p:nvGrpSpPr>
            <p:cNvPr id="144450" name="Group 66"/>
            <p:cNvGrpSpPr>
              <a:grpSpLocks/>
            </p:cNvGrpSpPr>
            <p:nvPr/>
          </p:nvGrpSpPr>
          <p:grpSpPr bwMode="auto">
            <a:xfrm>
              <a:off x="144" y="0"/>
              <a:ext cx="144" cy="96"/>
              <a:chOff x="0" y="0"/>
              <a:chExt cx="576" cy="192"/>
            </a:xfrm>
          </p:grpSpPr>
          <p:sp>
            <p:nvSpPr>
              <p:cNvPr id="144451" name="未知"/>
              <p:cNvSpPr>
                <a:spLocks/>
              </p:cNvSpPr>
              <p:nvPr>
                <p:custDataLst>
                  <p:tags r:id="rId12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52" name="Line 68"/>
              <p:cNvSpPr>
                <a:spLocks noChangeShapeType="1"/>
              </p:cNvSpPr>
              <p:nvPr>
                <p:custDataLst>
                  <p:tags r:id="rId12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53" name="Group 69"/>
            <p:cNvGrpSpPr>
              <a:grpSpLocks/>
            </p:cNvGrpSpPr>
            <p:nvPr/>
          </p:nvGrpSpPr>
          <p:grpSpPr bwMode="auto">
            <a:xfrm>
              <a:off x="144" y="96"/>
              <a:ext cx="144" cy="96"/>
              <a:chOff x="0" y="0"/>
              <a:chExt cx="576" cy="192"/>
            </a:xfrm>
          </p:grpSpPr>
          <p:sp>
            <p:nvSpPr>
              <p:cNvPr id="144454" name="未知"/>
              <p:cNvSpPr>
                <a:spLocks/>
              </p:cNvSpPr>
              <p:nvPr>
                <p:custDataLst>
                  <p:tags r:id="rId11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55" name="Line 71"/>
              <p:cNvSpPr>
                <a:spLocks noChangeShapeType="1"/>
              </p:cNvSpPr>
              <p:nvPr>
                <p:custDataLst>
                  <p:tags r:id="rId12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56" name="Group 72"/>
            <p:cNvGrpSpPr>
              <a:grpSpLocks/>
            </p:cNvGrpSpPr>
            <p:nvPr/>
          </p:nvGrpSpPr>
          <p:grpSpPr bwMode="auto">
            <a:xfrm>
              <a:off x="96" y="192"/>
              <a:ext cx="144" cy="96"/>
              <a:chOff x="0" y="0"/>
              <a:chExt cx="576" cy="192"/>
            </a:xfrm>
          </p:grpSpPr>
          <p:sp>
            <p:nvSpPr>
              <p:cNvPr id="144457" name="未知"/>
              <p:cNvSpPr>
                <a:spLocks/>
              </p:cNvSpPr>
              <p:nvPr>
                <p:custDataLst>
                  <p:tags r:id="rId11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58" name="Line 74"/>
              <p:cNvSpPr>
                <a:spLocks noChangeShapeType="1"/>
              </p:cNvSpPr>
              <p:nvPr>
                <p:custDataLst>
                  <p:tags r:id="rId11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59" name="Group 75"/>
            <p:cNvGrpSpPr>
              <a:grpSpLocks/>
            </p:cNvGrpSpPr>
            <p:nvPr/>
          </p:nvGrpSpPr>
          <p:grpSpPr bwMode="auto">
            <a:xfrm>
              <a:off x="0" y="384"/>
              <a:ext cx="144" cy="96"/>
              <a:chOff x="0" y="0"/>
              <a:chExt cx="576" cy="192"/>
            </a:xfrm>
          </p:grpSpPr>
          <p:sp>
            <p:nvSpPr>
              <p:cNvPr id="144460" name="未知"/>
              <p:cNvSpPr>
                <a:spLocks/>
              </p:cNvSpPr>
              <p:nvPr>
                <p:custDataLst>
                  <p:tags r:id="rId11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61" name="Line 77"/>
              <p:cNvSpPr>
                <a:spLocks noChangeShapeType="1"/>
              </p:cNvSpPr>
              <p:nvPr>
                <p:custDataLst>
                  <p:tags r:id="rId11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62" name="Group 78"/>
            <p:cNvGrpSpPr>
              <a:grpSpLocks/>
            </p:cNvGrpSpPr>
            <p:nvPr/>
          </p:nvGrpSpPr>
          <p:grpSpPr bwMode="auto">
            <a:xfrm>
              <a:off x="48" y="288"/>
              <a:ext cx="144" cy="96"/>
              <a:chOff x="0" y="0"/>
              <a:chExt cx="576" cy="192"/>
            </a:xfrm>
          </p:grpSpPr>
          <p:sp>
            <p:nvSpPr>
              <p:cNvPr id="144463" name="未知"/>
              <p:cNvSpPr>
                <a:spLocks/>
              </p:cNvSpPr>
              <p:nvPr>
                <p:custDataLst>
                  <p:tags r:id="rId11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64" name="Line 80"/>
              <p:cNvSpPr>
                <a:spLocks noChangeShapeType="1"/>
              </p:cNvSpPr>
              <p:nvPr>
                <p:custDataLst>
                  <p:tags r:id="rId11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sp>
        <p:nvSpPr>
          <p:cNvPr id="125971" name="Text Box 81"/>
          <p:cNvSpPr/>
          <p:nvPr>
            <p:custDataLst>
              <p:tags r:id="rId4"/>
            </p:custDataLst>
          </p:nvPr>
        </p:nvSpPr>
        <p:spPr>
          <a:xfrm>
            <a:off x="7996238" y="2560638"/>
            <a:ext cx="1655762" cy="519112"/>
          </a:xfrm>
          <a:prstGeom prst="rect">
            <a:avLst/>
          </a:prstGeom>
          <a:noFill/>
          <a:ln>
            <a:noFill/>
            <a:miter lim="800000"/>
          </a:ln>
          <a:effec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3300"/>
                </a:solidFill>
                <a:latin typeface="微软雅黑" panose="020B0503020204020204" pitchFamily="34" charset="-122"/>
                <a:ea typeface="微软雅黑" panose="020B0503020204020204" pitchFamily="34" charset="-122"/>
              </a:rPr>
              <a:t>大兴安</a:t>
            </a:r>
          </a:p>
        </p:txBody>
      </p:sp>
      <p:grpSp>
        <p:nvGrpSpPr>
          <p:cNvPr id="144466" name="Group 82"/>
          <p:cNvGrpSpPr>
            <a:grpSpLocks/>
          </p:cNvGrpSpPr>
          <p:nvPr/>
        </p:nvGrpSpPr>
        <p:grpSpPr bwMode="auto">
          <a:xfrm>
            <a:off x="4953000" y="2590800"/>
            <a:ext cx="685800" cy="228600"/>
            <a:chOff x="0" y="0"/>
            <a:chExt cx="432" cy="144"/>
          </a:xfrm>
        </p:grpSpPr>
        <p:grpSp>
          <p:nvGrpSpPr>
            <p:cNvPr id="144467" name="Group 83"/>
            <p:cNvGrpSpPr>
              <a:grpSpLocks/>
            </p:cNvGrpSpPr>
            <p:nvPr/>
          </p:nvGrpSpPr>
          <p:grpSpPr bwMode="auto">
            <a:xfrm>
              <a:off x="0" y="48"/>
              <a:ext cx="144" cy="96"/>
              <a:chOff x="0" y="0"/>
              <a:chExt cx="576" cy="192"/>
            </a:xfrm>
          </p:grpSpPr>
          <p:sp>
            <p:nvSpPr>
              <p:cNvPr id="144468" name="未知"/>
              <p:cNvSpPr>
                <a:spLocks/>
              </p:cNvSpPr>
              <p:nvPr>
                <p:custDataLst>
                  <p:tags r:id="rId11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69" name="Line 85"/>
              <p:cNvSpPr>
                <a:spLocks noChangeShapeType="1"/>
              </p:cNvSpPr>
              <p:nvPr>
                <p:custDataLst>
                  <p:tags r:id="rId11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70" name="Group 86"/>
            <p:cNvGrpSpPr>
              <a:grpSpLocks/>
            </p:cNvGrpSpPr>
            <p:nvPr/>
          </p:nvGrpSpPr>
          <p:grpSpPr bwMode="auto">
            <a:xfrm>
              <a:off x="96" y="48"/>
              <a:ext cx="144" cy="96"/>
              <a:chOff x="0" y="0"/>
              <a:chExt cx="576" cy="192"/>
            </a:xfrm>
          </p:grpSpPr>
          <p:sp>
            <p:nvSpPr>
              <p:cNvPr id="144471" name="未知"/>
              <p:cNvSpPr>
                <a:spLocks/>
              </p:cNvSpPr>
              <p:nvPr>
                <p:custDataLst>
                  <p:tags r:id="rId10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72" name="Line 88"/>
              <p:cNvSpPr>
                <a:spLocks noChangeShapeType="1"/>
              </p:cNvSpPr>
              <p:nvPr>
                <p:custDataLst>
                  <p:tags r:id="rId11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73" name="Group 89"/>
            <p:cNvGrpSpPr>
              <a:grpSpLocks/>
            </p:cNvGrpSpPr>
            <p:nvPr/>
          </p:nvGrpSpPr>
          <p:grpSpPr bwMode="auto">
            <a:xfrm>
              <a:off x="192" y="48"/>
              <a:ext cx="144" cy="96"/>
              <a:chOff x="0" y="0"/>
              <a:chExt cx="576" cy="192"/>
            </a:xfrm>
          </p:grpSpPr>
          <p:sp>
            <p:nvSpPr>
              <p:cNvPr id="144474" name="未知"/>
              <p:cNvSpPr>
                <a:spLocks/>
              </p:cNvSpPr>
              <p:nvPr>
                <p:custDataLst>
                  <p:tags r:id="rId10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75" name="Line 91"/>
              <p:cNvSpPr>
                <a:spLocks noChangeShapeType="1"/>
              </p:cNvSpPr>
              <p:nvPr>
                <p:custDataLst>
                  <p:tags r:id="rId10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76" name="Group 92"/>
            <p:cNvGrpSpPr>
              <a:grpSpLocks/>
            </p:cNvGrpSpPr>
            <p:nvPr/>
          </p:nvGrpSpPr>
          <p:grpSpPr bwMode="auto">
            <a:xfrm>
              <a:off x="288" y="0"/>
              <a:ext cx="144" cy="96"/>
              <a:chOff x="0" y="0"/>
              <a:chExt cx="576" cy="192"/>
            </a:xfrm>
          </p:grpSpPr>
          <p:sp>
            <p:nvSpPr>
              <p:cNvPr id="144477" name="未知"/>
              <p:cNvSpPr>
                <a:spLocks/>
              </p:cNvSpPr>
              <p:nvPr>
                <p:custDataLst>
                  <p:tags r:id="rId10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78" name="Line 94"/>
              <p:cNvSpPr>
                <a:spLocks noChangeShapeType="1"/>
              </p:cNvSpPr>
              <p:nvPr>
                <p:custDataLst>
                  <p:tags r:id="rId10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479" name="Group 95"/>
          <p:cNvGrpSpPr>
            <a:grpSpLocks/>
          </p:cNvGrpSpPr>
          <p:nvPr/>
        </p:nvGrpSpPr>
        <p:grpSpPr bwMode="auto">
          <a:xfrm>
            <a:off x="4953000" y="2590800"/>
            <a:ext cx="685800" cy="228600"/>
            <a:chOff x="0" y="0"/>
            <a:chExt cx="432" cy="144"/>
          </a:xfrm>
        </p:grpSpPr>
        <p:grpSp>
          <p:nvGrpSpPr>
            <p:cNvPr id="144480" name="Group 96"/>
            <p:cNvGrpSpPr>
              <a:grpSpLocks/>
            </p:cNvGrpSpPr>
            <p:nvPr/>
          </p:nvGrpSpPr>
          <p:grpSpPr bwMode="auto">
            <a:xfrm>
              <a:off x="0" y="48"/>
              <a:ext cx="144" cy="96"/>
              <a:chOff x="0" y="0"/>
              <a:chExt cx="576" cy="192"/>
            </a:xfrm>
          </p:grpSpPr>
          <p:sp>
            <p:nvSpPr>
              <p:cNvPr id="144481" name="未知"/>
              <p:cNvSpPr>
                <a:spLocks/>
              </p:cNvSpPr>
              <p:nvPr>
                <p:custDataLst>
                  <p:tags r:id="rId10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82" name="Line 98"/>
              <p:cNvSpPr>
                <a:spLocks noChangeShapeType="1"/>
              </p:cNvSpPr>
              <p:nvPr>
                <p:custDataLst>
                  <p:tags r:id="rId10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83" name="Group 99"/>
            <p:cNvGrpSpPr>
              <a:grpSpLocks/>
            </p:cNvGrpSpPr>
            <p:nvPr/>
          </p:nvGrpSpPr>
          <p:grpSpPr bwMode="auto">
            <a:xfrm>
              <a:off x="96" y="48"/>
              <a:ext cx="144" cy="96"/>
              <a:chOff x="0" y="0"/>
              <a:chExt cx="576" cy="192"/>
            </a:xfrm>
          </p:grpSpPr>
          <p:sp>
            <p:nvSpPr>
              <p:cNvPr id="144484" name="未知"/>
              <p:cNvSpPr>
                <a:spLocks/>
              </p:cNvSpPr>
              <p:nvPr>
                <p:custDataLst>
                  <p:tags r:id="rId10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85" name="Line 101"/>
              <p:cNvSpPr>
                <a:spLocks noChangeShapeType="1"/>
              </p:cNvSpPr>
              <p:nvPr>
                <p:custDataLst>
                  <p:tags r:id="rId10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86" name="Group 102"/>
            <p:cNvGrpSpPr>
              <a:grpSpLocks/>
            </p:cNvGrpSpPr>
            <p:nvPr/>
          </p:nvGrpSpPr>
          <p:grpSpPr bwMode="auto">
            <a:xfrm>
              <a:off x="192" y="48"/>
              <a:ext cx="144" cy="96"/>
              <a:chOff x="0" y="0"/>
              <a:chExt cx="576" cy="192"/>
            </a:xfrm>
          </p:grpSpPr>
          <p:sp>
            <p:nvSpPr>
              <p:cNvPr id="144487" name="未知"/>
              <p:cNvSpPr>
                <a:spLocks/>
              </p:cNvSpPr>
              <p:nvPr>
                <p:custDataLst>
                  <p:tags r:id="rId9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88" name="Line 104"/>
              <p:cNvSpPr>
                <a:spLocks noChangeShapeType="1"/>
              </p:cNvSpPr>
              <p:nvPr>
                <p:custDataLst>
                  <p:tags r:id="rId10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89" name="Group 105"/>
            <p:cNvGrpSpPr>
              <a:grpSpLocks/>
            </p:cNvGrpSpPr>
            <p:nvPr/>
          </p:nvGrpSpPr>
          <p:grpSpPr bwMode="auto">
            <a:xfrm>
              <a:off x="288" y="0"/>
              <a:ext cx="144" cy="96"/>
              <a:chOff x="0" y="0"/>
              <a:chExt cx="576" cy="192"/>
            </a:xfrm>
          </p:grpSpPr>
          <p:sp>
            <p:nvSpPr>
              <p:cNvPr id="144490" name="未知"/>
              <p:cNvSpPr>
                <a:spLocks/>
              </p:cNvSpPr>
              <p:nvPr>
                <p:custDataLst>
                  <p:tags r:id="rId9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91" name="Line 107"/>
              <p:cNvSpPr>
                <a:spLocks noChangeShapeType="1"/>
              </p:cNvSpPr>
              <p:nvPr>
                <p:custDataLst>
                  <p:tags r:id="rId9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492" name="Group 108"/>
          <p:cNvGrpSpPr>
            <a:grpSpLocks/>
          </p:cNvGrpSpPr>
          <p:nvPr/>
        </p:nvGrpSpPr>
        <p:grpSpPr bwMode="auto">
          <a:xfrm>
            <a:off x="4953000" y="2590800"/>
            <a:ext cx="685800" cy="228600"/>
            <a:chOff x="0" y="0"/>
            <a:chExt cx="432" cy="144"/>
          </a:xfrm>
        </p:grpSpPr>
        <p:grpSp>
          <p:nvGrpSpPr>
            <p:cNvPr id="144493" name="Group 109"/>
            <p:cNvGrpSpPr>
              <a:grpSpLocks/>
            </p:cNvGrpSpPr>
            <p:nvPr/>
          </p:nvGrpSpPr>
          <p:grpSpPr bwMode="auto">
            <a:xfrm>
              <a:off x="0" y="48"/>
              <a:ext cx="144" cy="96"/>
              <a:chOff x="0" y="0"/>
              <a:chExt cx="576" cy="192"/>
            </a:xfrm>
          </p:grpSpPr>
          <p:sp>
            <p:nvSpPr>
              <p:cNvPr id="144494" name="未知"/>
              <p:cNvSpPr>
                <a:spLocks/>
              </p:cNvSpPr>
              <p:nvPr>
                <p:custDataLst>
                  <p:tags r:id="rId9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95" name="Line 111"/>
              <p:cNvSpPr>
                <a:spLocks noChangeShapeType="1"/>
              </p:cNvSpPr>
              <p:nvPr>
                <p:custDataLst>
                  <p:tags r:id="rId9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96" name="Group 112"/>
            <p:cNvGrpSpPr>
              <a:grpSpLocks/>
            </p:cNvGrpSpPr>
            <p:nvPr/>
          </p:nvGrpSpPr>
          <p:grpSpPr bwMode="auto">
            <a:xfrm>
              <a:off x="96" y="48"/>
              <a:ext cx="144" cy="96"/>
              <a:chOff x="0" y="0"/>
              <a:chExt cx="576" cy="192"/>
            </a:xfrm>
          </p:grpSpPr>
          <p:sp>
            <p:nvSpPr>
              <p:cNvPr id="144497" name="未知"/>
              <p:cNvSpPr>
                <a:spLocks/>
              </p:cNvSpPr>
              <p:nvPr>
                <p:custDataLst>
                  <p:tags r:id="rId9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498" name="Line 114"/>
              <p:cNvSpPr>
                <a:spLocks noChangeShapeType="1"/>
              </p:cNvSpPr>
              <p:nvPr>
                <p:custDataLst>
                  <p:tags r:id="rId9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499" name="Group 115"/>
            <p:cNvGrpSpPr>
              <a:grpSpLocks/>
            </p:cNvGrpSpPr>
            <p:nvPr/>
          </p:nvGrpSpPr>
          <p:grpSpPr bwMode="auto">
            <a:xfrm>
              <a:off x="192" y="48"/>
              <a:ext cx="144" cy="96"/>
              <a:chOff x="0" y="0"/>
              <a:chExt cx="576" cy="192"/>
            </a:xfrm>
          </p:grpSpPr>
          <p:sp>
            <p:nvSpPr>
              <p:cNvPr id="144500" name="未知"/>
              <p:cNvSpPr>
                <a:spLocks/>
              </p:cNvSpPr>
              <p:nvPr>
                <p:custDataLst>
                  <p:tags r:id="rId9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01" name="Line 117"/>
              <p:cNvSpPr>
                <a:spLocks noChangeShapeType="1"/>
              </p:cNvSpPr>
              <p:nvPr>
                <p:custDataLst>
                  <p:tags r:id="rId9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02" name="Group 118"/>
            <p:cNvGrpSpPr>
              <a:grpSpLocks/>
            </p:cNvGrpSpPr>
            <p:nvPr/>
          </p:nvGrpSpPr>
          <p:grpSpPr bwMode="auto">
            <a:xfrm>
              <a:off x="288" y="0"/>
              <a:ext cx="144" cy="96"/>
              <a:chOff x="0" y="0"/>
              <a:chExt cx="576" cy="192"/>
            </a:xfrm>
          </p:grpSpPr>
          <p:sp>
            <p:nvSpPr>
              <p:cNvPr id="144503" name="未知"/>
              <p:cNvSpPr>
                <a:spLocks/>
              </p:cNvSpPr>
              <p:nvPr>
                <p:custDataLst>
                  <p:tags r:id="rId8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04" name="Line 120"/>
              <p:cNvSpPr>
                <a:spLocks noChangeShapeType="1"/>
              </p:cNvSpPr>
              <p:nvPr>
                <p:custDataLst>
                  <p:tags r:id="rId9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sp>
        <p:nvSpPr>
          <p:cNvPr id="125975" name="Text Box 121"/>
          <p:cNvSpPr/>
          <p:nvPr>
            <p:custDataLst>
              <p:tags r:id="rId5"/>
            </p:custDataLst>
          </p:nvPr>
        </p:nvSpPr>
        <p:spPr>
          <a:xfrm>
            <a:off x="7339013" y="3178176"/>
            <a:ext cx="533400" cy="519113"/>
          </a:xfrm>
          <a:prstGeom prst="rect">
            <a:avLst/>
          </a:prstGeom>
          <a:noFill/>
          <a:ln>
            <a:noFill/>
            <a:miter lim="800000"/>
          </a:ln>
          <a:effec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0000"/>
                </a:solidFill>
                <a:latin typeface="微软雅黑" panose="020B0503020204020204" pitchFamily="34" charset="-122"/>
                <a:ea typeface="微软雅黑" panose="020B0503020204020204" pitchFamily="34" charset="-122"/>
              </a:rPr>
              <a:t>阴</a:t>
            </a:r>
          </a:p>
        </p:txBody>
      </p:sp>
      <p:grpSp>
        <p:nvGrpSpPr>
          <p:cNvPr id="144506" name="Group 122"/>
          <p:cNvGrpSpPr>
            <a:grpSpLocks/>
          </p:cNvGrpSpPr>
          <p:nvPr/>
        </p:nvGrpSpPr>
        <p:grpSpPr bwMode="auto">
          <a:xfrm rot="-1320000">
            <a:off x="4495800" y="2971800"/>
            <a:ext cx="381000" cy="304800"/>
            <a:chOff x="0" y="0"/>
            <a:chExt cx="240" cy="192"/>
          </a:xfrm>
        </p:grpSpPr>
        <p:grpSp>
          <p:nvGrpSpPr>
            <p:cNvPr id="144507" name="Group 123"/>
            <p:cNvGrpSpPr>
              <a:grpSpLocks/>
            </p:cNvGrpSpPr>
            <p:nvPr/>
          </p:nvGrpSpPr>
          <p:grpSpPr bwMode="auto">
            <a:xfrm>
              <a:off x="96" y="0"/>
              <a:ext cx="144" cy="96"/>
              <a:chOff x="0" y="0"/>
              <a:chExt cx="576" cy="192"/>
            </a:xfrm>
          </p:grpSpPr>
          <p:sp>
            <p:nvSpPr>
              <p:cNvPr id="144508" name="未知"/>
              <p:cNvSpPr>
                <a:spLocks/>
              </p:cNvSpPr>
              <p:nvPr>
                <p:custDataLst>
                  <p:tags r:id="rId8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09" name="Line 125"/>
              <p:cNvSpPr>
                <a:spLocks noChangeShapeType="1"/>
              </p:cNvSpPr>
              <p:nvPr>
                <p:custDataLst>
                  <p:tags r:id="rId8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10" name="Group 126"/>
            <p:cNvGrpSpPr>
              <a:grpSpLocks/>
            </p:cNvGrpSpPr>
            <p:nvPr/>
          </p:nvGrpSpPr>
          <p:grpSpPr bwMode="auto">
            <a:xfrm>
              <a:off x="48" y="48"/>
              <a:ext cx="144" cy="96"/>
              <a:chOff x="0" y="0"/>
              <a:chExt cx="576" cy="192"/>
            </a:xfrm>
          </p:grpSpPr>
          <p:sp>
            <p:nvSpPr>
              <p:cNvPr id="144511" name="未知"/>
              <p:cNvSpPr>
                <a:spLocks/>
              </p:cNvSpPr>
              <p:nvPr>
                <p:custDataLst>
                  <p:tags r:id="rId8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12" name="Line 128"/>
              <p:cNvSpPr>
                <a:spLocks noChangeShapeType="1"/>
              </p:cNvSpPr>
              <p:nvPr>
                <p:custDataLst>
                  <p:tags r:id="rId8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13" name="Group 129"/>
            <p:cNvGrpSpPr>
              <a:grpSpLocks/>
            </p:cNvGrpSpPr>
            <p:nvPr/>
          </p:nvGrpSpPr>
          <p:grpSpPr bwMode="auto">
            <a:xfrm>
              <a:off x="0" y="96"/>
              <a:ext cx="144" cy="96"/>
              <a:chOff x="0" y="0"/>
              <a:chExt cx="576" cy="192"/>
            </a:xfrm>
          </p:grpSpPr>
          <p:sp>
            <p:nvSpPr>
              <p:cNvPr id="144514" name="未知"/>
              <p:cNvSpPr>
                <a:spLocks/>
              </p:cNvSpPr>
              <p:nvPr>
                <p:custDataLst>
                  <p:tags r:id="rId8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15" name="Line 131"/>
              <p:cNvSpPr>
                <a:spLocks noChangeShapeType="1"/>
              </p:cNvSpPr>
              <p:nvPr>
                <p:custDataLst>
                  <p:tags r:id="rId8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516" name="Group 132"/>
          <p:cNvGrpSpPr>
            <a:grpSpLocks/>
          </p:cNvGrpSpPr>
          <p:nvPr/>
        </p:nvGrpSpPr>
        <p:grpSpPr bwMode="auto">
          <a:xfrm rot="-1320000">
            <a:off x="4495800" y="2971800"/>
            <a:ext cx="381000" cy="304800"/>
            <a:chOff x="0" y="0"/>
            <a:chExt cx="240" cy="192"/>
          </a:xfrm>
        </p:grpSpPr>
        <p:grpSp>
          <p:nvGrpSpPr>
            <p:cNvPr id="144517" name="Group 133"/>
            <p:cNvGrpSpPr>
              <a:grpSpLocks/>
            </p:cNvGrpSpPr>
            <p:nvPr/>
          </p:nvGrpSpPr>
          <p:grpSpPr bwMode="auto">
            <a:xfrm>
              <a:off x="96" y="0"/>
              <a:ext cx="144" cy="96"/>
              <a:chOff x="0" y="0"/>
              <a:chExt cx="576" cy="192"/>
            </a:xfrm>
          </p:grpSpPr>
          <p:sp>
            <p:nvSpPr>
              <p:cNvPr id="144518" name="未知"/>
              <p:cNvSpPr>
                <a:spLocks/>
              </p:cNvSpPr>
              <p:nvPr>
                <p:custDataLst>
                  <p:tags r:id="rId8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19" name="Line 135"/>
              <p:cNvSpPr>
                <a:spLocks noChangeShapeType="1"/>
              </p:cNvSpPr>
              <p:nvPr>
                <p:custDataLst>
                  <p:tags r:id="rId8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20" name="Group 136"/>
            <p:cNvGrpSpPr>
              <a:grpSpLocks/>
            </p:cNvGrpSpPr>
            <p:nvPr/>
          </p:nvGrpSpPr>
          <p:grpSpPr bwMode="auto">
            <a:xfrm>
              <a:off x="48" y="48"/>
              <a:ext cx="144" cy="96"/>
              <a:chOff x="0" y="0"/>
              <a:chExt cx="576" cy="192"/>
            </a:xfrm>
          </p:grpSpPr>
          <p:sp>
            <p:nvSpPr>
              <p:cNvPr id="144521" name="未知"/>
              <p:cNvSpPr>
                <a:spLocks/>
              </p:cNvSpPr>
              <p:nvPr>
                <p:custDataLst>
                  <p:tags r:id="rId7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22" name="Line 138"/>
              <p:cNvSpPr>
                <a:spLocks noChangeShapeType="1"/>
              </p:cNvSpPr>
              <p:nvPr>
                <p:custDataLst>
                  <p:tags r:id="rId8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23" name="Group 139"/>
            <p:cNvGrpSpPr>
              <a:grpSpLocks/>
            </p:cNvGrpSpPr>
            <p:nvPr/>
          </p:nvGrpSpPr>
          <p:grpSpPr bwMode="auto">
            <a:xfrm>
              <a:off x="0" y="96"/>
              <a:ext cx="144" cy="96"/>
              <a:chOff x="0" y="0"/>
              <a:chExt cx="576" cy="192"/>
            </a:xfrm>
          </p:grpSpPr>
          <p:sp>
            <p:nvSpPr>
              <p:cNvPr id="144524" name="未知"/>
              <p:cNvSpPr>
                <a:spLocks/>
              </p:cNvSpPr>
              <p:nvPr>
                <p:custDataLst>
                  <p:tags r:id="rId7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25" name="Line 141"/>
              <p:cNvSpPr>
                <a:spLocks noChangeShapeType="1"/>
              </p:cNvSpPr>
              <p:nvPr>
                <p:custDataLst>
                  <p:tags r:id="rId7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526" name="Group 142"/>
          <p:cNvGrpSpPr>
            <a:grpSpLocks/>
          </p:cNvGrpSpPr>
          <p:nvPr/>
        </p:nvGrpSpPr>
        <p:grpSpPr bwMode="auto">
          <a:xfrm rot="-1320000">
            <a:off x="4495800" y="2971800"/>
            <a:ext cx="381000" cy="304800"/>
            <a:chOff x="0" y="0"/>
            <a:chExt cx="240" cy="192"/>
          </a:xfrm>
        </p:grpSpPr>
        <p:grpSp>
          <p:nvGrpSpPr>
            <p:cNvPr id="144527" name="Group 143"/>
            <p:cNvGrpSpPr>
              <a:grpSpLocks/>
            </p:cNvGrpSpPr>
            <p:nvPr/>
          </p:nvGrpSpPr>
          <p:grpSpPr bwMode="auto">
            <a:xfrm>
              <a:off x="96" y="0"/>
              <a:ext cx="144" cy="96"/>
              <a:chOff x="0" y="0"/>
              <a:chExt cx="576" cy="192"/>
            </a:xfrm>
          </p:grpSpPr>
          <p:sp>
            <p:nvSpPr>
              <p:cNvPr id="144528" name="未知"/>
              <p:cNvSpPr>
                <a:spLocks/>
              </p:cNvSpPr>
              <p:nvPr>
                <p:custDataLst>
                  <p:tags r:id="rId7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29" name="Line 145"/>
              <p:cNvSpPr>
                <a:spLocks noChangeShapeType="1"/>
              </p:cNvSpPr>
              <p:nvPr>
                <p:custDataLst>
                  <p:tags r:id="rId7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30" name="Group 146"/>
            <p:cNvGrpSpPr>
              <a:grpSpLocks/>
            </p:cNvGrpSpPr>
            <p:nvPr/>
          </p:nvGrpSpPr>
          <p:grpSpPr bwMode="auto">
            <a:xfrm>
              <a:off x="48" y="48"/>
              <a:ext cx="144" cy="96"/>
              <a:chOff x="0" y="0"/>
              <a:chExt cx="576" cy="192"/>
            </a:xfrm>
          </p:grpSpPr>
          <p:sp>
            <p:nvSpPr>
              <p:cNvPr id="144531" name="未知"/>
              <p:cNvSpPr>
                <a:spLocks/>
              </p:cNvSpPr>
              <p:nvPr>
                <p:custDataLst>
                  <p:tags r:id="rId7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32" name="Line 148"/>
              <p:cNvSpPr>
                <a:spLocks noChangeShapeType="1"/>
              </p:cNvSpPr>
              <p:nvPr>
                <p:custDataLst>
                  <p:tags r:id="rId7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33" name="Group 149"/>
            <p:cNvGrpSpPr>
              <a:grpSpLocks/>
            </p:cNvGrpSpPr>
            <p:nvPr/>
          </p:nvGrpSpPr>
          <p:grpSpPr bwMode="auto">
            <a:xfrm>
              <a:off x="0" y="96"/>
              <a:ext cx="144" cy="96"/>
              <a:chOff x="0" y="0"/>
              <a:chExt cx="576" cy="192"/>
            </a:xfrm>
          </p:grpSpPr>
          <p:sp>
            <p:nvSpPr>
              <p:cNvPr id="144534" name="未知"/>
              <p:cNvSpPr>
                <a:spLocks/>
              </p:cNvSpPr>
              <p:nvPr>
                <p:custDataLst>
                  <p:tags r:id="rId7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35" name="Line 151"/>
              <p:cNvSpPr>
                <a:spLocks noChangeShapeType="1"/>
              </p:cNvSpPr>
              <p:nvPr>
                <p:custDataLst>
                  <p:tags r:id="rId7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sp>
        <p:nvSpPr>
          <p:cNvPr id="125979" name="Text Box 152"/>
          <p:cNvSpPr/>
          <p:nvPr>
            <p:custDataLst>
              <p:tags r:id="rId6"/>
            </p:custDataLst>
          </p:nvPr>
        </p:nvSpPr>
        <p:spPr>
          <a:xfrm>
            <a:off x="8404225" y="3070226"/>
            <a:ext cx="914400" cy="519113"/>
          </a:xfrm>
          <a:prstGeom prst="rect">
            <a:avLst/>
          </a:prstGeom>
          <a:noFill/>
          <a:ln>
            <a:noFill/>
            <a:miter lim="800000"/>
          </a:ln>
          <a:effec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0000"/>
                </a:solidFill>
                <a:latin typeface="微软雅黑" panose="020B0503020204020204" pitchFamily="34" charset="-122"/>
                <a:ea typeface="微软雅黑" panose="020B0503020204020204" pitchFamily="34" charset="-122"/>
              </a:rPr>
              <a:t>贺兰</a:t>
            </a:r>
            <a:endParaRPr lang="zh-CN" altLang="en-US" sz="2800" b="1">
              <a:solidFill>
                <a:srgbClr val="000000"/>
              </a:solidFill>
              <a:latin typeface="微软雅黑" panose="020B0503020204020204" pitchFamily="34" charset="-122"/>
              <a:ea typeface="微软雅黑" panose="020B0503020204020204" pitchFamily="34" charset="-122"/>
            </a:endParaRPr>
          </a:p>
        </p:txBody>
      </p:sp>
      <p:grpSp>
        <p:nvGrpSpPr>
          <p:cNvPr id="144537" name="Group 153"/>
          <p:cNvGrpSpPr>
            <a:grpSpLocks/>
          </p:cNvGrpSpPr>
          <p:nvPr/>
        </p:nvGrpSpPr>
        <p:grpSpPr bwMode="auto">
          <a:xfrm>
            <a:off x="3657601" y="3276601"/>
            <a:ext cx="720725" cy="569913"/>
            <a:chOff x="0" y="0"/>
            <a:chExt cx="454" cy="359"/>
          </a:xfrm>
        </p:grpSpPr>
        <p:grpSp>
          <p:nvGrpSpPr>
            <p:cNvPr id="144538" name="Group 154"/>
            <p:cNvGrpSpPr>
              <a:grpSpLocks/>
            </p:cNvGrpSpPr>
            <p:nvPr/>
          </p:nvGrpSpPr>
          <p:grpSpPr bwMode="auto">
            <a:xfrm rot="-300000">
              <a:off x="0" y="0"/>
              <a:ext cx="144" cy="96"/>
              <a:chOff x="0" y="0"/>
              <a:chExt cx="576" cy="192"/>
            </a:xfrm>
          </p:grpSpPr>
          <p:sp>
            <p:nvSpPr>
              <p:cNvPr id="144539" name="未知"/>
              <p:cNvSpPr>
                <a:spLocks/>
              </p:cNvSpPr>
              <p:nvPr>
                <p:custDataLst>
                  <p:tags r:id="rId6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40" name="Line 156"/>
              <p:cNvSpPr>
                <a:spLocks noChangeShapeType="1"/>
              </p:cNvSpPr>
              <p:nvPr>
                <p:custDataLst>
                  <p:tags r:id="rId7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41" name="Group 157"/>
            <p:cNvGrpSpPr>
              <a:grpSpLocks/>
            </p:cNvGrpSpPr>
            <p:nvPr/>
          </p:nvGrpSpPr>
          <p:grpSpPr bwMode="auto">
            <a:xfrm rot="-300000">
              <a:off x="103" y="88"/>
              <a:ext cx="144" cy="96"/>
              <a:chOff x="0" y="0"/>
              <a:chExt cx="576" cy="192"/>
            </a:xfrm>
          </p:grpSpPr>
          <p:sp>
            <p:nvSpPr>
              <p:cNvPr id="144542" name="未知"/>
              <p:cNvSpPr>
                <a:spLocks/>
              </p:cNvSpPr>
              <p:nvPr>
                <p:custDataLst>
                  <p:tags r:id="rId6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43" name="Line 159"/>
              <p:cNvSpPr>
                <a:spLocks noChangeShapeType="1"/>
              </p:cNvSpPr>
              <p:nvPr>
                <p:custDataLst>
                  <p:tags r:id="rId6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44" name="Group 160"/>
            <p:cNvGrpSpPr>
              <a:grpSpLocks/>
            </p:cNvGrpSpPr>
            <p:nvPr/>
          </p:nvGrpSpPr>
          <p:grpSpPr bwMode="auto">
            <a:xfrm rot="-300000">
              <a:off x="207" y="175"/>
              <a:ext cx="144" cy="96"/>
              <a:chOff x="0" y="0"/>
              <a:chExt cx="576" cy="192"/>
            </a:xfrm>
          </p:grpSpPr>
          <p:sp>
            <p:nvSpPr>
              <p:cNvPr id="144545" name="未知"/>
              <p:cNvSpPr>
                <a:spLocks/>
              </p:cNvSpPr>
              <p:nvPr>
                <p:custDataLst>
                  <p:tags r:id="rId6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46" name="Line 162"/>
              <p:cNvSpPr>
                <a:spLocks noChangeShapeType="1"/>
              </p:cNvSpPr>
              <p:nvPr>
                <p:custDataLst>
                  <p:tags r:id="rId6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47" name="Group 163"/>
            <p:cNvGrpSpPr>
              <a:grpSpLocks/>
            </p:cNvGrpSpPr>
            <p:nvPr/>
          </p:nvGrpSpPr>
          <p:grpSpPr bwMode="auto">
            <a:xfrm rot="-300000">
              <a:off x="310" y="263"/>
              <a:ext cx="144" cy="96"/>
              <a:chOff x="0" y="0"/>
              <a:chExt cx="576" cy="192"/>
            </a:xfrm>
          </p:grpSpPr>
          <p:sp>
            <p:nvSpPr>
              <p:cNvPr id="144548" name="未知"/>
              <p:cNvSpPr>
                <a:spLocks/>
              </p:cNvSpPr>
              <p:nvPr>
                <p:custDataLst>
                  <p:tags r:id="rId6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49" name="Line 165"/>
              <p:cNvSpPr>
                <a:spLocks noChangeShapeType="1"/>
              </p:cNvSpPr>
              <p:nvPr>
                <p:custDataLst>
                  <p:tags r:id="rId6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550" name="Group 166"/>
          <p:cNvGrpSpPr>
            <a:grpSpLocks/>
          </p:cNvGrpSpPr>
          <p:nvPr/>
        </p:nvGrpSpPr>
        <p:grpSpPr bwMode="auto">
          <a:xfrm>
            <a:off x="3657601" y="3276601"/>
            <a:ext cx="720725" cy="569913"/>
            <a:chOff x="0" y="0"/>
            <a:chExt cx="454" cy="359"/>
          </a:xfrm>
        </p:grpSpPr>
        <p:grpSp>
          <p:nvGrpSpPr>
            <p:cNvPr id="144551" name="Group 167"/>
            <p:cNvGrpSpPr>
              <a:grpSpLocks/>
            </p:cNvGrpSpPr>
            <p:nvPr/>
          </p:nvGrpSpPr>
          <p:grpSpPr bwMode="auto">
            <a:xfrm rot="-300000">
              <a:off x="0" y="0"/>
              <a:ext cx="144" cy="96"/>
              <a:chOff x="0" y="0"/>
              <a:chExt cx="576" cy="192"/>
            </a:xfrm>
          </p:grpSpPr>
          <p:sp>
            <p:nvSpPr>
              <p:cNvPr id="144552" name="未知"/>
              <p:cNvSpPr>
                <a:spLocks/>
              </p:cNvSpPr>
              <p:nvPr>
                <p:custDataLst>
                  <p:tags r:id="rId6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53" name="Line 169"/>
              <p:cNvSpPr>
                <a:spLocks noChangeShapeType="1"/>
              </p:cNvSpPr>
              <p:nvPr>
                <p:custDataLst>
                  <p:tags r:id="rId6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54" name="Group 170"/>
            <p:cNvGrpSpPr>
              <a:grpSpLocks/>
            </p:cNvGrpSpPr>
            <p:nvPr/>
          </p:nvGrpSpPr>
          <p:grpSpPr bwMode="auto">
            <a:xfrm rot="-300000">
              <a:off x="103" y="88"/>
              <a:ext cx="144" cy="96"/>
              <a:chOff x="0" y="0"/>
              <a:chExt cx="576" cy="192"/>
            </a:xfrm>
          </p:grpSpPr>
          <p:sp>
            <p:nvSpPr>
              <p:cNvPr id="144555" name="未知"/>
              <p:cNvSpPr>
                <a:spLocks/>
              </p:cNvSpPr>
              <p:nvPr>
                <p:custDataLst>
                  <p:tags r:id="rId5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56" name="Line 172"/>
              <p:cNvSpPr>
                <a:spLocks noChangeShapeType="1"/>
              </p:cNvSpPr>
              <p:nvPr>
                <p:custDataLst>
                  <p:tags r:id="rId6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57" name="Group 173"/>
            <p:cNvGrpSpPr>
              <a:grpSpLocks/>
            </p:cNvGrpSpPr>
            <p:nvPr/>
          </p:nvGrpSpPr>
          <p:grpSpPr bwMode="auto">
            <a:xfrm rot="-300000">
              <a:off x="207" y="175"/>
              <a:ext cx="144" cy="96"/>
              <a:chOff x="0" y="0"/>
              <a:chExt cx="576" cy="192"/>
            </a:xfrm>
          </p:grpSpPr>
          <p:sp>
            <p:nvSpPr>
              <p:cNvPr id="144558" name="未知"/>
              <p:cNvSpPr>
                <a:spLocks/>
              </p:cNvSpPr>
              <p:nvPr>
                <p:custDataLst>
                  <p:tags r:id="rId5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59" name="Line 175"/>
              <p:cNvSpPr>
                <a:spLocks noChangeShapeType="1"/>
              </p:cNvSpPr>
              <p:nvPr>
                <p:custDataLst>
                  <p:tags r:id="rId5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60" name="Group 176"/>
            <p:cNvGrpSpPr>
              <a:grpSpLocks/>
            </p:cNvGrpSpPr>
            <p:nvPr/>
          </p:nvGrpSpPr>
          <p:grpSpPr bwMode="auto">
            <a:xfrm rot="-300000">
              <a:off x="310" y="263"/>
              <a:ext cx="144" cy="96"/>
              <a:chOff x="0" y="0"/>
              <a:chExt cx="576" cy="192"/>
            </a:xfrm>
          </p:grpSpPr>
          <p:sp>
            <p:nvSpPr>
              <p:cNvPr id="144561" name="未知"/>
              <p:cNvSpPr>
                <a:spLocks/>
              </p:cNvSpPr>
              <p:nvPr>
                <p:custDataLst>
                  <p:tags r:id="rId5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62" name="Line 178"/>
              <p:cNvSpPr>
                <a:spLocks noChangeShapeType="1"/>
              </p:cNvSpPr>
              <p:nvPr>
                <p:custDataLst>
                  <p:tags r:id="rId5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563" name="Group 179"/>
          <p:cNvGrpSpPr>
            <a:grpSpLocks/>
          </p:cNvGrpSpPr>
          <p:nvPr/>
        </p:nvGrpSpPr>
        <p:grpSpPr bwMode="auto">
          <a:xfrm>
            <a:off x="3657601" y="3276601"/>
            <a:ext cx="720725" cy="569913"/>
            <a:chOff x="0" y="0"/>
            <a:chExt cx="454" cy="359"/>
          </a:xfrm>
        </p:grpSpPr>
        <p:grpSp>
          <p:nvGrpSpPr>
            <p:cNvPr id="144564" name="Group 180"/>
            <p:cNvGrpSpPr>
              <a:grpSpLocks/>
            </p:cNvGrpSpPr>
            <p:nvPr/>
          </p:nvGrpSpPr>
          <p:grpSpPr bwMode="auto">
            <a:xfrm rot="-300000">
              <a:off x="0" y="0"/>
              <a:ext cx="144" cy="96"/>
              <a:chOff x="0" y="0"/>
              <a:chExt cx="576" cy="192"/>
            </a:xfrm>
          </p:grpSpPr>
          <p:sp>
            <p:nvSpPr>
              <p:cNvPr id="144565" name="未知"/>
              <p:cNvSpPr>
                <a:spLocks/>
              </p:cNvSpPr>
              <p:nvPr>
                <p:custDataLst>
                  <p:tags r:id="rId5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66" name="Line 182"/>
              <p:cNvSpPr>
                <a:spLocks noChangeShapeType="1"/>
              </p:cNvSpPr>
              <p:nvPr>
                <p:custDataLst>
                  <p:tags r:id="rId5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67" name="Group 183"/>
            <p:cNvGrpSpPr>
              <a:grpSpLocks/>
            </p:cNvGrpSpPr>
            <p:nvPr/>
          </p:nvGrpSpPr>
          <p:grpSpPr bwMode="auto">
            <a:xfrm rot="-300000">
              <a:off x="103" y="88"/>
              <a:ext cx="144" cy="96"/>
              <a:chOff x="0" y="0"/>
              <a:chExt cx="576" cy="192"/>
            </a:xfrm>
          </p:grpSpPr>
          <p:sp>
            <p:nvSpPr>
              <p:cNvPr id="144568" name="未知"/>
              <p:cNvSpPr>
                <a:spLocks/>
              </p:cNvSpPr>
              <p:nvPr>
                <p:custDataLst>
                  <p:tags r:id="rId5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69" name="Line 185"/>
              <p:cNvSpPr>
                <a:spLocks noChangeShapeType="1"/>
              </p:cNvSpPr>
              <p:nvPr>
                <p:custDataLst>
                  <p:tags r:id="rId5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70" name="Group 186"/>
            <p:cNvGrpSpPr>
              <a:grpSpLocks/>
            </p:cNvGrpSpPr>
            <p:nvPr/>
          </p:nvGrpSpPr>
          <p:grpSpPr bwMode="auto">
            <a:xfrm rot="-300000">
              <a:off x="207" y="175"/>
              <a:ext cx="144" cy="96"/>
              <a:chOff x="0" y="0"/>
              <a:chExt cx="576" cy="192"/>
            </a:xfrm>
          </p:grpSpPr>
          <p:sp>
            <p:nvSpPr>
              <p:cNvPr id="144571" name="未知"/>
              <p:cNvSpPr>
                <a:spLocks/>
              </p:cNvSpPr>
              <p:nvPr>
                <p:custDataLst>
                  <p:tags r:id="rId4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72" name="Line 188"/>
              <p:cNvSpPr>
                <a:spLocks noChangeShapeType="1"/>
              </p:cNvSpPr>
              <p:nvPr>
                <p:custDataLst>
                  <p:tags r:id="rId5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73" name="Group 189"/>
            <p:cNvGrpSpPr>
              <a:grpSpLocks/>
            </p:cNvGrpSpPr>
            <p:nvPr/>
          </p:nvGrpSpPr>
          <p:grpSpPr bwMode="auto">
            <a:xfrm rot="-300000">
              <a:off x="310" y="263"/>
              <a:ext cx="144" cy="96"/>
              <a:chOff x="0" y="0"/>
              <a:chExt cx="576" cy="192"/>
            </a:xfrm>
          </p:grpSpPr>
          <p:sp>
            <p:nvSpPr>
              <p:cNvPr id="144574" name="未知"/>
              <p:cNvSpPr>
                <a:spLocks/>
              </p:cNvSpPr>
              <p:nvPr>
                <p:custDataLst>
                  <p:tags r:id="rId4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75" name="Line 191"/>
              <p:cNvSpPr>
                <a:spLocks noChangeShapeType="1"/>
              </p:cNvSpPr>
              <p:nvPr>
                <p:custDataLst>
                  <p:tags r:id="rId4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sp>
        <p:nvSpPr>
          <p:cNvPr id="125983" name="Text Box 192"/>
          <p:cNvSpPr/>
          <p:nvPr>
            <p:custDataLst>
              <p:tags r:id="rId7"/>
            </p:custDataLst>
          </p:nvPr>
        </p:nvSpPr>
        <p:spPr>
          <a:xfrm>
            <a:off x="7259639" y="3817938"/>
            <a:ext cx="1895475" cy="519112"/>
          </a:xfrm>
          <a:prstGeom prst="rect">
            <a:avLst/>
          </a:prstGeom>
          <a:noFill/>
          <a:ln>
            <a:noFill/>
            <a:miter lim="800000"/>
          </a:ln>
          <a:effec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0000"/>
                </a:solidFill>
                <a:latin typeface="微软雅黑" panose="020B0503020204020204" pitchFamily="34" charset="-122"/>
                <a:ea typeface="微软雅黑" panose="020B0503020204020204" pitchFamily="34" charset="-122"/>
              </a:rPr>
              <a:t>巴颜喀拉</a:t>
            </a:r>
            <a:endParaRPr lang="zh-CN" altLang="en-US" sz="2800" b="1">
              <a:solidFill>
                <a:srgbClr val="FF3300"/>
              </a:solidFill>
              <a:latin typeface="微软雅黑" panose="020B0503020204020204" pitchFamily="34" charset="-122"/>
              <a:ea typeface="微软雅黑" panose="020B0503020204020204" pitchFamily="34" charset="-122"/>
            </a:endParaRPr>
          </a:p>
        </p:txBody>
      </p:sp>
      <p:grpSp>
        <p:nvGrpSpPr>
          <p:cNvPr id="144577" name="Group 193"/>
          <p:cNvGrpSpPr>
            <a:grpSpLocks/>
          </p:cNvGrpSpPr>
          <p:nvPr/>
        </p:nvGrpSpPr>
        <p:grpSpPr bwMode="auto">
          <a:xfrm>
            <a:off x="2362200" y="3352800"/>
            <a:ext cx="1143000" cy="609600"/>
            <a:chOff x="0" y="0"/>
            <a:chExt cx="720" cy="384"/>
          </a:xfrm>
        </p:grpSpPr>
        <p:grpSp>
          <p:nvGrpSpPr>
            <p:cNvPr id="144578" name="Group 194"/>
            <p:cNvGrpSpPr>
              <a:grpSpLocks/>
            </p:cNvGrpSpPr>
            <p:nvPr/>
          </p:nvGrpSpPr>
          <p:grpSpPr bwMode="auto">
            <a:xfrm>
              <a:off x="192" y="96"/>
              <a:ext cx="144" cy="96"/>
              <a:chOff x="0" y="0"/>
              <a:chExt cx="576" cy="192"/>
            </a:xfrm>
          </p:grpSpPr>
          <p:sp>
            <p:nvSpPr>
              <p:cNvPr id="144579" name="未知"/>
              <p:cNvSpPr>
                <a:spLocks/>
              </p:cNvSpPr>
              <p:nvPr>
                <p:custDataLst>
                  <p:tags r:id="rId4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80" name="Line 196"/>
              <p:cNvSpPr>
                <a:spLocks noChangeShapeType="1"/>
              </p:cNvSpPr>
              <p:nvPr>
                <p:custDataLst>
                  <p:tags r:id="rId4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81" name="Group 197"/>
            <p:cNvGrpSpPr>
              <a:grpSpLocks/>
            </p:cNvGrpSpPr>
            <p:nvPr/>
          </p:nvGrpSpPr>
          <p:grpSpPr bwMode="auto">
            <a:xfrm>
              <a:off x="288" y="180"/>
              <a:ext cx="144" cy="96"/>
              <a:chOff x="0" y="0"/>
              <a:chExt cx="576" cy="192"/>
            </a:xfrm>
          </p:grpSpPr>
          <p:sp>
            <p:nvSpPr>
              <p:cNvPr id="144582" name="未知"/>
              <p:cNvSpPr>
                <a:spLocks/>
              </p:cNvSpPr>
              <p:nvPr>
                <p:custDataLst>
                  <p:tags r:id="rId4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83" name="Line 199"/>
              <p:cNvSpPr>
                <a:spLocks noChangeShapeType="1"/>
              </p:cNvSpPr>
              <p:nvPr>
                <p:custDataLst>
                  <p:tags r:id="rId4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84" name="Group 200"/>
            <p:cNvGrpSpPr>
              <a:grpSpLocks/>
            </p:cNvGrpSpPr>
            <p:nvPr/>
          </p:nvGrpSpPr>
          <p:grpSpPr bwMode="auto">
            <a:xfrm>
              <a:off x="432" y="240"/>
              <a:ext cx="144" cy="96"/>
              <a:chOff x="0" y="0"/>
              <a:chExt cx="576" cy="192"/>
            </a:xfrm>
          </p:grpSpPr>
          <p:sp>
            <p:nvSpPr>
              <p:cNvPr id="144585" name="未知"/>
              <p:cNvSpPr>
                <a:spLocks/>
              </p:cNvSpPr>
              <p:nvPr>
                <p:custDataLst>
                  <p:tags r:id="rId4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86" name="Line 202"/>
              <p:cNvSpPr>
                <a:spLocks noChangeShapeType="1"/>
              </p:cNvSpPr>
              <p:nvPr>
                <p:custDataLst>
                  <p:tags r:id="rId4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87" name="Group 203"/>
            <p:cNvGrpSpPr>
              <a:grpSpLocks/>
            </p:cNvGrpSpPr>
            <p:nvPr/>
          </p:nvGrpSpPr>
          <p:grpSpPr bwMode="auto">
            <a:xfrm>
              <a:off x="576" y="288"/>
              <a:ext cx="144" cy="96"/>
              <a:chOff x="0" y="0"/>
              <a:chExt cx="576" cy="192"/>
            </a:xfrm>
          </p:grpSpPr>
          <p:sp>
            <p:nvSpPr>
              <p:cNvPr id="144588" name="未知"/>
              <p:cNvSpPr>
                <a:spLocks/>
              </p:cNvSpPr>
              <p:nvPr>
                <p:custDataLst>
                  <p:tags r:id="rId3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89" name="Line 205"/>
              <p:cNvSpPr>
                <a:spLocks noChangeShapeType="1"/>
              </p:cNvSpPr>
              <p:nvPr>
                <p:custDataLst>
                  <p:tags r:id="rId4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90" name="Group 206"/>
            <p:cNvGrpSpPr>
              <a:grpSpLocks/>
            </p:cNvGrpSpPr>
            <p:nvPr/>
          </p:nvGrpSpPr>
          <p:grpSpPr bwMode="auto">
            <a:xfrm>
              <a:off x="0" y="0"/>
              <a:ext cx="144" cy="96"/>
              <a:chOff x="0" y="0"/>
              <a:chExt cx="576" cy="192"/>
            </a:xfrm>
          </p:grpSpPr>
          <p:sp>
            <p:nvSpPr>
              <p:cNvPr id="144591" name="未知"/>
              <p:cNvSpPr>
                <a:spLocks/>
              </p:cNvSpPr>
              <p:nvPr>
                <p:custDataLst>
                  <p:tags r:id="rId3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92" name="Line 208"/>
              <p:cNvSpPr>
                <a:spLocks noChangeShapeType="1"/>
              </p:cNvSpPr>
              <p:nvPr>
                <p:custDataLst>
                  <p:tags r:id="rId3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593" name="Group 209"/>
            <p:cNvGrpSpPr>
              <a:grpSpLocks/>
            </p:cNvGrpSpPr>
            <p:nvPr/>
          </p:nvGrpSpPr>
          <p:grpSpPr bwMode="auto">
            <a:xfrm>
              <a:off x="96" y="48"/>
              <a:ext cx="144" cy="96"/>
              <a:chOff x="0" y="0"/>
              <a:chExt cx="576" cy="192"/>
            </a:xfrm>
          </p:grpSpPr>
          <p:sp>
            <p:nvSpPr>
              <p:cNvPr id="144594" name="未知"/>
              <p:cNvSpPr>
                <a:spLocks/>
              </p:cNvSpPr>
              <p:nvPr>
                <p:custDataLst>
                  <p:tags r:id="rId3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95" name="Line 211"/>
              <p:cNvSpPr>
                <a:spLocks noChangeShapeType="1"/>
              </p:cNvSpPr>
              <p:nvPr>
                <p:custDataLst>
                  <p:tags r:id="rId3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596" name="Group 212"/>
          <p:cNvGrpSpPr>
            <a:grpSpLocks/>
          </p:cNvGrpSpPr>
          <p:nvPr/>
        </p:nvGrpSpPr>
        <p:grpSpPr bwMode="auto">
          <a:xfrm>
            <a:off x="2362200" y="3352800"/>
            <a:ext cx="1143000" cy="609600"/>
            <a:chOff x="0" y="0"/>
            <a:chExt cx="720" cy="384"/>
          </a:xfrm>
        </p:grpSpPr>
        <p:grpSp>
          <p:nvGrpSpPr>
            <p:cNvPr id="144597" name="Group 213"/>
            <p:cNvGrpSpPr>
              <a:grpSpLocks/>
            </p:cNvGrpSpPr>
            <p:nvPr/>
          </p:nvGrpSpPr>
          <p:grpSpPr bwMode="auto">
            <a:xfrm>
              <a:off x="192" y="96"/>
              <a:ext cx="144" cy="96"/>
              <a:chOff x="0" y="0"/>
              <a:chExt cx="576" cy="192"/>
            </a:xfrm>
          </p:grpSpPr>
          <p:sp>
            <p:nvSpPr>
              <p:cNvPr id="144598" name="未知"/>
              <p:cNvSpPr>
                <a:spLocks/>
              </p:cNvSpPr>
              <p:nvPr>
                <p:custDataLst>
                  <p:tags r:id="rId3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599" name="Line 215"/>
              <p:cNvSpPr>
                <a:spLocks noChangeShapeType="1"/>
              </p:cNvSpPr>
              <p:nvPr>
                <p:custDataLst>
                  <p:tags r:id="rId3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00" name="Group 216"/>
            <p:cNvGrpSpPr>
              <a:grpSpLocks/>
            </p:cNvGrpSpPr>
            <p:nvPr/>
          </p:nvGrpSpPr>
          <p:grpSpPr bwMode="auto">
            <a:xfrm>
              <a:off x="288" y="180"/>
              <a:ext cx="144" cy="96"/>
              <a:chOff x="0" y="0"/>
              <a:chExt cx="576" cy="192"/>
            </a:xfrm>
          </p:grpSpPr>
          <p:sp>
            <p:nvSpPr>
              <p:cNvPr id="144601" name="未知"/>
              <p:cNvSpPr>
                <a:spLocks/>
              </p:cNvSpPr>
              <p:nvPr>
                <p:custDataLst>
                  <p:tags r:id="rId3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02" name="Line 218"/>
              <p:cNvSpPr>
                <a:spLocks noChangeShapeType="1"/>
              </p:cNvSpPr>
              <p:nvPr>
                <p:custDataLst>
                  <p:tags r:id="rId3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03" name="Group 219"/>
            <p:cNvGrpSpPr>
              <a:grpSpLocks/>
            </p:cNvGrpSpPr>
            <p:nvPr/>
          </p:nvGrpSpPr>
          <p:grpSpPr bwMode="auto">
            <a:xfrm>
              <a:off x="432" y="240"/>
              <a:ext cx="144" cy="96"/>
              <a:chOff x="0" y="0"/>
              <a:chExt cx="576" cy="192"/>
            </a:xfrm>
          </p:grpSpPr>
          <p:sp>
            <p:nvSpPr>
              <p:cNvPr id="144604" name="未知"/>
              <p:cNvSpPr>
                <a:spLocks/>
              </p:cNvSpPr>
              <p:nvPr>
                <p:custDataLst>
                  <p:tags r:id="rId2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05" name="Line 221"/>
              <p:cNvSpPr>
                <a:spLocks noChangeShapeType="1"/>
              </p:cNvSpPr>
              <p:nvPr>
                <p:custDataLst>
                  <p:tags r:id="rId3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06" name="Group 222"/>
            <p:cNvGrpSpPr>
              <a:grpSpLocks/>
            </p:cNvGrpSpPr>
            <p:nvPr/>
          </p:nvGrpSpPr>
          <p:grpSpPr bwMode="auto">
            <a:xfrm>
              <a:off x="576" y="288"/>
              <a:ext cx="144" cy="96"/>
              <a:chOff x="0" y="0"/>
              <a:chExt cx="576" cy="192"/>
            </a:xfrm>
          </p:grpSpPr>
          <p:sp>
            <p:nvSpPr>
              <p:cNvPr id="144607" name="未知"/>
              <p:cNvSpPr>
                <a:spLocks/>
              </p:cNvSpPr>
              <p:nvPr>
                <p:custDataLst>
                  <p:tags r:id="rId2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08" name="Line 224"/>
              <p:cNvSpPr>
                <a:spLocks noChangeShapeType="1"/>
              </p:cNvSpPr>
              <p:nvPr>
                <p:custDataLst>
                  <p:tags r:id="rId2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09" name="Group 225"/>
            <p:cNvGrpSpPr>
              <a:grpSpLocks/>
            </p:cNvGrpSpPr>
            <p:nvPr/>
          </p:nvGrpSpPr>
          <p:grpSpPr bwMode="auto">
            <a:xfrm>
              <a:off x="0" y="0"/>
              <a:ext cx="144" cy="96"/>
              <a:chOff x="0" y="0"/>
              <a:chExt cx="576" cy="192"/>
            </a:xfrm>
          </p:grpSpPr>
          <p:sp>
            <p:nvSpPr>
              <p:cNvPr id="144610" name="未知"/>
              <p:cNvSpPr>
                <a:spLocks/>
              </p:cNvSpPr>
              <p:nvPr>
                <p:custDataLst>
                  <p:tags r:id="rId2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11" name="Line 227"/>
              <p:cNvSpPr>
                <a:spLocks noChangeShapeType="1"/>
              </p:cNvSpPr>
              <p:nvPr>
                <p:custDataLst>
                  <p:tags r:id="rId2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12" name="Group 228"/>
            <p:cNvGrpSpPr>
              <a:grpSpLocks/>
            </p:cNvGrpSpPr>
            <p:nvPr/>
          </p:nvGrpSpPr>
          <p:grpSpPr bwMode="auto">
            <a:xfrm>
              <a:off x="96" y="48"/>
              <a:ext cx="144" cy="96"/>
              <a:chOff x="0" y="0"/>
              <a:chExt cx="576" cy="192"/>
            </a:xfrm>
          </p:grpSpPr>
          <p:sp>
            <p:nvSpPr>
              <p:cNvPr id="144613" name="未知"/>
              <p:cNvSpPr>
                <a:spLocks/>
              </p:cNvSpPr>
              <p:nvPr>
                <p:custDataLst>
                  <p:tags r:id="rId2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14" name="Line 230"/>
              <p:cNvSpPr>
                <a:spLocks noChangeShapeType="1"/>
              </p:cNvSpPr>
              <p:nvPr>
                <p:custDataLst>
                  <p:tags r:id="rId2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grpSp>
        <p:nvGrpSpPr>
          <p:cNvPr id="144615" name="Group 231"/>
          <p:cNvGrpSpPr>
            <a:grpSpLocks/>
          </p:cNvGrpSpPr>
          <p:nvPr/>
        </p:nvGrpSpPr>
        <p:grpSpPr bwMode="auto">
          <a:xfrm>
            <a:off x="2362200" y="3352800"/>
            <a:ext cx="1143000" cy="609600"/>
            <a:chOff x="0" y="0"/>
            <a:chExt cx="720" cy="384"/>
          </a:xfrm>
        </p:grpSpPr>
        <p:grpSp>
          <p:nvGrpSpPr>
            <p:cNvPr id="144616" name="Group 232"/>
            <p:cNvGrpSpPr>
              <a:grpSpLocks/>
            </p:cNvGrpSpPr>
            <p:nvPr/>
          </p:nvGrpSpPr>
          <p:grpSpPr bwMode="auto">
            <a:xfrm>
              <a:off x="192" y="96"/>
              <a:ext cx="144" cy="96"/>
              <a:chOff x="0" y="0"/>
              <a:chExt cx="576" cy="192"/>
            </a:xfrm>
          </p:grpSpPr>
          <p:sp>
            <p:nvSpPr>
              <p:cNvPr id="144617" name="未知"/>
              <p:cNvSpPr>
                <a:spLocks/>
              </p:cNvSpPr>
              <p:nvPr>
                <p:custDataLst>
                  <p:tags r:id="rId2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18" name="Line 234"/>
              <p:cNvSpPr>
                <a:spLocks noChangeShapeType="1"/>
              </p:cNvSpPr>
              <p:nvPr>
                <p:custDataLst>
                  <p:tags r:id="rId2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19" name="Group 235"/>
            <p:cNvGrpSpPr>
              <a:grpSpLocks/>
            </p:cNvGrpSpPr>
            <p:nvPr/>
          </p:nvGrpSpPr>
          <p:grpSpPr bwMode="auto">
            <a:xfrm>
              <a:off x="288" y="180"/>
              <a:ext cx="144" cy="96"/>
              <a:chOff x="0" y="0"/>
              <a:chExt cx="576" cy="192"/>
            </a:xfrm>
          </p:grpSpPr>
          <p:sp>
            <p:nvSpPr>
              <p:cNvPr id="144620" name="未知"/>
              <p:cNvSpPr>
                <a:spLocks/>
              </p:cNvSpPr>
              <p:nvPr>
                <p:custDataLst>
                  <p:tags r:id="rId19"/>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21" name="Line 237"/>
              <p:cNvSpPr>
                <a:spLocks noChangeShapeType="1"/>
              </p:cNvSpPr>
              <p:nvPr>
                <p:custDataLst>
                  <p:tags r:id="rId20"/>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22" name="Group 238"/>
            <p:cNvGrpSpPr>
              <a:grpSpLocks/>
            </p:cNvGrpSpPr>
            <p:nvPr/>
          </p:nvGrpSpPr>
          <p:grpSpPr bwMode="auto">
            <a:xfrm>
              <a:off x="432" y="240"/>
              <a:ext cx="144" cy="96"/>
              <a:chOff x="0" y="0"/>
              <a:chExt cx="576" cy="192"/>
            </a:xfrm>
          </p:grpSpPr>
          <p:sp>
            <p:nvSpPr>
              <p:cNvPr id="144623" name="未知"/>
              <p:cNvSpPr>
                <a:spLocks/>
              </p:cNvSpPr>
              <p:nvPr>
                <p:custDataLst>
                  <p:tags r:id="rId17"/>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24" name="Line 240"/>
              <p:cNvSpPr>
                <a:spLocks noChangeShapeType="1"/>
              </p:cNvSpPr>
              <p:nvPr>
                <p:custDataLst>
                  <p:tags r:id="rId18"/>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25" name="Group 241"/>
            <p:cNvGrpSpPr>
              <a:grpSpLocks/>
            </p:cNvGrpSpPr>
            <p:nvPr/>
          </p:nvGrpSpPr>
          <p:grpSpPr bwMode="auto">
            <a:xfrm>
              <a:off x="576" y="288"/>
              <a:ext cx="144" cy="96"/>
              <a:chOff x="0" y="0"/>
              <a:chExt cx="576" cy="192"/>
            </a:xfrm>
          </p:grpSpPr>
          <p:sp>
            <p:nvSpPr>
              <p:cNvPr id="144626" name="未知"/>
              <p:cNvSpPr>
                <a:spLocks/>
              </p:cNvSpPr>
              <p:nvPr>
                <p:custDataLst>
                  <p:tags r:id="rId15"/>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27" name="Line 243"/>
              <p:cNvSpPr>
                <a:spLocks noChangeShapeType="1"/>
              </p:cNvSpPr>
              <p:nvPr>
                <p:custDataLst>
                  <p:tags r:id="rId16"/>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28" name="Group 244"/>
            <p:cNvGrpSpPr>
              <a:grpSpLocks/>
            </p:cNvGrpSpPr>
            <p:nvPr/>
          </p:nvGrpSpPr>
          <p:grpSpPr bwMode="auto">
            <a:xfrm>
              <a:off x="0" y="0"/>
              <a:ext cx="144" cy="96"/>
              <a:chOff x="0" y="0"/>
              <a:chExt cx="576" cy="192"/>
            </a:xfrm>
          </p:grpSpPr>
          <p:sp>
            <p:nvSpPr>
              <p:cNvPr id="144629" name="未知"/>
              <p:cNvSpPr>
                <a:spLocks/>
              </p:cNvSpPr>
              <p:nvPr>
                <p:custDataLst>
                  <p:tags r:id="rId13"/>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30" name="Line 246"/>
              <p:cNvSpPr>
                <a:spLocks noChangeShapeType="1"/>
              </p:cNvSpPr>
              <p:nvPr>
                <p:custDataLst>
                  <p:tags r:id="rId14"/>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nvGrpSpPr>
            <p:cNvPr id="144631" name="Group 247"/>
            <p:cNvGrpSpPr>
              <a:grpSpLocks/>
            </p:cNvGrpSpPr>
            <p:nvPr/>
          </p:nvGrpSpPr>
          <p:grpSpPr bwMode="auto">
            <a:xfrm>
              <a:off x="96" y="48"/>
              <a:ext cx="144" cy="96"/>
              <a:chOff x="0" y="0"/>
              <a:chExt cx="576" cy="192"/>
            </a:xfrm>
          </p:grpSpPr>
          <p:sp>
            <p:nvSpPr>
              <p:cNvPr id="144632" name="未知"/>
              <p:cNvSpPr>
                <a:spLocks/>
              </p:cNvSpPr>
              <p:nvPr>
                <p:custDataLst>
                  <p:tags r:id="rId11"/>
                </p:custDataLst>
              </p:nvPr>
            </p:nvSpPr>
            <p:spPr bwMode="auto">
              <a:xfrm>
                <a:off x="0" y="0"/>
                <a:ext cx="576" cy="192"/>
              </a:xfrm>
              <a:custGeom>
                <a:avLst/>
                <a:gdLst>
                  <a:gd name="T0" fmla="*/ 0 w 288"/>
                  <a:gd name="T1" fmla="*/ 336 h 336"/>
                  <a:gd name="T2" fmla="*/ 144 w 288"/>
                  <a:gd name="T3" fmla="*/ 0 h 336"/>
                  <a:gd name="T4" fmla="*/ 288 w 288"/>
                  <a:gd name="T5" fmla="*/ 336 h 336"/>
                </a:gdLst>
                <a:ahLst/>
                <a:cxnLst>
                  <a:cxn ang="0">
                    <a:pos x="T0" y="T1"/>
                  </a:cxn>
                  <a:cxn ang="0">
                    <a:pos x="T2" y="T3"/>
                  </a:cxn>
                  <a:cxn ang="0">
                    <a:pos x="T4" y="T5"/>
                  </a:cxn>
                </a:cxnLst>
                <a:rect l="0" t="0" r="r" b="b"/>
                <a:pathLst>
                  <a:path w="288" h="336">
                    <a:moveTo>
                      <a:pt x="0" y="336"/>
                    </a:moveTo>
                    <a:lnTo>
                      <a:pt x="144" y="0"/>
                    </a:lnTo>
                    <a:lnTo>
                      <a:pt x="288" y="336"/>
                    </a:lnTo>
                  </a:path>
                </a:pathLst>
              </a:custGeom>
              <a:noFill/>
              <a:ln w="38100" cap="flat" algn="ctr">
                <a:solidFill>
                  <a:srgbClr val="CC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44633" name="Line 249"/>
              <p:cNvSpPr>
                <a:spLocks noChangeShapeType="1"/>
              </p:cNvSpPr>
              <p:nvPr>
                <p:custDataLst>
                  <p:tags r:id="rId12"/>
                </p:custDataLst>
              </p:nvPr>
            </p:nvSpPr>
            <p:spPr bwMode="auto">
              <a:xfrm flipH="1">
                <a:off x="192" y="0"/>
                <a:ext cx="96" cy="192"/>
              </a:xfrm>
              <a:prstGeom prst="line">
                <a:avLst/>
              </a:prstGeom>
              <a:noFill/>
              <a:ln w="38100" algn="ctr">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pSp>
      <p:sp>
        <p:nvSpPr>
          <p:cNvPr id="125987" name="Text Box 250"/>
          <p:cNvSpPr/>
          <p:nvPr>
            <p:custDataLst>
              <p:tags r:id="rId8"/>
            </p:custDataLst>
          </p:nvPr>
        </p:nvSpPr>
        <p:spPr>
          <a:xfrm>
            <a:off x="7350125" y="4497388"/>
            <a:ext cx="1911350" cy="519112"/>
          </a:xfrm>
          <a:prstGeom prst="rect">
            <a:avLst/>
          </a:prstGeom>
          <a:noFill/>
          <a:ln>
            <a:noFill/>
            <a:miter lim="800000"/>
          </a:ln>
          <a:effec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0000"/>
                </a:solidFill>
                <a:latin typeface="微软雅黑" panose="020B0503020204020204" pitchFamily="34" charset="-122"/>
                <a:ea typeface="微软雅黑" panose="020B0503020204020204" pitchFamily="34" charset="-122"/>
              </a:rPr>
              <a:t>冈 底 斯</a:t>
            </a:r>
            <a:endParaRPr lang="zh-CN" altLang="en-US" sz="2800" b="1">
              <a:solidFill>
                <a:srgbClr val="000000"/>
              </a:solidFill>
              <a:latin typeface="微软雅黑" panose="020B0503020204020204" pitchFamily="34" charset="-122"/>
              <a:ea typeface="微软雅黑" panose="020B0503020204020204" pitchFamily="34" charset="-122"/>
            </a:endParaRPr>
          </a:p>
        </p:txBody>
      </p:sp>
      <p:sp>
        <p:nvSpPr>
          <p:cNvPr id="144635" name="Text Box 251"/>
          <p:cNvSpPr>
            <a:spLocks noChangeArrowheads="1"/>
          </p:cNvSpPr>
          <p:nvPr>
            <p:custDataLst>
              <p:tags r:id="rId9"/>
            </p:custDataLst>
          </p:nvPr>
        </p:nvSpPr>
        <p:spPr bwMode="auto">
          <a:xfrm>
            <a:off x="3582194" y="534210"/>
            <a:ext cx="46085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b="1" dirty="0">
                <a:solidFill>
                  <a:srgbClr val="000000"/>
                </a:solidFill>
                <a:latin typeface="微软雅黑" panose="020B0503020204020204" pitchFamily="34" charset="-122"/>
                <a:ea typeface="微软雅黑" panose="020B0503020204020204" pitchFamily="34" charset="-122"/>
              </a:rPr>
              <a:t>季风区和非季风区</a:t>
            </a:r>
          </a:p>
        </p:txBody>
      </p:sp>
      <p:sp>
        <p:nvSpPr>
          <p:cNvPr id="252" name="标题 3073"/>
          <p:cNvSpPr>
            <a:spLocks noChangeArrowheads="1"/>
          </p:cNvSpPr>
          <p:nvPr>
            <p:custDataLst>
              <p:tags r:id="rId10"/>
            </p:custDataLst>
          </p:nvPr>
        </p:nvSpPr>
        <p:spPr bwMode="auto">
          <a:xfrm>
            <a:off x="1020763" y="-4763"/>
            <a:ext cx="7111855" cy="66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000" b="1" dirty="0" smtClean="0">
                <a:solidFill>
                  <a:srgbClr val="000000"/>
                </a:solidFill>
                <a:latin typeface="微软雅黑" panose="020B0503020204020204" pitchFamily="34" charset="-122"/>
                <a:ea typeface="微软雅黑" panose="020B0503020204020204" pitchFamily="34" charset="-122"/>
              </a:rPr>
              <a:t>知识回顾：我国</a:t>
            </a:r>
            <a:r>
              <a:rPr lang="zh-CN" altLang="en-US" sz="4000" b="1" dirty="0">
                <a:solidFill>
                  <a:srgbClr val="000000"/>
                </a:solidFill>
                <a:latin typeface="微软雅黑" panose="020B0503020204020204" pitchFamily="34" charset="-122"/>
                <a:ea typeface="微软雅黑" panose="020B0503020204020204" pitchFamily="34" charset="-122"/>
              </a:rPr>
              <a:t>地理概况</a:t>
            </a:r>
          </a:p>
        </p:txBody>
      </p:sp>
    </p:spTree>
    <p:extLst>
      <p:ext uri="{BB962C8B-B14F-4D97-AF65-F5344CB8AC3E}">
        <p14:creationId xmlns:p14="http://schemas.microsoft.com/office/powerpoint/2010/main" val="311274498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144466"/>
                                        </p:tgtEl>
                                        <p:attrNameLst>
                                          <p:attrName>style.visibility</p:attrName>
                                        </p:attrNameLst>
                                      </p:cBhvr>
                                      <p:to>
                                        <p:strVal val="visible"/>
                                      </p:to>
                                    </p:set>
                                    <p:animEffect transition="in" filter="strips(downLeft)">
                                      <p:cBhvr>
                                        <p:cTn id="7" dur="500"/>
                                        <p:tgtEl>
                                          <p:spTgt spid="144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144479"/>
                                        </p:tgtEl>
                                        <p:attrNameLst>
                                          <p:attrName>style.visibility</p:attrName>
                                        </p:attrNameLst>
                                      </p:cBhvr>
                                      <p:to>
                                        <p:strVal val="visible"/>
                                      </p:to>
                                    </p:set>
                                    <p:animEffect transition="in" filter="strips(downLeft)">
                                      <p:cBhvr>
                                        <p:cTn id="12" dur="500"/>
                                        <p:tgtEl>
                                          <p:spTgt spid="1444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144492"/>
                                        </p:tgtEl>
                                        <p:attrNameLst>
                                          <p:attrName>style.visibility</p:attrName>
                                        </p:attrNameLst>
                                      </p:cBhvr>
                                      <p:to>
                                        <p:strVal val="visible"/>
                                      </p:to>
                                    </p:set>
                                    <p:animEffect transition="in" filter="strips(downLeft)">
                                      <p:cBhvr>
                                        <p:cTn id="17" dur="500"/>
                                        <p:tgtEl>
                                          <p:spTgt spid="1444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nodeType="clickEffect">
                                  <p:stCondLst>
                                    <p:cond delay="0"/>
                                  </p:stCondLst>
                                  <p:childTnLst>
                                    <p:set>
                                      <p:cBhvr>
                                        <p:cTn id="21" dur="1" fill="hold">
                                          <p:stCondLst>
                                            <p:cond delay="0"/>
                                          </p:stCondLst>
                                        </p:cTn>
                                        <p:tgtEl>
                                          <p:spTgt spid="144506"/>
                                        </p:tgtEl>
                                        <p:attrNameLst>
                                          <p:attrName>style.visibility</p:attrName>
                                        </p:attrNameLst>
                                      </p:cBhvr>
                                      <p:to>
                                        <p:strVal val="visible"/>
                                      </p:to>
                                    </p:set>
                                    <p:animEffect transition="in" filter="strips(downLeft)">
                                      <p:cBhvr>
                                        <p:cTn id="22" dur="500"/>
                                        <p:tgtEl>
                                          <p:spTgt spid="1445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nodeType="clickEffect">
                                  <p:stCondLst>
                                    <p:cond delay="0"/>
                                  </p:stCondLst>
                                  <p:childTnLst>
                                    <p:set>
                                      <p:cBhvr>
                                        <p:cTn id="26" dur="1" fill="hold">
                                          <p:stCondLst>
                                            <p:cond delay="0"/>
                                          </p:stCondLst>
                                        </p:cTn>
                                        <p:tgtEl>
                                          <p:spTgt spid="144516"/>
                                        </p:tgtEl>
                                        <p:attrNameLst>
                                          <p:attrName>style.visibility</p:attrName>
                                        </p:attrNameLst>
                                      </p:cBhvr>
                                      <p:to>
                                        <p:strVal val="visible"/>
                                      </p:to>
                                    </p:set>
                                    <p:animEffect transition="in" filter="strips(downLeft)">
                                      <p:cBhvr>
                                        <p:cTn id="27" dur="500"/>
                                        <p:tgtEl>
                                          <p:spTgt spid="1445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12" fill="hold" nodeType="clickEffect">
                                  <p:stCondLst>
                                    <p:cond delay="0"/>
                                  </p:stCondLst>
                                  <p:childTnLst>
                                    <p:set>
                                      <p:cBhvr>
                                        <p:cTn id="31" dur="1" fill="hold">
                                          <p:stCondLst>
                                            <p:cond delay="0"/>
                                          </p:stCondLst>
                                        </p:cTn>
                                        <p:tgtEl>
                                          <p:spTgt spid="144526"/>
                                        </p:tgtEl>
                                        <p:attrNameLst>
                                          <p:attrName>style.visibility</p:attrName>
                                        </p:attrNameLst>
                                      </p:cBhvr>
                                      <p:to>
                                        <p:strVal val="visible"/>
                                      </p:to>
                                    </p:set>
                                    <p:animEffect transition="in" filter="strips(downLeft)">
                                      <p:cBhvr>
                                        <p:cTn id="32" dur="500"/>
                                        <p:tgtEl>
                                          <p:spTgt spid="1445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9" fill="hold" nodeType="clickEffect">
                                  <p:stCondLst>
                                    <p:cond delay="0"/>
                                  </p:stCondLst>
                                  <p:childTnLst>
                                    <p:set>
                                      <p:cBhvr>
                                        <p:cTn id="36" dur="1" fill="hold">
                                          <p:stCondLst>
                                            <p:cond delay="0"/>
                                          </p:stCondLst>
                                        </p:cTn>
                                        <p:tgtEl>
                                          <p:spTgt spid="144537"/>
                                        </p:tgtEl>
                                        <p:attrNameLst>
                                          <p:attrName>style.visibility</p:attrName>
                                        </p:attrNameLst>
                                      </p:cBhvr>
                                      <p:to>
                                        <p:strVal val="visible"/>
                                      </p:to>
                                    </p:set>
                                    <p:animEffect transition="in" filter="strips(upLeft)">
                                      <p:cBhvr>
                                        <p:cTn id="37" dur="500"/>
                                        <p:tgtEl>
                                          <p:spTgt spid="1445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9" fill="hold" nodeType="clickEffect">
                                  <p:stCondLst>
                                    <p:cond delay="0"/>
                                  </p:stCondLst>
                                  <p:childTnLst>
                                    <p:set>
                                      <p:cBhvr>
                                        <p:cTn id="41" dur="1" fill="hold">
                                          <p:stCondLst>
                                            <p:cond delay="0"/>
                                          </p:stCondLst>
                                        </p:cTn>
                                        <p:tgtEl>
                                          <p:spTgt spid="144550"/>
                                        </p:tgtEl>
                                        <p:attrNameLst>
                                          <p:attrName>style.visibility</p:attrName>
                                        </p:attrNameLst>
                                      </p:cBhvr>
                                      <p:to>
                                        <p:strVal val="visible"/>
                                      </p:to>
                                    </p:set>
                                    <p:animEffect transition="in" filter="strips(upLeft)">
                                      <p:cBhvr>
                                        <p:cTn id="42" dur="500"/>
                                        <p:tgtEl>
                                          <p:spTgt spid="14455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9" fill="hold" nodeType="clickEffect">
                                  <p:stCondLst>
                                    <p:cond delay="0"/>
                                  </p:stCondLst>
                                  <p:childTnLst>
                                    <p:set>
                                      <p:cBhvr>
                                        <p:cTn id="46" dur="1" fill="hold">
                                          <p:stCondLst>
                                            <p:cond delay="0"/>
                                          </p:stCondLst>
                                        </p:cTn>
                                        <p:tgtEl>
                                          <p:spTgt spid="144563"/>
                                        </p:tgtEl>
                                        <p:attrNameLst>
                                          <p:attrName>style.visibility</p:attrName>
                                        </p:attrNameLst>
                                      </p:cBhvr>
                                      <p:to>
                                        <p:strVal val="visible"/>
                                      </p:to>
                                    </p:set>
                                    <p:animEffect transition="in" filter="strips(upLeft)">
                                      <p:cBhvr>
                                        <p:cTn id="47" dur="500"/>
                                        <p:tgtEl>
                                          <p:spTgt spid="14456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9" fill="hold" nodeType="clickEffect">
                                  <p:stCondLst>
                                    <p:cond delay="0"/>
                                  </p:stCondLst>
                                  <p:childTnLst>
                                    <p:set>
                                      <p:cBhvr>
                                        <p:cTn id="51" dur="1" fill="hold">
                                          <p:stCondLst>
                                            <p:cond delay="0"/>
                                          </p:stCondLst>
                                        </p:cTn>
                                        <p:tgtEl>
                                          <p:spTgt spid="144577"/>
                                        </p:tgtEl>
                                        <p:attrNameLst>
                                          <p:attrName>style.visibility</p:attrName>
                                        </p:attrNameLst>
                                      </p:cBhvr>
                                      <p:to>
                                        <p:strVal val="visible"/>
                                      </p:to>
                                    </p:set>
                                    <p:animEffect transition="in" filter="strips(upLeft)">
                                      <p:cBhvr>
                                        <p:cTn id="52" dur="500"/>
                                        <p:tgtEl>
                                          <p:spTgt spid="14457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9" fill="hold" nodeType="clickEffect">
                                  <p:stCondLst>
                                    <p:cond delay="0"/>
                                  </p:stCondLst>
                                  <p:childTnLst>
                                    <p:set>
                                      <p:cBhvr>
                                        <p:cTn id="56" dur="1" fill="hold">
                                          <p:stCondLst>
                                            <p:cond delay="0"/>
                                          </p:stCondLst>
                                        </p:cTn>
                                        <p:tgtEl>
                                          <p:spTgt spid="144596"/>
                                        </p:tgtEl>
                                        <p:attrNameLst>
                                          <p:attrName>style.visibility</p:attrName>
                                        </p:attrNameLst>
                                      </p:cBhvr>
                                      <p:to>
                                        <p:strVal val="visible"/>
                                      </p:to>
                                    </p:set>
                                    <p:animEffect transition="in" filter="strips(upLeft)">
                                      <p:cBhvr>
                                        <p:cTn id="57" dur="500"/>
                                        <p:tgtEl>
                                          <p:spTgt spid="14459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8" presetClass="entr" presetSubtype="9" fill="hold" nodeType="clickEffect">
                                  <p:stCondLst>
                                    <p:cond delay="0"/>
                                  </p:stCondLst>
                                  <p:childTnLst>
                                    <p:set>
                                      <p:cBhvr>
                                        <p:cTn id="61" dur="1" fill="hold">
                                          <p:stCondLst>
                                            <p:cond delay="0"/>
                                          </p:stCondLst>
                                        </p:cTn>
                                        <p:tgtEl>
                                          <p:spTgt spid="144615"/>
                                        </p:tgtEl>
                                        <p:attrNameLst>
                                          <p:attrName>style.visibility</p:attrName>
                                        </p:attrNameLst>
                                      </p:cBhvr>
                                      <p:to>
                                        <p:strVal val="visible"/>
                                      </p:to>
                                    </p:set>
                                    <p:animEffect transition="in" filter="strips(upLeft)">
                                      <p:cBhvr>
                                        <p:cTn id="62" dur="500"/>
                                        <p:tgtEl>
                                          <p:spTgt spid="144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地理图片"/>
          <p:cNvPicPr>
            <a:picLocks noChangeAspect="1" noChangeArrowheads="1"/>
          </p:cNvPicPr>
          <p:nvPr/>
        </p:nvPicPr>
        <p:blipFill>
          <a:blip r:embed="rId3" cstate="print"/>
          <a:srcRect/>
          <a:stretch>
            <a:fillRect/>
          </a:stretch>
        </p:blipFill>
        <p:spPr bwMode="auto">
          <a:xfrm>
            <a:off x="6416040" y="920116"/>
            <a:ext cx="4232910" cy="5445125"/>
          </a:xfrm>
          <a:prstGeom prst="rect">
            <a:avLst/>
          </a:prstGeom>
          <a:noFill/>
        </p:spPr>
      </p:pic>
      <p:pic>
        <p:nvPicPr>
          <p:cNvPr id="5" name="Picture 3" descr="地理图片12"/>
          <p:cNvPicPr>
            <a:picLocks noChangeAspect="1" noChangeArrowheads="1"/>
          </p:cNvPicPr>
          <p:nvPr/>
        </p:nvPicPr>
        <p:blipFill>
          <a:blip r:embed="rId4" cstate="print"/>
          <a:srcRect/>
          <a:stretch>
            <a:fillRect/>
          </a:stretch>
        </p:blipFill>
        <p:spPr bwMode="auto">
          <a:xfrm>
            <a:off x="6344285" y="887096"/>
            <a:ext cx="4348480" cy="5622925"/>
          </a:xfrm>
          <a:prstGeom prst="rect">
            <a:avLst/>
          </a:prstGeom>
          <a:noFill/>
        </p:spPr>
      </p:pic>
      <p:pic>
        <p:nvPicPr>
          <p:cNvPr id="6" name="Picture 4" descr="wslj"/>
          <p:cNvPicPr>
            <a:picLocks noChangeAspect="1" noChangeArrowheads="1"/>
          </p:cNvPicPr>
          <p:nvPr/>
        </p:nvPicPr>
        <p:blipFill>
          <a:blip r:embed="rId5" cstate="print"/>
          <a:srcRect/>
          <a:stretch>
            <a:fillRect/>
          </a:stretch>
        </p:blipFill>
        <p:spPr bwMode="auto">
          <a:xfrm>
            <a:off x="6273165" y="864236"/>
            <a:ext cx="4423410" cy="5721985"/>
          </a:xfrm>
          <a:prstGeom prst="rect">
            <a:avLst/>
          </a:prstGeom>
          <a:noFill/>
        </p:spPr>
      </p:pic>
      <p:pic>
        <p:nvPicPr>
          <p:cNvPr id="7" name="Picture 5" descr="hlj"/>
          <p:cNvPicPr>
            <a:picLocks noChangeAspect="1" noChangeArrowheads="1"/>
          </p:cNvPicPr>
          <p:nvPr/>
        </p:nvPicPr>
        <p:blipFill>
          <a:blip r:embed="rId6" cstate="print"/>
          <a:srcRect/>
          <a:stretch>
            <a:fillRect/>
          </a:stretch>
        </p:blipFill>
        <p:spPr bwMode="auto">
          <a:xfrm>
            <a:off x="6371590" y="923925"/>
            <a:ext cx="4263390" cy="5513070"/>
          </a:xfrm>
          <a:prstGeom prst="rect">
            <a:avLst/>
          </a:prstGeom>
          <a:noFill/>
        </p:spPr>
      </p:pic>
      <p:pic>
        <p:nvPicPr>
          <p:cNvPr id="8" name="Picture 6" descr="xxal"/>
          <p:cNvPicPr>
            <a:picLocks noChangeAspect="1" noChangeArrowheads="1"/>
          </p:cNvPicPr>
          <p:nvPr/>
        </p:nvPicPr>
        <p:blipFill>
          <a:blip r:embed="rId7" cstate="print"/>
          <a:srcRect/>
          <a:stretch>
            <a:fillRect/>
          </a:stretch>
        </p:blipFill>
        <p:spPr bwMode="auto">
          <a:xfrm>
            <a:off x="6298566" y="1510666"/>
            <a:ext cx="1269365" cy="1971675"/>
          </a:xfrm>
          <a:prstGeom prst="rect">
            <a:avLst/>
          </a:prstGeom>
          <a:noFill/>
        </p:spPr>
      </p:pic>
      <p:pic>
        <p:nvPicPr>
          <p:cNvPr id="10" name="Picture 10" descr="地理图片2"/>
          <p:cNvPicPr>
            <a:picLocks noChangeAspect="1" noChangeArrowheads="1"/>
          </p:cNvPicPr>
          <p:nvPr/>
        </p:nvPicPr>
        <p:blipFill>
          <a:blip r:embed="rId8" cstate="print"/>
          <a:srcRect/>
          <a:stretch>
            <a:fillRect/>
          </a:stretch>
        </p:blipFill>
        <p:spPr bwMode="auto">
          <a:xfrm>
            <a:off x="6273165" y="793115"/>
            <a:ext cx="4453890" cy="5759450"/>
          </a:xfrm>
          <a:prstGeom prst="rect">
            <a:avLst/>
          </a:prstGeom>
          <a:noFill/>
        </p:spPr>
      </p:pic>
      <p:pic>
        <p:nvPicPr>
          <p:cNvPr id="11" name="Picture 11" descr="shj"/>
          <p:cNvPicPr>
            <a:picLocks noChangeAspect="1" noChangeArrowheads="1"/>
          </p:cNvPicPr>
          <p:nvPr/>
        </p:nvPicPr>
        <p:blipFill>
          <a:blip r:embed="rId9" cstate="print"/>
          <a:srcRect/>
          <a:stretch>
            <a:fillRect/>
          </a:stretch>
        </p:blipFill>
        <p:spPr bwMode="auto">
          <a:xfrm>
            <a:off x="6298565" y="943610"/>
            <a:ext cx="4293870" cy="5553710"/>
          </a:xfrm>
          <a:prstGeom prst="rect">
            <a:avLst/>
          </a:prstGeom>
          <a:noFill/>
        </p:spPr>
      </p:pic>
      <p:grpSp>
        <p:nvGrpSpPr>
          <p:cNvPr id="17" name="组合 16"/>
          <p:cNvGrpSpPr/>
          <p:nvPr/>
        </p:nvGrpSpPr>
        <p:grpSpPr>
          <a:xfrm>
            <a:off x="7740574" y="861773"/>
            <a:ext cx="2161947" cy="5677422"/>
            <a:chOff x="13311" y="976"/>
            <a:chExt cx="3664" cy="9459"/>
          </a:xfrm>
        </p:grpSpPr>
        <p:cxnSp>
          <p:nvCxnSpPr>
            <p:cNvPr id="9" name="直接连接符 8"/>
            <p:cNvCxnSpPr/>
            <p:nvPr/>
          </p:nvCxnSpPr>
          <p:spPr>
            <a:xfrm>
              <a:off x="13311" y="976"/>
              <a:ext cx="535" cy="9459"/>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640" y="1112"/>
              <a:ext cx="3335" cy="1178"/>
            </a:xfrm>
            <a:prstGeom prst="rect">
              <a:avLst/>
            </a:prstGeom>
            <a:solidFill>
              <a:schemeClr val="bg1"/>
            </a:solidFill>
          </p:spPr>
          <p:txBody>
            <a:bodyPr wrap="square" rtlCol="0">
              <a:spAutoFit/>
            </a:bodyPr>
            <a:lstStyle/>
            <a:p>
              <a:pPr lvl="0" algn="l">
                <a:buClrTx/>
                <a:buSzTx/>
                <a:buFontTx/>
              </a:pPr>
              <a:r>
                <a:rPr lang="en-US" altLang="zh-CN" sz="4000" b="1">
                  <a:sym typeface="+mn-ea"/>
                </a:rPr>
                <a:t>130°E</a:t>
              </a:r>
            </a:p>
          </p:txBody>
        </p:sp>
      </p:grpSp>
      <p:grpSp>
        <p:nvGrpSpPr>
          <p:cNvPr id="18" name="组合 17"/>
          <p:cNvGrpSpPr/>
          <p:nvPr/>
        </p:nvGrpSpPr>
        <p:grpSpPr>
          <a:xfrm>
            <a:off x="6344285" y="4960084"/>
            <a:ext cx="4357370" cy="1352901"/>
            <a:chOff x="11047" y="7865"/>
            <a:chExt cx="7385" cy="2253"/>
          </a:xfrm>
        </p:grpSpPr>
        <p:cxnSp>
          <p:nvCxnSpPr>
            <p:cNvPr id="12" name="直接连接符 11"/>
            <p:cNvCxnSpPr/>
            <p:nvPr/>
          </p:nvCxnSpPr>
          <p:spPr>
            <a:xfrm flipH="1">
              <a:off x="11047" y="7865"/>
              <a:ext cx="7385" cy="381"/>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938" y="7914"/>
              <a:ext cx="2254" cy="2204"/>
            </a:xfrm>
            <a:prstGeom prst="rect">
              <a:avLst/>
            </a:prstGeom>
            <a:solidFill>
              <a:schemeClr val="bg1"/>
            </a:solidFill>
          </p:spPr>
          <p:txBody>
            <a:bodyPr wrap="square" rtlCol="0">
              <a:spAutoFit/>
            </a:bodyPr>
            <a:lstStyle/>
            <a:p>
              <a:r>
                <a:rPr lang="en-US" altLang="zh-CN" sz="4000" b="1"/>
                <a:t>45</a:t>
              </a:r>
              <a:r>
                <a:rPr lang="zh-CN" altLang="en-US" sz="4000" b="1"/>
                <a:t>°</a:t>
              </a:r>
              <a:r>
                <a:rPr lang="en-US" altLang="zh-CN" sz="4000" b="1"/>
                <a:t>N</a:t>
              </a:r>
            </a:p>
          </p:txBody>
        </p:sp>
      </p:grpSp>
      <p:sp>
        <p:nvSpPr>
          <p:cNvPr id="15" name="矩形 14"/>
          <p:cNvSpPr/>
          <p:nvPr/>
        </p:nvSpPr>
        <p:spPr>
          <a:xfrm>
            <a:off x="381000" y="360045"/>
            <a:ext cx="6111875" cy="6367780"/>
          </a:xfrm>
          <a:prstGeom prst="rect">
            <a:avLst/>
          </a:prstGeom>
          <a:ln w="28575" cmpd="sng">
            <a:solidFill>
              <a:srgbClr val="00B0F0"/>
            </a:solidFill>
            <a:prstDash val="sysDot"/>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20000"/>
              </a:lnSpc>
            </a:pPr>
            <a:r>
              <a:rPr lang="zh-CN" altLang="en-US" sz="2800" b="1" dirty="0">
                <a:solidFill>
                  <a:srgbClr val="FF0000"/>
                </a:solidFill>
                <a:latin typeface="微软雅黑" panose="020B0503020204020204" charset="-122"/>
                <a:ea typeface="微软雅黑" panose="020B0503020204020204" charset="-122"/>
                <a:sym typeface="+mn-ea"/>
              </a:rPr>
              <a:t>沼泽的形成条件：</a:t>
            </a:r>
            <a:endParaRPr lang="zh-CN" altLang="en-US" sz="2400" b="1" dirty="0">
              <a:solidFill>
                <a:srgbClr val="FF0000"/>
              </a:solidFill>
              <a:latin typeface="Heiti SC Light" charset="0"/>
              <a:ea typeface="楷体_GB2312" pitchFamily="1" charset="-122"/>
              <a:sym typeface="+mn-ea"/>
            </a:endParaRPr>
          </a:p>
          <a:p>
            <a:pPr algn="just">
              <a:lnSpc>
                <a:spcPct val="120000"/>
              </a:lnSpc>
            </a:pPr>
            <a:r>
              <a:rPr lang="zh-CN" altLang="en-US" sz="2400" b="1" dirty="0">
                <a:latin typeface="微软雅黑" panose="020B0503020204020204" charset="-122"/>
                <a:ea typeface="微软雅黑" panose="020B0503020204020204" charset="-122"/>
                <a:sym typeface="+mn-ea"/>
              </a:rPr>
              <a:t>①地形：</a:t>
            </a:r>
          </a:p>
          <a:p>
            <a:pPr algn="just">
              <a:lnSpc>
                <a:spcPct val="120000"/>
              </a:lnSpc>
            </a:pPr>
            <a:endParaRPr lang="zh-CN" altLang="en-US" sz="2400" dirty="0">
              <a:latin typeface="微软雅黑" panose="020B0503020204020204" charset="-122"/>
              <a:ea typeface="微软雅黑" panose="020B0503020204020204" charset="-122"/>
              <a:sym typeface="+mn-ea"/>
            </a:endParaRPr>
          </a:p>
          <a:p>
            <a:pPr algn="just">
              <a:lnSpc>
                <a:spcPct val="120000"/>
              </a:lnSpc>
            </a:pPr>
            <a:endParaRPr lang="zh-CN" altLang="en-US" sz="2400" dirty="0">
              <a:latin typeface="微软雅黑" panose="020B0503020204020204" charset="-122"/>
              <a:ea typeface="微软雅黑" panose="020B0503020204020204" charset="-122"/>
              <a:sym typeface="+mn-ea"/>
            </a:endParaRPr>
          </a:p>
          <a:p>
            <a:pPr algn="just">
              <a:lnSpc>
                <a:spcPct val="120000"/>
              </a:lnSpc>
            </a:pPr>
            <a:r>
              <a:rPr lang="zh-CN" altLang="en-US" sz="2400" b="1" dirty="0">
                <a:latin typeface="微软雅黑" panose="020B0503020204020204" charset="-122"/>
                <a:ea typeface="微软雅黑" panose="020B0503020204020204" charset="-122"/>
                <a:sym typeface="+mn-ea"/>
              </a:rPr>
              <a:t>②河流：</a:t>
            </a:r>
            <a:endParaRPr lang="en-US" altLang="zh-CN" sz="2400" dirty="0">
              <a:latin typeface="微软雅黑" panose="020B0503020204020204" charset="-122"/>
              <a:ea typeface="微软雅黑" panose="020B0503020204020204" charset="-122"/>
            </a:endParaRPr>
          </a:p>
          <a:p>
            <a:pPr indent="720090" algn="just">
              <a:lnSpc>
                <a:spcPct val="120000"/>
              </a:lnSpc>
            </a:pPr>
            <a:endParaRPr lang="en-US" altLang="zh-CN" sz="2400" dirty="0">
              <a:latin typeface="微软雅黑" panose="020B0503020204020204" charset="-122"/>
              <a:ea typeface="微软雅黑" panose="020B0503020204020204" charset="-122"/>
            </a:endParaRPr>
          </a:p>
          <a:p>
            <a:pPr indent="720090" algn="just">
              <a:lnSpc>
                <a:spcPct val="120000"/>
              </a:lnSpc>
            </a:pPr>
            <a:endParaRPr lang="en-US" altLang="zh-CN" sz="2400" dirty="0">
              <a:latin typeface="微软雅黑" panose="020B0503020204020204" charset="-122"/>
              <a:ea typeface="微软雅黑" panose="020B0503020204020204" charset="-122"/>
            </a:endParaRPr>
          </a:p>
          <a:p>
            <a:pPr algn="just">
              <a:lnSpc>
                <a:spcPct val="120000"/>
              </a:lnSpc>
            </a:pPr>
            <a:r>
              <a:rPr lang="zh-CN" altLang="en-US" sz="2400" b="1" dirty="0">
                <a:latin typeface="微软雅黑" panose="020B0503020204020204" charset="-122"/>
                <a:ea typeface="微软雅黑" panose="020B0503020204020204" charset="-122"/>
              </a:rPr>
              <a:t>③气候：</a:t>
            </a:r>
            <a:endParaRPr lang="en-US" altLang="zh-CN" sz="2400" dirty="0">
              <a:latin typeface="微软雅黑" panose="020B0503020204020204" charset="-122"/>
              <a:ea typeface="微软雅黑" panose="020B0503020204020204" charset="-122"/>
            </a:endParaRPr>
          </a:p>
          <a:p>
            <a:pPr indent="720090" algn="just">
              <a:lnSpc>
                <a:spcPct val="120000"/>
              </a:lnSpc>
            </a:pPr>
            <a:endParaRPr lang="zh-CN" altLang="en-US" sz="2400" dirty="0">
              <a:latin typeface="微软雅黑" panose="020B0503020204020204" charset="-122"/>
              <a:ea typeface="微软雅黑" panose="020B0503020204020204" charset="-122"/>
            </a:endParaRPr>
          </a:p>
          <a:p>
            <a:pPr indent="720090" algn="just">
              <a:lnSpc>
                <a:spcPct val="120000"/>
              </a:lnSpc>
            </a:pPr>
            <a:endParaRPr lang="zh-CN" altLang="en-US" sz="2400" dirty="0">
              <a:latin typeface="微软雅黑" panose="020B0503020204020204" charset="-122"/>
              <a:ea typeface="微软雅黑" panose="020B0503020204020204" charset="-122"/>
            </a:endParaRPr>
          </a:p>
          <a:p>
            <a:pPr algn="just">
              <a:lnSpc>
                <a:spcPct val="120000"/>
              </a:lnSpc>
            </a:pPr>
            <a:r>
              <a:rPr lang="zh-CN" altLang="en-US" sz="2400" b="1" dirty="0">
                <a:latin typeface="微软雅黑" panose="020B0503020204020204" charset="-122"/>
                <a:ea typeface="微软雅黑" panose="020B0503020204020204" charset="-122"/>
              </a:rPr>
              <a:t>④土壤：</a:t>
            </a:r>
            <a:endParaRPr lang="en-US" altLang="zh-CN" sz="2400" dirty="0">
              <a:latin typeface="微软雅黑" panose="020B0503020204020204" charset="-122"/>
              <a:ea typeface="微软雅黑" panose="020B0503020204020204" charset="-122"/>
            </a:endParaRPr>
          </a:p>
          <a:p>
            <a:pPr indent="720090" algn="just">
              <a:lnSpc>
                <a:spcPct val="120000"/>
              </a:lnSpc>
            </a:pPr>
            <a:endParaRPr lang="zh-CN" altLang="en-US" sz="2400" dirty="0">
              <a:latin typeface="微软雅黑" panose="020B0503020204020204" charset="-122"/>
              <a:ea typeface="微软雅黑" panose="020B0503020204020204" charset="-122"/>
            </a:endParaRPr>
          </a:p>
          <a:p>
            <a:pPr algn="just">
              <a:lnSpc>
                <a:spcPct val="120000"/>
              </a:lnSpc>
            </a:pPr>
            <a:r>
              <a:rPr lang="zh-CN" altLang="en-US" sz="2400" b="1" dirty="0">
                <a:latin typeface="微软雅黑" panose="020B0503020204020204" charset="-122"/>
                <a:ea typeface="微软雅黑" panose="020B0503020204020204" charset="-122"/>
              </a:rPr>
              <a:t>⑤植被：</a:t>
            </a:r>
          </a:p>
          <a:p>
            <a:pPr algn="just">
              <a:lnSpc>
                <a:spcPct val="120000"/>
              </a:lnSpc>
            </a:pPr>
            <a:endParaRPr lang="zh-CN" altLang="en-US" sz="2400" dirty="0">
              <a:latin typeface="微软雅黑" panose="020B0503020204020204" charset="-122"/>
              <a:ea typeface="微软雅黑" panose="020B0503020204020204" charset="-122"/>
            </a:endParaRPr>
          </a:p>
        </p:txBody>
      </p:sp>
      <p:sp>
        <p:nvSpPr>
          <p:cNvPr id="20" name="文本框 19"/>
          <p:cNvSpPr txBox="1"/>
          <p:nvPr/>
        </p:nvSpPr>
        <p:spPr>
          <a:xfrm>
            <a:off x="1759892" y="1092201"/>
            <a:ext cx="4830341" cy="82994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nchor="t">
            <a:spAutoFit/>
          </a:bodyPr>
          <a:lstStyle/>
          <a:p>
            <a:r>
              <a:rPr lang="zh-CN" altLang="en-US" sz="2400" dirty="0">
                <a:solidFill>
                  <a:srgbClr val="FF0000"/>
                </a:solidFill>
                <a:latin typeface="微软雅黑" panose="020B0503020204020204" charset="-122"/>
                <a:ea typeface="微软雅黑" panose="020B0503020204020204" charset="-122"/>
                <a:sym typeface="+mn-ea"/>
              </a:rPr>
              <a:t>地势低平，</a:t>
            </a:r>
            <a:r>
              <a:rPr lang="zh-CN" altLang="en-US" sz="2400" dirty="0">
                <a:solidFill>
                  <a:schemeClr val="tx1"/>
                </a:solidFill>
                <a:latin typeface="微软雅黑" panose="020B0503020204020204" charset="-122"/>
                <a:ea typeface="微软雅黑" panose="020B0503020204020204" charset="-122"/>
                <a:sym typeface="+mn-ea"/>
              </a:rPr>
              <a:t>排水不畅，</a:t>
            </a:r>
            <a:r>
              <a:rPr lang="zh-CN" altLang="en-US" sz="2400" dirty="0">
                <a:solidFill>
                  <a:srgbClr val="FF0000"/>
                </a:solidFill>
                <a:latin typeface="微软雅黑" panose="020B0503020204020204" charset="-122"/>
                <a:ea typeface="微软雅黑" panose="020B0503020204020204" charset="-122"/>
                <a:sym typeface="+mn-ea"/>
              </a:rPr>
              <a:t>地下水位高，</a:t>
            </a:r>
            <a:r>
              <a:rPr lang="zh-CN" altLang="en-US" sz="2400" dirty="0">
                <a:solidFill>
                  <a:schemeClr val="tx1"/>
                </a:solidFill>
                <a:latin typeface="微软雅黑" panose="020B0503020204020204" charset="-122"/>
                <a:ea typeface="微软雅黑" panose="020B0503020204020204" charset="-122"/>
                <a:sym typeface="+mn-ea"/>
              </a:rPr>
              <a:t>地表易积水；</a:t>
            </a:r>
          </a:p>
        </p:txBody>
      </p:sp>
      <p:sp>
        <p:nvSpPr>
          <p:cNvPr id="21" name="文本框 20"/>
          <p:cNvSpPr txBox="1"/>
          <p:nvPr/>
        </p:nvSpPr>
        <p:spPr>
          <a:xfrm>
            <a:off x="1679247" y="2437766"/>
            <a:ext cx="4460239" cy="829945"/>
          </a:xfrm>
          <a:prstGeom prst="rect">
            <a:avLst/>
          </a:prstGeom>
          <a:noFill/>
        </p:spPr>
        <p:txBody>
          <a:bodyPr wrap="square" rtlCol="0" anchor="t">
            <a:spAutoFit/>
          </a:bodyPr>
          <a:lstStyle/>
          <a:p>
            <a:r>
              <a:rPr lang="zh-CN" altLang="en-US" sz="2400" dirty="0">
                <a:solidFill>
                  <a:srgbClr val="FF0000"/>
                </a:solidFill>
                <a:latin typeface="微软雅黑" panose="020B0503020204020204" charset="-122"/>
                <a:ea typeface="微软雅黑" panose="020B0503020204020204" charset="-122"/>
                <a:sym typeface="+mn-ea"/>
              </a:rPr>
              <a:t>河网密集，</a:t>
            </a:r>
            <a:r>
              <a:rPr lang="zh-CN" altLang="en-US" sz="2400" dirty="0">
                <a:latin typeface="微软雅黑" panose="020B0503020204020204" charset="-122"/>
                <a:ea typeface="微软雅黑" panose="020B0503020204020204" charset="-122"/>
                <a:sym typeface="+mn-ea"/>
              </a:rPr>
              <a:t>河流有</a:t>
            </a:r>
            <a:r>
              <a:rPr lang="zh-CN" altLang="en-US" sz="2400" dirty="0">
                <a:solidFill>
                  <a:srgbClr val="FF0000"/>
                </a:solidFill>
                <a:latin typeface="微软雅黑" panose="020B0503020204020204" charset="-122"/>
                <a:ea typeface="微软雅黑" panose="020B0503020204020204" charset="-122"/>
                <a:sym typeface="+mn-ea"/>
              </a:rPr>
              <a:t>凌汛（河水泛滥）；</a:t>
            </a:r>
          </a:p>
        </p:txBody>
      </p:sp>
      <p:sp>
        <p:nvSpPr>
          <p:cNvPr id="22" name="文本框 21"/>
          <p:cNvSpPr txBox="1"/>
          <p:nvPr/>
        </p:nvSpPr>
        <p:spPr>
          <a:xfrm>
            <a:off x="1737801" y="3469323"/>
            <a:ext cx="5292602" cy="534035"/>
          </a:xfrm>
          <a:prstGeom prst="rect">
            <a:avLst/>
          </a:prstGeom>
          <a:noFill/>
        </p:spPr>
        <p:txBody>
          <a:bodyPr wrap="square" rtlCol="0" anchor="t">
            <a:spAutoFit/>
          </a:bodyPr>
          <a:lstStyle/>
          <a:p>
            <a:pPr>
              <a:lnSpc>
                <a:spcPct val="120000"/>
              </a:lnSpc>
            </a:pPr>
            <a:r>
              <a:rPr lang="zh-CN" altLang="en-US" sz="2400" dirty="0">
                <a:solidFill>
                  <a:srgbClr val="FF0000"/>
                </a:solidFill>
                <a:latin typeface="黑体" panose="02010609060101010101" charset="-122"/>
                <a:ea typeface="黑体" panose="02010609060101010101" charset="-122"/>
                <a:sym typeface="+mn-ea"/>
              </a:rPr>
              <a:t>降水：夏秋季节降水集中；</a:t>
            </a:r>
          </a:p>
        </p:txBody>
      </p:sp>
      <p:sp>
        <p:nvSpPr>
          <p:cNvPr id="23" name="文本框 22"/>
          <p:cNvSpPr txBox="1"/>
          <p:nvPr/>
        </p:nvSpPr>
        <p:spPr>
          <a:xfrm>
            <a:off x="1737801" y="4021345"/>
            <a:ext cx="4839335" cy="460375"/>
          </a:xfrm>
          <a:prstGeom prst="rect">
            <a:avLst/>
          </a:prstGeom>
          <a:noFill/>
        </p:spPr>
        <p:txBody>
          <a:bodyPr wrap="square" rtlCol="0" anchor="t">
            <a:spAutoFit/>
          </a:bodyPr>
          <a:lstStyle/>
          <a:p>
            <a:r>
              <a:rPr lang="zh-CN" altLang="en-US" sz="2400" dirty="0">
                <a:solidFill>
                  <a:srgbClr val="FF0000"/>
                </a:solidFill>
                <a:latin typeface="黑体" panose="02010609060101010101" charset="-122"/>
                <a:ea typeface="黑体" panose="02010609060101010101" charset="-122"/>
                <a:sym typeface="+mn-ea"/>
              </a:rPr>
              <a:t>蒸发弱：</a:t>
            </a:r>
          </a:p>
        </p:txBody>
      </p:sp>
      <p:sp>
        <p:nvSpPr>
          <p:cNvPr id="24" name="文本框 23"/>
          <p:cNvSpPr txBox="1"/>
          <p:nvPr/>
        </p:nvSpPr>
        <p:spPr>
          <a:xfrm>
            <a:off x="1737801" y="4914790"/>
            <a:ext cx="5051425" cy="460375"/>
          </a:xfrm>
          <a:prstGeom prst="rect">
            <a:avLst/>
          </a:prstGeom>
          <a:noFill/>
        </p:spPr>
        <p:txBody>
          <a:bodyPr wrap="square" rtlCol="0" anchor="t">
            <a:spAutoFit/>
          </a:bodyPr>
          <a:lstStyle/>
          <a:p>
            <a:r>
              <a:rPr lang="zh-CN" altLang="en-US" sz="2400" dirty="0">
                <a:latin typeface="微软雅黑" panose="020B0503020204020204" charset="-122"/>
                <a:ea typeface="微软雅黑" panose="020B0503020204020204" charset="-122"/>
                <a:sym typeface="+mn-ea"/>
              </a:rPr>
              <a:t>地下多</a:t>
            </a:r>
            <a:r>
              <a:rPr lang="zh-CN" altLang="en-US" sz="2400" dirty="0">
                <a:solidFill>
                  <a:srgbClr val="FF0000"/>
                </a:solidFill>
                <a:latin typeface="微软雅黑" panose="020B0503020204020204" charset="-122"/>
                <a:ea typeface="微软雅黑" panose="020B0503020204020204" charset="-122"/>
                <a:sym typeface="+mn-ea"/>
              </a:rPr>
              <a:t>冻土</a:t>
            </a:r>
            <a:r>
              <a:rPr lang="zh-CN" altLang="en-US" sz="2400" dirty="0">
                <a:latin typeface="微软雅黑" panose="020B0503020204020204" charset="-122"/>
                <a:ea typeface="微软雅黑" panose="020B0503020204020204" charset="-122"/>
                <a:sym typeface="+mn-ea"/>
              </a:rPr>
              <a:t>，地表水不易下渗深处</a:t>
            </a:r>
          </a:p>
        </p:txBody>
      </p:sp>
      <p:sp>
        <p:nvSpPr>
          <p:cNvPr id="25" name="文本框 24"/>
          <p:cNvSpPr txBox="1"/>
          <p:nvPr/>
        </p:nvSpPr>
        <p:spPr>
          <a:xfrm>
            <a:off x="1737801" y="5752562"/>
            <a:ext cx="4274185" cy="534035"/>
          </a:xfrm>
          <a:prstGeom prst="rect">
            <a:avLst/>
          </a:prstGeom>
          <a:noFill/>
        </p:spPr>
        <p:txBody>
          <a:bodyPr wrap="square" rtlCol="0" anchor="t">
            <a:spAutoFit/>
          </a:bodyPr>
          <a:lstStyle/>
          <a:p>
            <a:pPr algn="just">
              <a:lnSpc>
                <a:spcPct val="120000"/>
              </a:lnSpc>
            </a:pPr>
            <a:r>
              <a:rPr lang="zh-CN" altLang="en-US" sz="2400" dirty="0">
                <a:solidFill>
                  <a:srgbClr val="FF0000"/>
                </a:solidFill>
                <a:latin typeface="微软雅黑" panose="020B0503020204020204" charset="-122"/>
                <a:ea typeface="微软雅黑" panose="020B0503020204020204" charset="-122"/>
                <a:sym typeface="+mn-ea"/>
              </a:rPr>
              <a:t>植被覆盖率高</a:t>
            </a:r>
            <a:r>
              <a:rPr lang="zh-CN" altLang="en-US" sz="2400" dirty="0">
                <a:latin typeface="微软雅黑" panose="020B0503020204020204" charset="-122"/>
                <a:ea typeface="微软雅黑" panose="020B0503020204020204" charset="-122"/>
                <a:sym typeface="+mn-ea"/>
              </a:rPr>
              <a:t>，涵养水源</a:t>
            </a:r>
          </a:p>
        </p:txBody>
      </p:sp>
      <p:sp>
        <p:nvSpPr>
          <p:cNvPr id="89090" name="Rectangle 2"/>
          <p:cNvSpPr>
            <a:spLocks noGrp="1" noChangeArrowheads="1"/>
          </p:cNvSpPr>
          <p:nvPr/>
        </p:nvSpPr>
        <p:spPr>
          <a:xfrm>
            <a:off x="7086601" y="108585"/>
            <a:ext cx="3367405" cy="566420"/>
          </a:xfrm>
          <a:prstGeom prst="rect">
            <a:avLst/>
          </a:prstGeom>
          <a:noFill/>
          <a:ln w="9525">
            <a:noFill/>
          </a:ln>
        </p:spPr>
        <p:txBody>
          <a:bodyPr vert="horz" wrap="square" lIns="91438" tIns="45719" rIns="91438" bIns="4571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300480"/>
            <a:r>
              <a:rPr lang="zh-CN" altLang="en-US" sz="3200" b="1" dirty="0" smtClean="0">
                <a:solidFill>
                  <a:srgbClr val="FF0000"/>
                </a:solidFill>
                <a:latin typeface="Heiti SC Light" charset="0"/>
                <a:ea typeface="楷体_GB2312" pitchFamily="1" charset="-122"/>
                <a:sym typeface="+mn-ea"/>
              </a:rPr>
              <a:t>湿地</a:t>
            </a:r>
            <a:r>
              <a:rPr lang="zh-CN" altLang="en-US" sz="3200" b="1" dirty="0">
                <a:solidFill>
                  <a:srgbClr val="FF0000"/>
                </a:solidFill>
                <a:latin typeface="Heiti SC Light" charset="0"/>
                <a:ea typeface="楷体_GB2312" pitchFamily="1" charset="-122"/>
                <a:sym typeface="+mn-ea"/>
              </a:rPr>
              <a:t>的破坏</a:t>
            </a:r>
          </a:p>
        </p:txBody>
      </p:sp>
    </p:spTree>
    <p:extLst>
      <p:ext uri="{BB962C8B-B14F-4D97-AF65-F5344CB8AC3E}">
        <p14:creationId xmlns:p14="http://schemas.microsoft.com/office/powerpoint/2010/main" val="162481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22" grpId="0"/>
      <p:bldP spid="23" grpId="0"/>
      <p:bldP spid="24"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5" name="Rectangle 14"/>
          <p:cNvSpPr>
            <a:spLocks noChangeArrowheads="1"/>
          </p:cNvSpPr>
          <p:nvPr/>
        </p:nvSpPr>
        <p:spPr bwMode="auto">
          <a:xfrm>
            <a:off x="868680" y="902197"/>
            <a:ext cx="105308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609600" algn="just" eaLnBrk="0" hangingPunct="0">
              <a:extLst>
                <a:ext uri="{35155182-B16C-46BC-9424-99874614C6A1}">
                  <wpsdc:indentchars xmlns="" xmlns:wpsdc="http://www.wps.cn/officeDocument/2017/drawingmlCustomData" val="200" checksum="4158780845"/>
                </a:ext>
              </a:extLst>
            </a:pPr>
            <a:r>
              <a:rPr lang="zh-CN" altLang="en-US" sz="2400" dirty="0">
                <a:ea typeface="黑体" panose="02010609060101010101" charset="-122"/>
              </a:rPr>
              <a:t>   </a:t>
            </a:r>
            <a:r>
              <a:rPr lang="zh-CN" altLang="en-US" sz="2400" dirty="0">
                <a:latin typeface="+mn-ea"/>
                <a:cs typeface="+mn-ea"/>
              </a:rPr>
              <a:t> 20世纪60年代，国家加剧了对“北大荒”荒地资源的开发力度。经过10—20年的</a:t>
            </a:r>
            <a:r>
              <a:rPr lang="zh-CN" altLang="en-US" sz="2400" dirty="0">
                <a:solidFill>
                  <a:srgbClr val="FF0000"/>
                </a:solidFill>
                <a:latin typeface="+mn-ea"/>
                <a:cs typeface="+mn-ea"/>
              </a:rPr>
              <a:t>草甸开垦和沼泽治理</a:t>
            </a:r>
            <a:r>
              <a:rPr lang="zh-CN" altLang="en-US" sz="2400" dirty="0">
                <a:latin typeface="+mn-ea"/>
                <a:cs typeface="+mn-ea"/>
              </a:rPr>
              <a:t>，</a:t>
            </a:r>
            <a:r>
              <a:rPr lang="zh-CN" altLang="en-US" sz="2400" dirty="0">
                <a:solidFill>
                  <a:srgbClr val="FF0000"/>
                </a:solidFill>
                <a:latin typeface="+mn-ea"/>
                <a:cs typeface="+mn-ea"/>
              </a:rPr>
              <a:t>“北大荒”变成了“北大仓”</a:t>
            </a:r>
            <a:r>
              <a:rPr lang="zh-CN" altLang="en-US" sz="2400" dirty="0" smtClean="0">
                <a:latin typeface="+mn-ea"/>
                <a:cs typeface="+mn-ea"/>
              </a:rPr>
              <a:t>。</a:t>
            </a:r>
            <a:r>
              <a:rPr lang="zh-CN" altLang="en-US" sz="2400" b="1" dirty="0">
                <a:latin typeface="黑体" panose="02010609060101010101" pitchFamily="49" charset="-122"/>
                <a:ea typeface="黑体" panose="02010609060101010101" pitchFamily="49" charset="-122"/>
              </a:rPr>
              <a:t>东北三江平原的湿地也已不到新中国初期的</a:t>
            </a:r>
            <a:r>
              <a:rPr lang="zh-CN" altLang="en-US" sz="2400" b="1" dirty="0">
                <a:solidFill>
                  <a:srgbClr val="FF0000"/>
                </a:solidFill>
                <a:latin typeface="黑体" panose="02010609060101010101" pitchFamily="49" charset="-122"/>
                <a:ea typeface="黑体" panose="02010609060101010101" pitchFamily="49" charset="-122"/>
              </a:rPr>
              <a:t>三分之一</a:t>
            </a:r>
            <a:r>
              <a:rPr lang="zh-CN" altLang="en-US" sz="2400" b="1" dirty="0">
                <a:latin typeface="黑体" panose="02010609060101010101" pitchFamily="49" charset="-122"/>
                <a:ea typeface="黑体" panose="02010609060101010101" pitchFamily="49" charset="-122"/>
              </a:rPr>
              <a:t>。 </a:t>
            </a:r>
            <a:endParaRPr lang="zh-CN" altLang="en-US" sz="2400" dirty="0">
              <a:solidFill>
                <a:srgbClr val="FF0000"/>
              </a:solidFill>
              <a:latin typeface="+mn-ea"/>
              <a:cs typeface="+mn-ea"/>
            </a:endParaRPr>
          </a:p>
        </p:txBody>
      </p:sp>
      <p:sp>
        <p:nvSpPr>
          <p:cNvPr id="140294" name="Rectangle 6"/>
          <p:cNvSpPr>
            <a:spLocks noChangeArrowheads="1"/>
          </p:cNvSpPr>
          <p:nvPr/>
        </p:nvSpPr>
        <p:spPr bwMode="auto">
          <a:xfrm>
            <a:off x="797752" y="2151614"/>
            <a:ext cx="2670924" cy="461665"/>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eaLnBrk="0" hangingPunct="0">
              <a:spcBef>
                <a:spcPts val="600"/>
              </a:spcBef>
              <a:buClr>
                <a:schemeClr val="accent1"/>
              </a:buClr>
              <a:buSzPct val="70000"/>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湿地</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破坏</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沼泽地</a:t>
            </a:r>
          </a:p>
        </p:txBody>
      </p:sp>
      <p:sp>
        <p:nvSpPr>
          <p:cNvPr id="140295" name="Rectangle 7"/>
          <p:cNvSpPr/>
          <p:nvPr/>
        </p:nvSpPr>
        <p:spPr>
          <a:xfrm>
            <a:off x="869792" y="2687266"/>
            <a:ext cx="857209" cy="461665"/>
          </a:xfrm>
          <a:prstGeom prst="rect">
            <a:avLst/>
          </a:prstGeom>
          <a:noFill/>
          <a:ln w="19050">
            <a:solidFill>
              <a:schemeClr val="bg1">
                <a:lumMod val="65000"/>
              </a:schemeClr>
            </a:solidFill>
          </a:ln>
        </p:spPr>
        <p:txBody>
          <a:bodyPr wrap="square">
            <a:spAutoFit/>
          </a:bodyPr>
          <a:lstStyle/>
          <a:p>
            <a:pPr algn="ctr"/>
            <a:r>
              <a:rPr lang="zh-CN" altLang="en-US" sz="2400" noProof="1">
                <a:solidFill>
                  <a:srgbClr val="FF3300"/>
                </a:solidFill>
                <a:ea typeface="黑体" panose="02010609060101010101" charset="-122"/>
                <a:cs typeface="+mn-ea"/>
              </a:rPr>
              <a:t>原因</a:t>
            </a:r>
            <a:endParaRPr lang="zh-CN" altLang="en-US" sz="2400" noProof="1">
              <a:solidFill>
                <a:srgbClr val="FF3300"/>
              </a:solidFill>
              <a:ea typeface="黑体" panose="02010609060101010101" charset="-122"/>
            </a:endParaRPr>
          </a:p>
        </p:txBody>
      </p:sp>
      <p:sp>
        <p:nvSpPr>
          <p:cNvPr id="24584" name="Rectangle 8"/>
          <p:cNvSpPr>
            <a:spLocks noChangeArrowheads="1"/>
          </p:cNvSpPr>
          <p:nvPr/>
        </p:nvSpPr>
        <p:spPr bwMode="auto">
          <a:xfrm>
            <a:off x="1925320" y="3267711"/>
            <a:ext cx="4080510" cy="460375"/>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400" dirty="0">
                <a:ea typeface="黑体" panose="02010609060101010101" charset="-122"/>
              </a:rPr>
              <a:t>加强保护、禁垦、退耕还湿</a:t>
            </a:r>
          </a:p>
        </p:txBody>
      </p:sp>
      <p:sp>
        <p:nvSpPr>
          <p:cNvPr id="24587" name="Rectangle 11"/>
          <p:cNvSpPr>
            <a:spLocks noChangeArrowheads="1"/>
          </p:cNvSpPr>
          <p:nvPr/>
        </p:nvSpPr>
        <p:spPr bwMode="auto">
          <a:xfrm>
            <a:off x="2017395" y="2687321"/>
            <a:ext cx="3398520" cy="460375"/>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2400" dirty="0">
                <a:ea typeface="黑体" panose="02010609060101010101" charset="-122"/>
              </a:rPr>
              <a:t>过垦滥垦，破坏严重</a:t>
            </a:r>
          </a:p>
        </p:txBody>
      </p:sp>
      <p:sp>
        <p:nvSpPr>
          <p:cNvPr id="140300" name="Rectangle 12"/>
          <p:cNvSpPr/>
          <p:nvPr/>
        </p:nvSpPr>
        <p:spPr>
          <a:xfrm>
            <a:off x="869792" y="3267794"/>
            <a:ext cx="854225" cy="457200"/>
          </a:xfrm>
          <a:prstGeom prst="rect">
            <a:avLst/>
          </a:prstGeom>
          <a:noFill/>
          <a:ln w="19050">
            <a:solidFill>
              <a:schemeClr val="bg1">
                <a:lumMod val="65000"/>
              </a:schemeClr>
            </a:solidFill>
          </a:ln>
        </p:spPr>
        <p:txBody>
          <a:bodyPr wrap="square">
            <a:spAutoFit/>
          </a:bodyPr>
          <a:lstStyle/>
          <a:p>
            <a:pPr algn="ctr"/>
            <a:r>
              <a:rPr lang="zh-CN" altLang="en-US" sz="2400" noProof="1">
                <a:solidFill>
                  <a:srgbClr val="FF3300"/>
                </a:solidFill>
                <a:ea typeface="黑体" panose="02010609060101010101" charset="-122"/>
                <a:cs typeface="+mn-ea"/>
              </a:rPr>
              <a:t>措施</a:t>
            </a:r>
            <a:endParaRPr lang="zh-CN" altLang="en-US" sz="2400" noProof="1">
              <a:solidFill>
                <a:srgbClr val="FF3300"/>
              </a:solidFill>
              <a:ea typeface="黑体" panose="02010609060101010101" charset="-122"/>
            </a:endParaRPr>
          </a:p>
        </p:txBody>
      </p:sp>
      <p:sp>
        <p:nvSpPr>
          <p:cNvPr id="14" name="Text Box 13"/>
          <p:cNvSpPr txBox="1">
            <a:spLocks noChangeArrowheads="1"/>
          </p:cNvSpPr>
          <p:nvPr/>
        </p:nvSpPr>
        <p:spPr bwMode="auto">
          <a:xfrm>
            <a:off x="381000" y="304800"/>
            <a:ext cx="8229600" cy="579438"/>
          </a:xfrm>
          <a:prstGeom prst="rect">
            <a:avLst/>
          </a:prstGeom>
          <a:noFill/>
          <a:ln w="9525" algn="ctr">
            <a:noFill/>
            <a:miter lim="800000"/>
            <a:headEnd/>
            <a:tailEnd/>
          </a:ln>
          <a:effectLst/>
        </p:spPr>
        <p:txBody>
          <a:bodyPr>
            <a:spAutoFit/>
          </a:bodyPr>
          <a:lstStyle/>
          <a:p>
            <a:pPr>
              <a:spcBef>
                <a:spcPct val="50000"/>
              </a:spcBef>
            </a:pPr>
            <a:r>
              <a:rPr lang="zh-CN" altLang="en-US" sz="3200" b="1" dirty="0" smtClean="0">
                <a:solidFill>
                  <a:srgbClr val="3333FF"/>
                </a:solidFill>
                <a:ea typeface="楷体_GB2312" pitchFamily="49" charset="-122"/>
              </a:rPr>
              <a:t>（</a:t>
            </a:r>
            <a:r>
              <a:rPr lang="en-US" altLang="zh-CN" sz="3200" b="1" dirty="0" smtClean="0">
                <a:solidFill>
                  <a:srgbClr val="3333FF"/>
                </a:solidFill>
                <a:ea typeface="楷体_GB2312" pitchFamily="49" charset="-122"/>
              </a:rPr>
              <a:t>2</a:t>
            </a:r>
            <a:r>
              <a:rPr lang="zh-CN" altLang="en-US" sz="3200" b="1" dirty="0" smtClean="0">
                <a:solidFill>
                  <a:srgbClr val="3333FF"/>
                </a:solidFill>
                <a:ea typeface="楷体_GB2312" pitchFamily="49" charset="-122"/>
              </a:rPr>
              <a:t>）、东北农业生态问题</a:t>
            </a:r>
            <a:r>
              <a:rPr lang="en-US" altLang="zh-CN" sz="3200" b="1" dirty="0" smtClean="0">
                <a:solidFill>
                  <a:srgbClr val="3333FF"/>
                </a:solidFill>
                <a:ea typeface="楷体_GB2312" pitchFamily="49" charset="-122"/>
              </a:rPr>
              <a:t>——</a:t>
            </a:r>
            <a:r>
              <a:rPr lang="zh-CN" altLang="en-US" sz="3200" b="1" dirty="0" smtClean="0">
                <a:solidFill>
                  <a:srgbClr val="3333FF"/>
                </a:solidFill>
                <a:ea typeface="楷体_GB2312" pitchFamily="49" charset="-122"/>
              </a:rPr>
              <a:t>湿地破坏</a:t>
            </a:r>
            <a:endParaRPr lang="zh-CN" altLang="en-US" sz="3200" b="1" dirty="0">
              <a:solidFill>
                <a:srgbClr val="3333FF"/>
              </a:solidFill>
              <a:ea typeface="楷体_GB2312" pitchFamily="49" charset="-122"/>
            </a:endParaRPr>
          </a:p>
        </p:txBody>
      </p:sp>
      <p:pic>
        <p:nvPicPr>
          <p:cNvPr id="392194" name="Picture 2" descr="https://gimg2.baidu.com/image_search/src=http%3A%2F%2F5b0988e595225.cdn.sohucs.com%2Fimages%2F20180906%2F58bf738481734229b0937bcbcc500d1e.jpeg&amp;refer=http%3A%2F%2F5b0988e595225.cdn.sohucs.com&amp;app=2002&amp;size=f9999,10000&amp;q=a80&amp;n=0&amp;g=0n&amp;fmt=jpeg?sec=1617015707&amp;t=c282fcb96becfae414c2571fd946b359"/>
          <p:cNvPicPr>
            <a:picLocks noChangeAspect="1" noChangeArrowheads="1"/>
          </p:cNvPicPr>
          <p:nvPr/>
        </p:nvPicPr>
        <p:blipFill>
          <a:blip r:embed="rId2" cstate="print"/>
          <a:srcRect/>
          <a:stretch>
            <a:fillRect/>
          </a:stretch>
        </p:blipFill>
        <p:spPr bwMode="auto">
          <a:xfrm>
            <a:off x="381000" y="3876674"/>
            <a:ext cx="5471160" cy="2981326"/>
          </a:xfrm>
          <a:prstGeom prst="rect">
            <a:avLst/>
          </a:prstGeom>
          <a:noFill/>
        </p:spPr>
      </p:pic>
      <p:pic>
        <p:nvPicPr>
          <p:cNvPr id="392196" name="Picture 4" descr="https://gimg2.baidu.com/image_search/src=http%3A%2F%2F5b0988e595225.cdn.sohucs.com%2Fimages%2F20180905%2F3eaf11a33aba4846a80f96b52786134f.jpeg&amp;refer=http%3A%2F%2F5b0988e595225.cdn.sohucs.com&amp;app=2002&amp;size=f9999,10000&amp;q=a80&amp;n=0&amp;g=0n&amp;fmt=jpeg?sec=1617015845&amp;t=5593b9b4cb9b50f62b492cc753095d9c"/>
          <p:cNvPicPr>
            <a:picLocks noChangeAspect="1" noChangeArrowheads="1"/>
          </p:cNvPicPr>
          <p:nvPr/>
        </p:nvPicPr>
        <p:blipFill>
          <a:blip r:embed="rId3" cstate="print"/>
          <a:srcRect/>
          <a:stretch>
            <a:fillRect/>
          </a:stretch>
        </p:blipFill>
        <p:spPr bwMode="auto">
          <a:xfrm>
            <a:off x="6416040" y="3876674"/>
            <a:ext cx="5483225" cy="2981326"/>
          </a:xfrm>
          <a:prstGeom prst="rect">
            <a:avLst/>
          </a:prstGeom>
          <a:noFill/>
        </p:spPr>
      </p:pic>
    </p:spTree>
    <p:extLst>
      <p:ext uri="{BB962C8B-B14F-4D97-AF65-F5344CB8AC3E}">
        <p14:creationId xmlns:p14="http://schemas.microsoft.com/office/powerpoint/2010/main" val="138288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2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0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p:bldP spid="140295" grpId="0" bldLvl="0" animBg="1"/>
      <p:bldP spid="24584" grpId="0"/>
      <p:bldP spid="24587" grpId="0"/>
      <p:bldP spid="140300"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中国林地分布&#10;&#10;按住鼠标可以拖动图片；&#10;按“+”、“-”键或鼠标滚轮可以缩放图片"/>
          <p:cNvPicPr>
            <a:picLocks noChangeAspect="1" noChangeArrowheads="1"/>
          </p:cNvPicPr>
          <p:nvPr/>
        </p:nvPicPr>
        <p:blipFill>
          <a:blip r:embed="rId2" cstate="print"/>
          <a:srcRect/>
          <a:stretch>
            <a:fillRect/>
          </a:stretch>
        </p:blipFill>
        <p:spPr bwMode="auto">
          <a:xfrm>
            <a:off x="4673600" y="0"/>
            <a:ext cx="8636000" cy="5105400"/>
          </a:xfrm>
          <a:prstGeom prst="rect">
            <a:avLst/>
          </a:prstGeom>
          <a:noFill/>
          <a:ln w="9525">
            <a:noFill/>
            <a:miter lim="800000"/>
            <a:headEnd/>
            <a:tailEnd/>
          </a:ln>
        </p:spPr>
      </p:pic>
      <p:pic>
        <p:nvPicPr>
          <p:cNvPr id="46083" name="Picture 3" descr="北方地区"/>
          <p:cNvPicPr>
            <a:picLocks noChangeAspect="1" noChangeArrowheads="1"/>
          </p:cNvPicPr>
          <p:nvPr/>
        </p:nvPicPr>
        <p:blipFill>
          <a:blip r:embed="rId3" cstate="print"/>
          <a:srcRect/>
          <a:stretch>
            <a:fillRect/>
          </a:stretch>
        </p:blipFill>
        <p:spPr bwMode="auto">
          <a:xfrm>
            <a:off x="0" y="0"/>
            <a:ext cx="6299200" cy="4724400"/>
          </a:xfrm>
          <a:prstGeom prst="rect">
            <a:avLst/>
          </a:prstGeom>
          <a:noFill/>
          <a:ln w="9525">
            <a:noFill/>
            <a:miter lim="800000"/>
            <a:headEnd/>
            <a:tailEnd/>
          </a:ln>
        </p:spPr>
      </p:pic>
      <p:sp>
        <p:nvSpPr>
          <p:cNvPr id="459780" name="Freeform 4"/>
          <p:cNvSpPr>
            <a:spLocks/>
          </p:cNvSpPr>
          <p:nvPr/>
        </p:nvSpPr>
        <p:spPr bwMode="auto">
          <a:xfrm>
            <a:off x="3454400" y="381000"/>
            <a:ext cx="508000" cy="2209800"/>
          </a:xfrm>
          <a:custGeom>
            <a:avLst/>
            <a:gdLst>
              <a:gd name="T0" fmla="*/ 304800 w 240"/>
              <a:gd name="T1" fmla="*/ 0 h 1392"/>
              <a:gd name="T2" fmla="*/ 381000 w 240"/>
              <a:gd name="T3" fmla="*/ 609600 h 1392"/>
              <a:gd name="T4" fmla="*/ 304800 w 240"/>
              <a:gd name="T5" fmla="*/ 1066800 h 1392"/>
              <a:gd name="T6" fmla="*/ 152400 w 240"/>
              <a:gd name="T7" fmla="*/ 1752600 h 1392"/>
              <a:gd name="T8" fmla="*/ 0 w 240"/>
              <a:gd name="T9" fmla="*/ 2209800 h 13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392">
                <a:moveTo>
                  <a:pt x="192" y="0"/>
                </a:moveTo>
                <a:cubicBezTo>
                  <a:pt x="216" y="136"/>
                  <a:pt x="240" y="272"/>
                  <a:pt x="240" y="384"/>
                </a:cubicBezTo>
                <a:cubicBezTo>
                  <a:pt x="240" y="496"/>
                  <a:pt x="216" y="552"/>
                  <a:pt x="192" y="672"/>
                </a:cubicBezTo>
                <a:cubicBezTo>
                  <a:pt x="168" y="792"/>
                  <a:pt x="128" y="984"/>
                  <a:pt x="96" y="1104"/>
                </a:cubicBezTo>
                <a:cubicBezTo>
                  <a:pt x="64" y="1224"/>
                  <a:pt x="32" y="1308"/>
                  <a:pt x="0" y="1392"/>
                </a:cubicBezTo>
              </a:path>
            </a:pathLst>
          </a:custGeom>
          <a:noFill/>
          <a:ln w="114300">
            <a:solidFill>
              <a:schemeClr val="tx1"/>
            </a:solidFill>
            <a:round/>
            <a:headEnd/>
            <a:tailEnd/>
          </a:ln>
          <a:effectLst/>
        </p:spPr>
        <p:txBody>
          <a:bodyPr/>
          <a:lstStyle/>
          <a:p>
            <a:endParaRPr lang="zh-CN" altLang="en-US"/>
          </a:p>
        </p:txBody>
      </p:sp>
      <p:sp>
        <p:nvSpPr>
          <p:cNvPr id="459781" name="Freeform 5"/>
          <p:cNvSpPr>
            <a:spLocks/>
          </p:cNvSpPr>
          <p:nvPr/>
        </p:nvSpPr>
        <p:spPr bwMode="auto">
          <a:xfrm>
            <a:off x="4267200" y="457200"/>
            <a:ext cx="914400" cy="704850"/>
          </a:xfrm>
          <a:custGeom>
            <a:avLst/>
            <a:gdLst>
              <a:gd name="T0" fmla="*/ 0 w 432"/>
              <a:gd name="T1" fmla="*/ 0 h 480"/>
              <a:gd name="T2" fmla="*/ 228600 w 432"/>
              <a:gd name="T3" fmla="*/ 352425 h 480"/>
              <a:gd name="T4" fmla="*/ 685800 w 432"/>
              <a:gd name="T5" fmla="*/ 704850 h 480"/>
              <a:gd name="T6" fmla="*/ 0 60000 65536"/>
              <a:gd name="T7" fmla="*/ 0 60000 65536"/>
              <a:gd name="T8" fmla="*/ 0 60000 65536"/>
            </a:gdLst>
            <a:ahLst/>
            <a:cxnLst>
              <a:cxn ang="T6">
                <a:pos x="T0" y="T1"/>
              </a:cxn>
              <a:cxn ang="T7">
                <a:pos x="T2" y="T3"/>
              </a:cxn>
              <a:cxn ang="T8">
                <a:pos x="T4" y="T5"/>
              </a:cxn>
            </a:cxnLst>
            <a:rect l="0" t="0" r="r" b="b"/>
            <a:pathLst>
              <a:path w="432" h="480">
                <a:moveTo>
                  <a:pt x="0" y="0"/>
                </a:moveTo>
                <a:cubicBezTo>
                  <a:pt x="36" y="80"/>
                  <a:pt x="72" y="160"/>
                  <a:pt x="144" y="240"/>
                </a:cubicBezTo>
                <a:cubicBezTo>
                  <a:pt x="216" y="320"/>
                  <a:pt x="324" y="400"/>
                  <a:pt x="432" y="480"/>
                </a:cubicBezTo>
              </a:path>
            </a:pathLst>
          </a:custGeom>
          <a:noFill/>
          <a:ln w="88900">
            <a:solidFill>
              <a:schemeClr val="tx1"/>
            </a:solidFill>
            <a:round/>
            <a:headEnd/>
            <a:tailEnd/>
          </a:ln>
          <a:effectLst/>
        </p:spPr>
        <p:txBody>
          <a:bodyPr/>
          <a:lstStyle/>
          <a:p>
            <a:endParaRPr lang="zh-CN" altLang="en-US"/>
          </a:p>
        </p:txBody>
      </p:sp>
      <p:sp>
        <p:nvSpPr>
          <p:cNvPr id="459782" name="Freeform 6"/>
          <p:cNvSpPr>
            <a:spLocks/>
          </p:cNvSpPr>
          <p:nvPr/>
        </p:nvSpPr>
        <p:spPr bwMode="auto">
          <a:xfrm>
            <a:off x="4470400" y="1905000"/>
            <a:ext cx="1016000" cy="915988"/>
          </a:xfrm>
          <a:custGeom>
            <a:avLst/>
            <a:gdLst>
              <a:gd name="T0" fmla="*/ 762000 w 480"/>
              <a:gd name="T1" fmla="*/ 0 h 624"/>
              <a:gd name="T2" fmla="*/ 533400 w 480"/>
              <a:gd name="T3" fmla="*/ 422764 h 624"/>
              <a:gd name="T4" fmla="*/ 0 w 480"/>
              <a:gd name="T5" fmla="*/ 915988 h 624"/>
              <a:gd name="T6" fmla="*/ 0 60000 65536"/>
              <a:gd name="T7" fmla="*/ 0 60000 65536"/>
              <a:gd name="T8" fmla="*/ 0 60000 65536"/>
            </a:gdLst>
            <a:ahLst/>
            <a:cxnLst>
              <a:cxn ang="T6">
                <a:pos x="T0" y="T1"/>
              </a:cxn>
              <a:cxn ang="T7">
                <a:pos x="T2" y="T3"/>
              </a:cxn>
              <a:cxn ang="T8">
                <a:pos x="T4" y="T5"/>
              </a:cxn>
            </a:cxnLst>
            <a:rect l="0" t="0" r="r" b="b"/>
            <a:pathLst>
              <a:path w="480" h="624">
                <a:moveTo>
                  <a:pt x="480" y="0"/>
                </a:moveTo>
                <a:cubicBezTo>
                  <a:pt x="448" y="92"/>
                  <a:pt x="416" y="184"/>
                  <a:pt x="336" y="288"/>
                </a:cubicBezTo>
                <a:cubicBezTo>
                  <a:pt x="256" y="392"/>
                  <a:pt x="128" y="508"/>
                  <a:pt x="0" y="624"/>
                </a:cubicBezTo>
              </a:path>
            </a:pathLst>
          </a:custGeom>
          <a:noFill/>
          <a:ln w="88900">
            <a:solidFill>
              <a:schemeClr val="tx1"/>
            </a:solidFill>
            <a:round/>
            <a:headEnd/>
            <a:tailEnd/>
          </a:ln>
          <a:effectLst/>
        </p:spPr>
        <p:txBody>
          <a:bodyPr/>
          <a:lstStyle/>
          <a:p>
            <a:endParaRPr lang="zh-CN" altLang="en-US"/>
          </a:p>
        </p:txBody>
      </p:sp>
      <p:sp>
        <p:nvSpPr>
          <p:cNvPr id="459783" name="Text Box 7"/>
          <p:cNvSpPr txBox="1">
            <a:spLocks noChangeArrowheads="1"/>
          </p:cNvSpPr>
          <p:nvPr/>
        </p:nvSpPr>
        <p:spPr bwMode="auto">
          <a:xfrm rot="470927">
            <a:off x="3109669" y="757238"/>
            <a:ext cx="553998" cy="1625600"/>
          </a:xfrm>
          <a:prstGeom prst="rect">
            <a:avLst/>
          </a:prstGeom>
          <a:noFill/>
          <a:ln w="9525">
            <a:noFill/>
            <a:miter lim="800000"/>
            <a:headEnd/>
            <a:tailEnd/>
          </a:ln>
          <a:effectLst/>
        </p:spPr>
        <p:txBody>
          <a:bodyPr vert="eaVert">
            <a:spAutoFit/>
          </a:bodyPr>
          <a:lstStyle/>
          <a:p>
            <a:pPr eaLnBrk="1" hangingPunct="1">
              <a:spcBef>
                <a:spcPct val="50000"/>
              </a:spcBef>
            </a:pPr>
            <a:r>
              <a:rPr lang="zh-CN" altLang="en-US" sz="2400" b="1">
                <a:solidFill>
                  <a:srgbClr val="FF0000"/>
                </a:solidFill>
                <a:ea typeface="黑体" pitchFamily="49" charset="-122"/>
              </a:rPr>
              <a:t>大兴安岭</a:t>
            </a:r>
          </a:p>
        </p:txBody>
      </p:sp>
      <p:sp>
        <p:nvSpPr>
          <p:cNvPr id="459784" name="Text Box 8"/>
          <p:cNvSpPr txBox="1">
            <a:spLocks noChangeArrowheads="1"/>
          </p:cNvSpPr>
          <p:nvPr/>
        </p:nvSpPr>
        <p:spPr bwMode="auto">
          <a:xfrm rot="2036615">
            <a:off x="4064000" y="457201"/>
            <a:ext cx="1727200" cy="396875"/>
          </a:xfrm>
          <a:prstGeom prst="rect">
            <a:avLst/>
          </a:prstGeom>
          <a:noFill/>
          <a:ln w="9525">
            <a:noFill/>
            <a:miter lim="800000"/>
            <a:headEnd/>
            <a:tailEnd/>
          </a:ln>
          <a:effectLst/>
        </p:spPr>
        <p:txBody>
          <a:bodyPr>
            <a:spAutoFit/>
          </a:bodyPr>
          <a:lstStyle/>
          <a:p>
            <a:pPr eaLnBrk="1" hangingPunct="1">
              <a:spcBef>
                <a:spcPct val="50000"/>
              </a:spcBef>
            </a:pPr>
            <a:r>
              <a:rPr lang="zh-CN" altLang="en-US" sz="2000" b="1">
                <a:solidFill>
                  <a:srgbClr val="FF0000"/>
                </a:solidFill>
                <a:ea typeface="黑体" pitchFamily="49" charset="-122"/>
              </a:rPr>
              <a:t>小兴安岭</a:t>
            </a:r>
          </a:p>
        </p:txBody>
      </p:sp>
      <p:sp>
        <p:nvSpPr>
          <p:cNvPr id="459785" name="Text Box 9"/>
          <p:cNvSpPr txBox="1">
            <a:spLocks noChangeArrowheads="1"/>
          </p:cNvSpPr>
          <p:nvPr/>
        </p:nvSpPr>
        <p:spPr bwMode="auto">
          <a:xfrm rot="1798004">
            <a:off x="5169185" y="2057400"/>
            <a:ext cx="553998" cy="1219200"/>
          </a:xfrm>
          <a:prstGeom prst="rect">
            <a:avLst/>
          </a:prstGeom>
          <a:noFill/>
          <a:ln w="9525">
            <a:noFill/>
            <a:miter lim="800000"/>
            <a:headEnd/>
            <a:tailEnd/>
          </a:ln>
          <a:effectLst/>
        </p:spPr>
        <p:txBody>
          <a:bodyPr vert="eaVert">
            <a:spAutoFit/>
          </a:bodyPr>
          <a:lstStyle/>
          <a:p>
            <a:pPr eaLnBrk="1" hangingPunct="1">
              <a:spcBef>
                <a:spcPct val="50000"/>
              </a:spcBef>
            </a:pPr>
            <a:r>
              <a:rPr lang="zh-CN" altLang="en-US" sz="2400" b="1">
                <a:solidFill>
                  <a:srgbClr val="FF0000"/>
                </a:solidFill>
                <a:ea typeface="黑体" pitchFamily="49" charset="-122"/>
              </a:rPr>
              <a:t>长白山</a:t>
            </a:r>
          </a:p>
        </p:txBody>
      </p:sp>
      <p:sp>
        <p:nvSpPr>
          <p:cNvPr id="459786" name="Oval 10"/>
          <p:cNvSpPr>
            <a:spLocks noChangeArrowheads="1"/>
          </p:cNvSpPr>
          <p:nvPr/>
        </p:nvSpPr>
        <p:spPr bwMode="auto">
          <a:xfrm>
            <a:off x="10160000" y="228600"/>
            <a:ext cx="2032000" cy="1143000"/>
          </a:xfrm>
          <a:prstGeom prst="ellipse">
            <a:avLst/>
          </a:prstGeom>
          <a:noFill/>
          <a:ln w="9525">
            <a:solidFill>
              <a:schemeClr val="tx1"/>
            </a:solidFill>
            <a:round/>
            <a:headEnd/>
            <a:tailEnd/>
          </a:ln>
          <a:effectLst/>
        </p:spPr>
        <p:txBody>
          <a:bodyPr wrap="none" anchor="ctr"/>
          <a:lstStyle/>
          <a:p>
            <a:pPr eaLnBrk="1" hangingPunct="1"/>
            <a:endParaRPr lang="zh-CN" altLang="en-US"/>
          </a:p>
        </p:txBody>
      </p:sp>
      <p:sp>
        <p:nvSpPr>
          <p:cNvPr id="459787" name="Oval 11"/>
          <p:cNvSpPr>
            <a:spLocks noChangeArrowheads="1"/>
          </p:cNvSpPr>
          <p:nvPr/>
        </p:nvSpPr>
        <p:spPr bwMode="auto">
          <a:xfrm>
            <a:off x="9448800" y="3352800"/>
            <a:ext cx="1727200" cy="457200"/>
          </a:xfrm>
          <a:prstGeom prst="ellipse">
            <a:avLst/>
          </a:prstGeom>
          <a:noFill/>
          <a:ln w="9525">
            <a:solidFill>
              <a:schemeClr val="tx1"/>
            </a:solidFill>
            <a:round/>
            <a:headEnd/>
            <a:tailEnd/>
          </a:ln>
          <a:effectLst/>
        </p:spPr>
        <p:txBody>
          <a:bodyPr wrap="none" anchor="ctr"/>
          <a:lstStyle/>
          <a:p>
            <a:pPr eaLnBrk="1" hangingPunct="1"/>
            <a:endParaRPr lang="zh-CN" altLang="en-US"/>
          </a:p>
        </p:txBody>
      </p:sp>
      <p:sp>
        <p:nvSpPr>
          <p:cNvPr id="459788" name="Oval 12"/>
          <p:cNvSpPr>
            <a:spLocks noChangeArrowheads="1"/>
          </p:cNvSpPr>
          <p:nvPr/>
        </p:nvSpPr>
        <p:spPr bwMode="auto">
          <a:xfrm>
            <a:off x="7213600" y="2971800"/>
            <a:ext cx="1524000" cy="914400"/>
          </a:xfrm>
          <a:prstGeom prst="ellipse">
            <a:avLst/>
          </a:prstGeom>
          <a:noFill/>
          <a:ln w="9525">
            <a:solidFill>
              <a:schemeClr val="tx1"/>
            </a:solidFill>
            <a:round/>
            <a:headEnd/>
            <a:tailEnd/>
          </a:ln>
          <a:effectLst/>
        </p:spPr>
        <p:txBody>
          <a:bodyPr wrap="none" anchor="ctr"/>
          <a:lstStyle/>
          <a:p>
            <a:pPr eaLnBrk="1" hangingPunct="1"/>
            <a:endParaRPr lang="zh-CN" altLang="en-US"/>
          </a:p>
        </p:txBody>
      </p:sp>
      <p:sp>
        <p:nvSpPr>
          <p:cNvPr id="459789" name="AutoShape 13"/>
          <p:cNvSpPr>
            <a:spLocks noChangeArrowheads="1"/>
          </p:cNvSpPr>
          <p:nvPr/>
        </p:nvSpPr>
        <p:spPr bwMode="auto">
          <a:xfrm>
            <a:off x="7112000" y="228600"/>
            <a:ext cx="2540000" cy="762000"/>
          </a:xfrm>
          <a:prstGeom prst="wedgeRectCallout">
            <a:avLst>
              <a:gd name="adj1" fmla="val 105583"/>
              <a:gd name="adj2" fmla="val 5208"/>
            </a:avLst>
          </a:prstGeom>
          <a:solidFill>
            <a:schemeClr val="accent1"/>
          </a:solidFill>
          <a:ln w="9525">
            <a:solidFill>
              <a:schemeClr val="tx1"/>
            </a:solidFill>
            <a:miter lim="800000"/>
            <a:headEnd/>
            <a:tailEnd/>
          </a:ln>
          <a:effectLst/>
        </p:spPr>
        <p:txBody>
          <a:bodyPr/>
          <a:lstStyle/>
          <a:p>
            <a:pPr algn="ctr" eaLnBrk="1" hangingPunct="1"/>
            <a:r>
              <a:rPr lang="zh-CN" altLang="en-US" sz="3200" b="1">
                <a:solidFill>
                  <a:srgbClr val="FF0000"/>
                </a:solidFill>
              </a:rPr>
              <a:t>东北林区</a:t>
            </a:r>
          </a:p>
        </p:txBody>
      </p:sp>
      <p:sp>
        <p:nvSpPr>
          <p:cNvPr id="459790" name="AutoShape 14"/>
          <p:cNvSpPr>
            <a:spLocks noChangeArrowheads="1"/>
          </p:cNvSpPr>
          <p:nvPr/>
        </p:nvSpPr>
        <p:spPr bwMode="auto">
          <a:xfrm>
            <a:off x="6299200" y="4038600"/>
            <a:ext cx="2438400" cy="609600"/>
          </a:xfrm>
          <a:prstGeom prst="wedgeRectCallout">
            <a:avLst>
              <a:gd name="adj1" fmla="val 17102"/>
              <a:gd name="adj2" fmla="val -125000"/>
            </a:avLst>
          </a:prstGeom>
          <a:solidFill>
            <a:schemeClr val="accent1"/>
          </a:solidFill>
          <a:ln w="9525">
            <a:solidFill>
              <a:schemeClr val="tx1"/>
            </a:solidFill>
            <a:miter lim="800000"/>
            <a:headEnd/>
            <a:tailEnd/>
          </a:ln>
          <a:effectLst/>
        </p:spPr>
        <p:txBody>
          <a:bodyPr/>
          <a:lstStyle/>
          <a:p>
            <a:pPr algn="ctr" eaLnBrk="1" hangingPunct="1"/>
            <a:r>
              <a:rPr lang="zh-CN" altLang="en-US" sz="3200" b="1">
                <a:solidFill>
                  <a:srgbClr val="FF0000"/>
                </a:solidFill>
              </a:rPr>
              <a:t>西南林区</a:t>
            </a:r>
          </a:p>
        </p:txBody>
      </p:sp>
      <p:sp>
        <p:nvSpPr>
          <p:cNvPr id="459791" name="AutoShape 15"/>
          <p:cNvSpPr>
            <a:spLocks noChangeArrowheads="1"/>
          </p:cNvSpPr>
          <p:nvPr/>
        </p:nvSpPr>
        <p:spPr bwMode="auto">
          <a:xfrm>
            <a:off x="9448800" y="4038600"/>
            <a:ext cx="2438400" cy="685800"/>
          </a:xfrm>
          <a:prstGeom prst="wedgeRectCallout">
            <a:avLst>
              <a:gd name="adj1" fmla="val -18662"/>
              <a:gd name="adj2" fmla="val -101620"/>
            </a:avLst>
          </a:prstGeom>
          <a:solidFill>
            <a:schemeClr val="accent1"/>
          </a:solidFill>
          <a:ln w="9525">
            <a:solidFill>
              <a:schemeClr val="tx1"/>
            </a:solidFill>
            <a:miter lim="800000"/>
            <a:headEnd/>
            <a:tailEnd/>
          </a:ln>
          <a:effectLst/>
        </p:spPr>
        <p:txBody>
          <a:bodyPr/>
          <a:lstStyle/>
          <a:p>
            <a:pPr algn="ctr" eaLnBrk="1" hangingPunct="1"/>
            <a:r>
              <a:rPr lang="zh-CN" altLang="en-US" sz="3200" b="1">
                <a:solidFill>
                  <a:srgbClr val="FF0000"/>
                </a:solidFill>
              </a:rPr>
              <a:t>东南林区</a:t>
            </a:r>
          </a:p>
        </p:txBody>
      </p:sp>
      <p:sp>
        <p:nvSpPr>
          <p:cNvPr id="459792" name="Rectangle 16"/>
          <p:cNvSpPr>
            <a:spLocks noChangeArrowheads="1"/>
          </p:cNvSpPr>
          <p:nvPr/>
        </p:nvSpPr>
        <p:spPr bwMode="auto">
          <a:xfrm>
            <a:off x="0" y="4940300"/>
            <a:ext cx="12192000" cy="1938992"/>
          </a:xfrm>
          <a:prstGeom prst="rect">
            <a:avLst/>
          </a:prstGeom>
          <a:solidFill>
            <a:schemeClr val="bg1"/>
          </a:solidFill>
          <a:ln w="9525">
            <a:noFill/>
            <a:miter lim="800000"/>
            <a:headEnd/>
            <a:tailEnd/>
          </a:ln>
          <a:effectLst/>
        </p:spPr>
        <p:txBody>
          <a:bodyPr>
            <a:spAutoFit/>
          </a:bodyPr>
          <a:lstStyle/>
          <a:p>
            <a:pPr marL="342900" indent="-342900" eaLnBrk="1" hangingPunct="1">
              <a:buFont typeface="Wingdings" panose="05000000000000000000" pitchFamily="2" charset="2"/>
              <a:buChar char="l"/>
            </a:pPr>
            <a:r>
              <a:rPr kumimoji="1" lang="zh-CN" altLang="en-US" sz="2400" b="1" dirty="0" smtClean="0">
                <a:latin typeface="楷体_GB2312" pitchFamily="49" charset="-122"/>
                <a:ea typeface="楷体_GB2312" pitchFamily="49" charset="-122"/>
              </a:rPr>
              <a:t>东北林区</a:t>
            </a:r>
            <a:r>
              <a:rPr kumimoji="1" lang="zh-CN" altLang="en-US" sz="2400" b="1" dirty="0">
                <a:latin typeface="楷体_GB2312" pitchFamily="49" charset="-122"/>
                <a:ea typeface="楷体_GB2312" pitchFamily="49" charset="-122"/>
              </a:rPr>
              <a:t>是我国最大的天然森林宝库。</a:t>
            </a:r>
          </a:p>
          <a:p>
            <a:pPr marL="342900" indent="-342900" eaLnBrk="1" hangingPunct="1">
              <a:buFont typeface="Wingdings" panose="05000000000000000000" pitchFamily="2" charset="2"/>
              <a:buChar char="l"/>
            </a:pPr>
            <a:r>
              <a:rPr kumimoji="1" lang="zh-CN" altLang="en-US" sz="2400" b="1" dirty="0" smtClean="0">
                <a:latin typeface="楷体_GB2312" pitchFamily="49" charset="-122"/>
                <a:ea typeface="楷体_GB2312" pitchFamily="49" charset="-122"/>
              </a:rPr>
              <a:t>主要</a:t>
            </a:r>
            <a:r>
              <a:rPr kumimoji="1" lang="zh-CN" altLang="en-US" sz="2400" b="1" dirty="0">
                <a:latin typeface="楷体_GB2312" pitchFamily="49" charset="-122"/>
                <a:ea typeface="楷体_GB2312" pitchFamily="49" charset="-122"/>
              </a:rPr>
              <a:t>树种有红松、落叶松、白桦、紫椴等。</a:t>
            </a:r>
          </a:p>
          <a:p>
            <a:pPr marL="342900" indent="-342900" eaLnBrk="1" hangingPunct="1">
              <a:buFont typeface="Wingdings" panose="05000000000000000000" pitchFamily="2" charset="2"/>
              <a:buChar char="l"/>
            </a:pPr>
            <a:r>
              <a:rPr kumimoji="1" lang="zh-CN" altLang="en-US" sz="2400" b="1" dirty="0" smtClean="0">
                <a:latin typeface="楷体_GB2312" pitchFamily="49" charset="-122"/>
                <a:ea typeface="楷体_GB2312" pitchFamily="49" charset="-122"/>
              </a:rPr>
              <a:t>东北林区</a:t>
            </a:r>
            <a:r>
              <a:rPr kumimoji="1" lang="zh-CN" altLang="en-US" sz="2400" b="1" dirty="0">
                <a:latin typeface="楷体_GB2312" pitchFamily="49" charset="-122"/>
                <a:ea typeface="楷体_GB2312" pitchFamily="49" charset="-122"/>
              </a:rPr>
              <a:t>面积不断缩小：　</a:t>
            </a:r>
          </a:p>
          <a:p>
            <a:pPr marL="342900" indent="-342900" eaLnBrk="1" hangingPunct="1">
              <a:buFont typeface="Wingdings" panose="05000000000000000000" pitchFamily="2" charset="2"/>
              <a:buChar char="l"/>
            </a:pPr>
            <a:r>
              <a:rPr kumimoji="1" lang="zh-CN" altLang="en-US" sz="2400" b="1" dirty="0" smtClean="0">
                <a:latin typeface="楷体_GB2312" pitchFamily="49" charset="-122"/>
                <a:ea typeface="楷体_GB2312" pitchFamily="49" charset="-122"/>
              </a:rPr>
              <a:t>东北林区</a:t>
            </a:r>
            <a:r>
              <a:rPr kumimoji="1" lang="zh-CN" altLang="en-US" sz="2400" b="1" dirty="0">
                <a:latin typeface="楷体_GB2312" pitchFamily="49" charset="-122"/>
                <a:ea typeface="楷体_GB2312" pitchFamily="49" charset="-122"/>
              </a:rPr>
              <a:t>的</a:t>
            </a:r>
            <a:r>
              <a:rPr kumimoji="1" lang="zh-CN" altLang="en-US" sz="2400" b="1" dirty="0">
                <a:ea typeface="楷体_GB2312" pitchFamily="49" charset="-122"/>
              </a:rPr>
              <a:t>“</a:t>
            </a:r>
            <a:r>
              <a:rPr kumimoji="1" lang="zh-CN" altLang="en-US" sz="2400" b="1" dirty="0">
                <a:latin typeface="楷体_GB2312" pitchFamily="49" charset="-122"/>
                <a:ea typeface="楷体_GB2312" pitchFamily="49" charset="-122"/>
              </a:rPr>
              <a:t>三宝</a:t>
            </a:r>
            <a:r>
              <a:rPr kumimoji="1" lang="zh-CN" altLang="en-US" sz="2400" b="1" dirty="0">
                <a:ea typeface="楷体_GB2312" pitchFamily="49" charset="-122"/>
              </a:rPr>
              <a:t>”</a:t>
            </a:r>
            <a:r>
              <a:rPr kumimoji="1" lang="zh-CN" altLang="en-US" sz="2400" b="1" dirty="0">
                <a:latin typeface="楷体_GB2312" pitchFamily="49" charset="-122"/>
                <a:ea typeface="楷体_GB2312" pitchFamily="49" charset="-122"/>
              </a:rPr>
              <a:t>：人参、貂皮、鹿茸。</a:t>
            </a:r>
          </a:p>
          <a:p>
            <a:pPr marL="342900" indent="-342900" eaLnBrk="1" hangingPunct="1">
              <a:buFont typeface="Wingdings" panose="05000000000000000000" pitchFamily="2" charset="2"/>
              <a:buChar char="l"/>
            </a:pPr>
            <a:endParaRPr kumimoji="1" lang="en-US" altLang="zh-CN" sz="2400" b="1"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59786"/>
                                        </p:tgtEl>
                                        <p:attrNameLst>
                                          <p:attrName>style.visibility</p:attrName>
                                        </p:attrNameLst>
                                      </p:cBhvr>
                                      <p:to>
                                        <p:strVal val="visible"/>
                                      </p:to>
                                    </p:set>
                                    <p:anim calcmode="lin" valueType="num">
                                      <p:cBhvr>
                                        <p:cTn id="7" dur="500" fill="hold"/>
                                        <p:tgtEl>
                                          <p:spTgt spid="459786"/>
                                        </p:tgtEl>
                                        <p:attrNameLst>
                                          <p:attrName>ppt_w</p:attrName>
                                        </p:attrNameLst>
                                      </p:cBhvr>
                                      <p:tavLst>
                                        <p:tav tm="0">
                                          <p:val>
                                            <p:fltVal val="0"/>
                                          </p:val>
                                        </p:tav>
                                        <p:tav tm="100000">
                                          <p:val>
                                            <p:strVal val="#ppt_w"/>
                                          </p:val>
                                        </p:tav>
                                      </p:tavLst>
                                    </p:anim>
                                    <p:anim calcmode="lin" valueType="num">
                                      <p:cBhvr>
                                        <p:cTn id="8" dur="500" fill="hold"/>
                                        <p:tgtEl>
                                          <p:spTgt spid="459786"/>
                                        </p:tgtEl>
                                        <p:attrNameLst>
                                          <p:attrName>ppt_h</p:attrName>
                                        </p:attrNameLst>
                                      </p:cBhvr>
                                      <p:tavLst>
                                        <p:tav tm="0">
                                          <p:val>
                                            <p:fltVal val="0"/>
                                          </p:val>
                                        </p:tav>
                                        <p:tav tm="100000">
                                          <p:val>
                                            <p:strVal val="#ppt_h"/>
                                          </p:val>
                                        </p:tav>
                                      </p:tavLst>
                                    </p:anim>
                                    <p:animEffect transition="in" filter="fade">
                                      <p:cBhvr>
                                        <p:cTn id="9" dur="500"/>
                                        <p:tgtEl>
                                          <p:spTgt spid="45978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59789"/>
                                        </p:tgtEl>
                                        <p:attrNameLst>
                                          <p:attrName>style.visibility</p:attrName>
                                        </p:attrNameLst>
                                      </p:cBhvr>
                                      <p:to>
                                        <p:strVal val="visible"/>
                                      </p:to>
                                    </p:set>
                                    <p:anim calcmode="lin" valueType="num">
                                      <p:cBhvr additive="base">
                                        <p:cTn id="14" dur="500" fill="hold"/>
                                        <p:tgtEl>
                                          <p:spTgt spid="459789"/>
                                        </p:tgtEl>
                                        <p:attrNameLst>
                                          <p:attrName>ppt_x</p:attrName>
                                        </p:attrNameLst>
                                      </p:cBhvr>
                                      <p:tavLst>
                                        <p:tav tm="0">
                                          <p:val>
                                            <p:strVal val="1+#ppt_w/2"/>
                                          </p:val>
                                        </p:tav>
                                        <p:tav tm="100000">
                                          <p:val>
                                            <p:strVal val="#ppt_x"/>
                                          </p:val>
                                        </p:tav>
                                      </p:tavLst>
                                    </p:anim>
                                    <p:anim calcmode="lin" valueType="num">
                                      <p:cBhvr additive="base">
                                        <p:cTn id="15" dur="500" fill="hold"/>
                                        <p:tgtEl>
                                          <p:spTgt spid="459789"/>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53" presetClass="entr" presetSubtype="0" fill="hold" grpId="0" nodeType="clickEffect">
                                  <p:stCondLst>
                                    <p:cond delay="0"/>
                                  </p:stCondLst>
                                  <p:childTnLst>
                                    <p:set>
                                      <p:cBhvr>
                                        <p:cTn id="19" dur="1" fill="hold">
                                          <p:stCondLst>
                                            <p:cond delay="0"/>
                                          </p:stCondLst>
                                        </p:cTn>
                                        <p:tgtEl>
                                          <p:spTgt spid="459788"/>
                                        </p:tgtEl>
                                        <p:attrNameLst>
                                          <p:attrName>style.visibility</p:attrName>
                                        </p:attrNameLst>
                                      </p:cBhvr>
                                      <p:to>
                                        <p:strVal val="visible"/>
                                      </p:to>
                                    </p:set>
                                    <p:anim calcmode="lin" valueType="num">
                                      <p:cBhvr>
                                        <p:cTn id="20" dur="500" fill="hold"/>
                                        <p:tgtEl>
                                          <p:spTgt spid="459788"/>
                                        </p:tgtEl>
                                        <p:attrNameLst>
                                          <p:attrName>ppt_w</p:attrName>
                                        </p:attrNameLst>
                                      </p:cBhvr>
                                      <p:tavLst>
                                        <p:tav tm="0">
                                          <p:val>
                                            <p:fltVal val="0"/>
                                          </p:val>
                                        </p:tav>
                                        <p:tav tm="100000">
                                          <p:val>
                                            <p:strVal val="#ppt_w"/>
                                          </p:val>
                                        </p:tav>
                                      </p:tavLst>
                                    </p:anim>
                                    <p:anim calcmode="lin" valueType="num">
                                      <p:cBhvr>
                                        <p:cTn id="21" dur="500" fill="hold"/>
                                        <p:tgtEl>
                                          <p:spTgt spid="459788"/>
                                        </p:tgtEl>
                                        <p:attrNameLst>
                                          <p:attrName>ppt_h</p:attrName>
                                        </p:attrNameLst>
                                      </p:cBhvr>
                                      <p:tavLst>
                                        <p:tav tm="0">
                                          <p:val>
                                            <p:fltVal val="0"/>
                                          </p:val>
                                        </p:tav>
                                        <p:tav tm="100000">
                                          <p:val>
                                            <p:strVal val="#ppt_h"/>
                                          </p:val>
                                        </p:tav>
                                      </p:tavLst>
                                    </p:anim>
                                    <p:animEffect transition="in" filter="fade">
                                      <p:cBhvr>
                                        <p:cTn id="22" dur="500"/>
                                        <p:tgtEl>
                                          <p:spTgt spid="4597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59790"/>
                                        </p:tgtEl>
                                        <p:attrNameLst>
                                          <p:attrName>style.visibility</p:attrName>
                                        </p:attrNameLst>
                                      </p:cBhvr>
                                      <p:to>
                                        <p:strVal val="visible"/>
                                      </p:to>
                                    </p:set>
                                    <p:animEffect transition="in" filter="slide(fromBottom)">
                                      <p:cBhvr>
                                        <p:cTn id="27" dur="500"/>
                                        <p:tgtEl>
                                          <p:spTgt spid="4597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3" presetClass="entr" presetSubtype="0" fill="hold" grpId="0" nodeType="clickEffect">
                                  <p:stCondLst>
                                    <p:cond delay="0"/>
                                  </p:stCondLst>
                                  <p:childTnLst>
                                    <p:set>
                                      <p:cBhvr>
                                        <p:cTn id="31" dur="1" fill="hold">
                                          <p:stCondLst>
                                            <p:cond delay="0"/>
                                          </p:stCondLst>
                                        </p:cTn>
                                        <p:tgtEl>
                                          <p:spTgt spid="459787"/>
                                        </p:tgtEl>
                                        <p:attrNameLst>
                                          <p:attrName>style.visibility</p:attrName>
                                        </p:attrNameLst>
                                      </p:cBhvr>
                                      <p:to>
                                        <p:strVal val="visible"/>
                                      </p:to>
                                    </p:set>
                                    <p:anim calcmode="lin" valueType="num">
                                      <p:cBhvr>
                                        <p:cTn id="32" dur="500" fill="hold"/>
                                        <p:tgtEl>
                                          <p:spTgt spid="459787"/>
                                        </p:tgtEl>
                                        <p:attrNameLst>
                                          <p:attrName>ppt_w</p:attrName>
                                        </p:attrNameLst>
                                      </p:cBhvr>
                                      <p:tavLst>
                                        <p:tav tm="0">
                                          <p:val>
                                            <p:fltVal val="0"/>
                                          </p:val>
                                        </p:tav>
                                        <p:tav tm="100000">
                                          <p:val>
                                            <p:strVal val="#ppt_w"/>
                                          </p:val>
                                        </p:tav>
                                      </p:tavLst>
                                    </p:anim>
                                    <p:anim calcmode="lin" valueType="num">
                                      <p:cBhvr>
                                        <p:cTn id="33" dur="500" fill="hold"/>
                                        <p:tgtEl>
                                          <p:spTgt spid="459787"/>
                                        </p:tgtEl>
                                        <p:attrNameLst>
                                          <p:attrName>ppt_h</p:attrName>
                                        </p:attrNameLst>
                                      </p:cBhvr>
                                      <p:tavLst>
                                        <p:tav tm="0">
                                          <p:val>
                                            <p:fltVal val="0"/>
                                          </p:val>
                                        </p:tav>
                                        <p:tav tm="100000">
                                          <p:val>
                                            <p:strVal val="#ppt_h"/>
                                          </p:val>
                                        </p:tav>
                                      </p:tavLst>
                                    </p:anim>
                                    <p:animEffect transition="in" filter="fade">
                                      <p:cBhvr>
                                        <p:cTn id="34" dur="500"/>
                                        <p:tgtEl>
                                          <p:spTgt spid="45978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459791"/>
                                        </p:tgtEl>
                                        <p:attrNameLst>
                                          <p:attrName>style.visibility</p:attrName>
                                        </p:attrNameLst>
                                      </p:cBhvr>
                                      <p:to>
                                        <p:strVal val="visible"/>
                                      </p:to>
                                    </p:set>
                                    <p:animEffect transition="in" filter="slide(fromBottom)">
                                      <p:cBhvr>
                                        <p:cTn id="39" dur="500"/>
                                        <p:tgtEl>
                                          <p:spTgt spid="45979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9780"/>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459783"/>
                                        </p:tgtEl>
                                        <p:attrNameLst>
                                          <p:attrName>style.visibility</p:attrName>
                                        </p:attrNameLst>
                                      </p:cBhvr>
                                      <p:to>
                                        <p:strVal val="visible"/>
                                      </p:to>
                                    </p:set>
                                    <p:animEffect transition="in" filter="slide(fromBottom)">
                                      <p:cBhvr>
                                        <p:cTn id="48" dur="500"/>
                                        <p:tgtEl>
                                          <p:spTgt spid="45978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978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459784">
                                            <p:txEl>
                                              <p:pRg st="0" end="0"/>
                                            </p:txEl>
                                          </p:spTgt>
                                        </p:tgtEl>
                                        <p:attrNameLst>
                                          <p:attrName>style.visibility</p:attrName>
                                        </p:attrNameLst>
                                      </p:cBhvr>
                                      <p:to>
                                        <p:strVal val="visible"/>
                                      </p:to>
                                    </p:set>
                                    <p:animEffect transition="in" filter="slide(fromBottom)">
                                      <p:cBhvr>
                                        <p:cTn id="57" dur="500"/>
                                        <p:tgtEl>
                                          <p:spTgt spid="459784">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59782"/>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2" presetClass="entr" presetSubtype="4" fill="hold" grpId="0" nodeType="clickEffect">
                                  <p:stCondLst>
                                    <p:cond delay="0"/>
                                  </p:stCondLst>
                                  <p:childTnLst>
                                    <p:set>
                                      <p:cBhvr>
                                        <p:cTn id="65" dur="1" fill="hold">
                                          <p:stCondLst>
                                            <p:cond delay="0"/>
                                          </p:stCondLst>
                                        </p:cTn>
                                        <p:tgtEl>
                                          <p:spTgt spid="459785"/>
                                        </p:tgtEl>
                                        <p:attrNameLst>
                                          <p:attrName>style.visibility</p:attrName>
                                        </p:attrNameLst>
                                      </p:cBhvr>
                                      <p:to>
                                        <p:strVal val="visible"/>
                                      </p:to>
                                    </p:set>
                                    <p:animEffect transition="in" filter="slide(fromBottom)">
                                      <p:cBhvr>
                                        <p:cTn id="66" dur="500"/>
                                        <p:tgtEl>
                                          <p:spTgt spid="45978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459792">
                                            <p:txEl>
                                              <p:pRg st="0" end="0"/>
                                            </p:txEl>
                                          </p:spTgt>
                                        </p:tgtEl>
                                        <p:attrNameLst>
                                          <p:attrName>style.visibility</p:attrName>
                                        </p:attrNameLst>
                                      </p:cBhvr>
                                      <p:to>
                                        <p:strVal val="visible"/>
                                      </p:to>
                                    </p:set>
                                    <p:animEffect transition="in" filter="blinds(horizontal)">
                                      <p:cBhvr>
                                        <p:cTn id="71" dur="500"/>
                                        <p:tgtEl>
                                          <p:spTgt spid="459792">
                                            <p:txEl>
                                              <p:pRg st="0" end="0"/>
                                            </p:txEl>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59792">
                                            <p:txEl>
                                              <p:pRg st="1" end="1"/>
                                            </p:txEl>
                                          </p:spTgt>
                                        </p:tgtEl>
                                        <p:attrNameLst>
                                          <p:attrName>style.visibility</p:attrName>
                                        </p:attrNameLst>
                                      </p:cBhvr>
                                      <p:to>
                                        <p:strVal val="visible"/>
                                      </p:to>
                                    </p:set>
                                    <p:animEffect transition="in" filter="blinds(horizontal)">
                                      <p:cBhvr>
                                        <p:cTn id="76" dur="500"/>
                                        <p:tgtEl>
                                          <p:spTgt spid="459792">
                                            <p:txEl>
                                              <p:pRg st="1" end="1"/>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459792">
                                            <p:txEl>
                                              <p:pRg st="2" end="2"/>
                                            </p:txEl>
                                          </p:spTgt>
                                        </p:tgtEl>
                                        <p:attrNameLst>
                                          <p:attrName>style.visibility</p:attrName>
                                        </p:attrNameLst>
                                      </p:cBhvr>
                                      <p:to>
                                        <p:strVal val="visible"/>
                                      </p:to>
                                    </p:set>
                                    <p:animEffect transition="in" filter="blinds(horizontal)">
                                      <p:cBhvr>
                                        <p:cTn id="81" dur="500"/>
                                        <p:tgtEl>
                                          <p:spTgt spid="459792">
                                            <p:txEl>
                                              <p:pRg st="2" end="2"/>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459792">
                                            <p:txEl>
                                              <p:pRg st="3" end="3"/>
                                            </p:txEl>
                                          </p:spTgt>
                                        </p:tgtEl>
                                        <p:attrNameLst>
                                          <p:attrName>style.visibility</p:attrName>
                                        </p:attrNameLst>
                                      </p:cBhvr>
                                      <p:to>
                                        <p:strVal val="visible"/>
                                      </p:to>
                                    </p:set>
                                    <p:animEffect transition="in" filter="blinds(horizontal)">
                                      <p:cBhvr>
                                        <p:cTn id="86" dur="500"/>
                                        <p:tgtEl>
                                          <p:spTgt spid="4597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0" grpId="0" animBg="1"/>
      <p:bldP spid="459781" grpId="0" animBg="1"/>
      <p:bldP spid="459782" grpId="0" animBg="1"/>
      <p:bldP spid="459783" grpId="0"/>
      <p:bldP spid="459785" grpId="0"/>
      <p:bldP spid="459786" grpId="0" animBg="1"/>
      <p:bldP spid="459787" grpId="0" animBg="1"/>
      <p:bldP spid="459788" grpId="0" animBg="1"/>
      <p:bldP spid="459789" grpId="0" animBg="1"/>
      <p:bldP spid="459790" grpId="0" animBg="1"/>
      <p:bldP spid="45979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endParaRPr lang="zh-CN" altLang="zh-CN" smtClean="0"/>
          </a:p>
        </p:txBody>
      </p:sp>
      <p:sp>
        <p:nvSpPr>
          <p:cNvPr id="47107" name="Rectangle 3"/>
          <p:cNvSpPr>
            <a:spLocks noGrp="1" noChangeArrowheads="1"/>
          </p:cNvSpPr>
          <p:nvPr>
            <p:ph type="body" idx="1"/>
          </p:nvPr>
        </p:nvSpPr>
        <p:spPr/>
        <p:txBody>
          <a:bodyPr/>
          <a:lstStyle/>
          <a:p>
            <a:pPr eaLnBrk="1" hangingPunct="1"/>
            <a:endParaRPr lang="zh-CN" altLang="zh-CN" smtClean="0"/>
          </a:p>
        </p:txBody>
      </p:sp>
      <p:pic>
        <p:nvPicPr>
          <p:cNvPr id="47108" name="Picture 4" descr="20070315224250330">
            <a:hlinkClick r:id="rId2"/>
          </p:cNvPr>
          <p:cNvPicPr>
            <a:picLocks noChangeAspect="1" noChangeArrowheads="1"/>
          </p:cNvPicPr>
          <p:nvPr/>
        </p:nvPicPr>
        <p:blipFill>
          <a:blip r:embed="rId3" cstate="print"/>
          <a:srcRect/>
          <a:stretch>
            <a:fillRect/>
          </a:stretch>
        </p:blipFill>
        <p:spPr bwMode="auto">
          <a:xfrm>
            <a:off x="1" y="1"/>
            <a:ext cx="4635500" cy="5237163"/>
          </a:xfrm>
          <a:prstGeom prst="rect">
            <a:avLst/>
          </a:prstGeom>
          <a:noFill/>
          <a:ln w="9525">
            <a:noFill/>
            <a:miter lim="800000"/>
            <a:headEnd/>
            <a:tailEnd/>
          </a:ln>
        </p:spPr>
      </p:pic>
      <p:pic>
        <p:nvPicPr>
          <p:cNvPr id="47109" name="Picture 5" descr="200652315245364">
            <a:hlinkClick r:id="rId4"/>
          </p:cNvPr>
          <p:cNvPicPr>
            <a:picLocks noChangeAspect="1" noChangeArrowheads="1"/>
          </p:cNvPicPr>
          <p:nvPr/>
        </p:nvPicPr>
        <p:blipFill>
          <a:blip r:embed="rId5" cstate="print"/>
          <a:srcRect/>
          <a:stretch>
            <a:fillRect/>
          </a:stretch>
        </p:blipFill>
        <p:spPr bwMode="auto">
          <a:xfrm>
            <a:off x="4656668" y="1"/>
            <a:ext cx="3647017" cy="5229225"/>
          </a:xfrm>
          <a:prstGeom prst="rect">
            <a:avLst/>
          </a:prstGeom>
          <a:noFill/>
          <a:ln w="9525">
            <a:noFill/>
            <a:miter lim="800000"/>
            <a:headEnd/>
            <a:tailEnd/>
          </a:ln>
        </p:spPr>
      </p:pic>
      <p:pic>
        <p:nvPicPr>
          <p:cNvPr id="47110" name="Picture 6" descr="060204232411951">
            <a:hlinkClick r:id="rId6"/>
          </p:cNvPr>
          <p:cNvPicPr>
            <a:picLocks noChangeAspect="1" noChangeArrowheads="1"/>
          </p:cNvPicPr>
          <p:nvPr/>
        </p:nvPicPr>
        <p:blipFill>
          <a:blip r:embed="rId7" cstate="print"/>
          <a:srcRect/>
          <a:stretch>
            <a:fillRect/>
          </a:stretch>
        </p:blipFill>
        <p:spPr bwMode="auto">
          <a:xfrm>
            <a:off x="8303684" y="1"/>
            <a:ext cx="4495800" cy="5229225"/>
          </a:xfrm>
          <a:prstGeom prst="rect">
            <a:avLst/>
          </a:prstGeom>
          <a:noFill/>
          <a:ln w="9525">
            <a:noFill/>
            <a:miter lim="800000"/>
            <a:headEnd/>
            <a:tailEnd/>
          </a:ln>
        </p:spPr>
      </p:pic>
      <p:sp>
        <p:nvSpPr>
          <p:cNvPr id="47111" name="Text Box 7"/>
          <p:cNvSpPr txBox="1">
            <a:spLocks noChangeArrowheads="1"/>
          </p:cNvSpPr>
          <p:nvPr/>
        </p:nvSpPr>
        <p:spPr bwMode="auto">
          <a:xfrm>
            <a:off x="2336800" y="4495800"/>
            <a:ext cx="8737600" cy="579438"/>
          </a:xfrm>
          <a:prstGeom prst="rect">
            <a:avLst/>
          </a:prstGeom>
          <a:noFill/>
          <a:ln w="9525">
            <a:noFill/>
            <a:miter lim="800000"/>
            <a:headEnd/>
            <a:tailEnd/>
          </a:ln>
          <a:effectLst/>
        </p:spPr>
        <p:txBody>
          <a:bodyPr>
            <a:spAutoFit/>
          </a:bodyPr>
          <a:lstStyle/>
          <a:p>
            <a:pPr eaLnBrk="1" hangingPunct="1">
              <a:spcBef>
                <a:spcPct val="50000"/>
              </a:spcBef>
            </a:pPr>
            <a:r>
              <a:rPr lang="zh-CN" altLang="en-US" sz="3200" b="1">
                <a:solidFill>
                  <a:srgbClr val="FF0066"/>
                </a:solidFill>
              </a:rPr>
              <a:t>鹿茸                人参           貂皮</a:t>
            </a:r>
          </a:p>
        </p:txBody>
      </p:sp>
      <p:sp>
        <p:nvSpPr>
          <p:cNvPr id="47112" name="Text Box 8"/>
          <p:cNvSpPr txBox="1">
            <a:spLocks noChangeArrowheads="1"/>
          </p:cNvSpPr>
          <p:nvPr/>
        </p:nvSpPr>
        <p:spPr bwMode="auto">
          <a:xfrm>
            <a:off x="4267201" y="5486401"/>
            <a:ext cx="6049433" cy="701675"/>
          </a:xfrm>
          <a:prstGeom prst="rect">
            <a:avLst/>
          </a:prstGeom>
          <a:noFill/>
          <a:ln w="9525">
            <a:noFill/>
            <a:miter lim="800000"/>
            <a:headEnd/>
            <a:tailEnd/>
          </a:ln>
          <a:effectLst/>
        </p:spPr>
        <p:txBody>
          <a:bodyPr>
            <a:spAutoFit/>
          </a:bodyPr>
          <a:lstStyle/>
          <a:p>
            <a:pPr eaLnBrk="1" hangingPunct="1">
              <a:spcBef>
                <a:spcPct val="50000"/>
              </a:spcBef>
            </a:pPr>
            <a:r>
              <a:rPr lang="zh-CN" altLang="en-US" sz="4000" b="1"/>
              <a:t>东北三宝</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xmlns="" id="{D5EA96F8-8839-43D2-A6B9-01C823B6FDD9}"/>
              </a:ext>
            </a:extLst>
          </p:cNvPr>
          <p:cNvCxnSpPr/>
          <p:nvPr/>
        </p:nvCxnSpPr>
        <p:spPr>
          <a:xfrm>
            <a:off x="5663381" y="845573"/>
            <a:ext cx="865238" cy="0"/>
          </a:xfrm>
          <a:prstGeom prst="line">
            <a:avLst/>
          </a:prstGeom>
          <a:noFill/>
          <a:ln w="28575" cap="flat" cmpd="sng" algn="ctr">
            <a:solidFill>
              <a:sysClr val="window" lastClr="FFFFFF"/>
            </a:solidFill>
            <a:prstDash val="solid"/>
            <a:miter lim="800000"/>
          </a:ln>
          <a:effectLst/>
        </p:spPr>
      </p:cxnSp>
      <p:sp>
        <p:nvSpPr>
          <p:cNvPr id="22" name="Text Box 7">
            <a:extLst>
              <a:ext uri="{FF2B5EF4-FFF2-40B4-BE49-F238E27FC236}">
                <a16:creationId xmlns:a16="http://schemas.microsoft.com/office/drawing/2014/main" xmlns="" id="{4827D692-890A-491E-B713-608C8BEEC248}"/>
              </a:ext>
            </a:extLst>
          </p:cNvPr>
          <p:cNvSpPr txBox="1">
            <a:spLocks noChangeArrowheads="1"/>
          </p:cNvSpPr>
          <p:nvPr/>
        </p:nvSpPr>
        <p:spPr bwMode="auto">
          <a:xfrm>
            <a:off x="605275" y="1341121"/>
            <a:ext cx="4464050"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marR="0" lvl="0" indent="-457200" defTabSz="914400" eaLnBrk="1" fontAlgn="base" latinLnBrk="0" hangingPunct="1">
              <a:lnSpc>
                <a:spcPct val="100000"/>
              </a:lnSpc>
              <a:spcBef>
                <a:spcPct val="0"/>
              </a:spcBef>
              <a:spcAft>
                <a:spcPct val="0"/>
              </a:spcAft>
              <a:buClrTx/>
              <a:buSzTx/>
              <a:buNone/>
              <a:tabLst/>
              <a:defRPr/>
            </a:pPr>
            <a:r>
              <a:rPr kumimoji="0" lang="zh-CN" altLang="en-US" sz="2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问题</a:t>
            </a:r>
            <a:r>
              <a:rPr kumimoji="0" lang="zh-CN" altLang="en-US" sz="2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endParaRPr kumimoji="0" lang="en-US" altLang="zh-CN" sz="2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marL="457200" marR="0" lvl="0" indent="-457200" defTabSz="914400" eaLnBrk="1" fontAlgn="base" latinLnBrk="0" hangingPunct="1">
              <a:lnSpc>
                <a:spcPct val="100000"/>
              </a:lnSpc>
              <a:spcBef>
                <a:spcPct val="0"/>
              </a:spcBef>
              <a:spcAft>
                <a:spcPct val="0"/>
              </a:spcAft>
              <a:buClrTx/>
              <a:buSzTx/>
              <a:buFont typeface="+mj-ea"/>
              <a:buAutoNum type="circleNumDbPlain"/>
              <a:tabLst/>
              <a:defRPr/>
            </a:pP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超</a:t>
            </a:r>
            <a:r>
              <a:rPr kumimoji="0" lang="zh-CN" altLang="en-US" sz="2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采严重</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endParaRPr kumimoji="0" lang="en-US" altLang="zh-CN"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457200" marR="0" lvl="0" indent="-457200" defTabSz="914400" eaLnBrk="1" fontAlgn="base" latinLnBrk="0" hangingPunct="1">
              <a:lnSpc>
                <a:spcPct val="100000"/>
              </a:lnSpc>
              <a:spcBef>
                <a:spcPct val="0"/>
              </a:spcBef>
              <a:spcAft>
                <a:spcPct val="0"/>
              </a:spcAft>
              <a:buClrTx/>
              <a:buSzTx/>
              <a:buFont typeface="+mj-ea"/>
              <a:buAutoNum type="circleNumDbPlain"/>
              <a:tabLst/>
              <a:defRPr/>
            </a:pP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采</a:t>
            </a:r>
            <a:r>
              <a:rPr kumimoji="0" lang="zh-CN" altLang="en-US" sz="2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育失调</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endParaRPr kumimoji="0" lang="en-US" altLang="zh-CN"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457200" marR="0" lvl="0" indent="-457200" defTabSz="914400" eaLnBrk="1" fontAlgn="base" latinLnBrk="0" hangingPunct="1">
              <a:lnSpc>
                <a:spcPct val="100000"/>
              </a:lnSpc>
              <a:spcBef>
                <a:spcPct val="0"/>
              </a:spcBef>
              <a:spcAft>
                <a:spcPct val="0"/>
              </a:spcAft>
              <a:buClrTx/>
              <a:buSzTx/>
              <a:buFont typeface="+mj-ea"/>
              <a:buAutoNum type="circleNumDbPlain"/>
              <a:tabLst/>
              <a:defRPr/>
            </a:pPr>
            <a:r>
              <a:rPr lang="zh-CN" altLang="en-US" sz="2800" b="1" kern="0" dirty="0" smtClean="0">
                <a:solidFill>
                  <a:srgbClr val="FF0000"/>
                </a:solidFill>
                <a:latin typeface="微软雅黑" panose="020B0503020204020204" pitchFamily="34" charset="-122"/>
                <a:ea typeface="微软雅黑" panose="020B0503020204020204" pitchFamily="34" charset="-122"/>
              </a:rPr>
              <a:t>植被覆盖率下降</a:t>
            </a:r>
            <a:endParaRPr kumimoji="0" lang="en-US" altLang="zh-CN"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457200" marR="0" lvl="0" indent="-457200" defTabSz="914400" eaLnBrk="1" fontAlgn="base" latinLnBrk="0" hangingPunct="1">
              <a:lnSpc>
                <a:spcPct val="100000"/>
              </a:lnSpc>
              <a:spcBef>
                <a:spcPct val="0"/>
              </a:spcBef>
              <a:spcAft>
                <a:spcPct val="0"/>
              </a:spcAft>
              <a:buClrTx/>
              <a:buSzTx/>
              <a:buFont typeface="+mj-ea"/>
              <a:buAutoNum type="circleNumDbPlain"/>
              <a:tabLst/>
              <a:defRPr/>
            </a:pP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生态失衡。</a:t>
            </a:r>
            <a:endParaRPr kumimoji="0" lang="zh-CN" altLang="en-US"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3" name="Text Box 8">
            <a:extLst>
              <a:ext uri="{FF2B5EF4-FFF2-40B4-BE49-F238E27FC236}">
                <a16:creationId xmlns:a16="http://schemas.microsoft.com/office/drawing/2014/main" xmlns="" id="{5E91BFB1-91C9-4BCA-AA4D-67FFA7D82460}"/>
              </a:ext>
            </a:extLst>
          </p:cNvPr>
          <p:cNvSpPr txBox="1">
            <a:spLocks noChangeArrowheads="1"/>
          </p:cNvSpPr>
          <p:nvPr/>
        </p:nvSpPr>
        <p:spPr bwMode="auto">
          <a:xfrm>
            <a:off x="681475" y="3494406"/>
            <a:ext cx="4570426"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措施：</a:t>
            </a:r>
            <a:endParaRPr kumimoji="0" lang="en-US" altLang="zh-CN" sz="2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marL="457200" marR="0" lvl="0" indent="-457200" defTabSz="914400" eaLnBrk="1" fontAlgn="base" latinLnBrk="0" hangingPunct="1">
              <a:lnSpc>
                <a:spcPct val="100000"/>
              </a:lnSpc>
              <a:spcBef>
                <a:spcPct val="0"/>
              </a:spcBef>
              <a:spcAft>
                <a:spcPct val="0"/>
              </a:spcAft>
              <a:buClrTx/>
              <a:buSzTx/>
              <a:buFont typeface="+mj-ea"/>
              <a:buAutoNum type="circleNumDbPlain"/>
              <a:tabLst/>
              <a:defRPr/>
            </a:pPr>
            <a:r>
              <a:rPr lang="zh-CN" altLang="en-US" sz="2800" b="1" kern="0" dirty="0">
                <a:solidFill>
                  <a:srgbClr val="FF0000"/>
                </a:solidFill>
                <a:latin typeface="微软雅黑" panose="020B0503020204020204" pitchFamily="34" charset="-122"/>
                <a:ea typeface="微软雅黑" panose="020B0503020204020204" pitchFamily="34" charset="-122"/>
              </a:rPr>
              <a:t>采</a:t>
            </a:r>
            <a:r>
              <a:rPr lang="zh-CN" altLang="en-US" sz="2800" b="1" kern="0" dirty="0" smtClean="0">
                <a:solidFill>
                  <a:srgbClr val="FF0000"/>
                </a:solidFill>
                <a:latin typeface="微软雅黑" panose="020B0503020204020204" pitchFamily="34" charset="-122"/>
                <a:ea typeface="微软雅黑" panose="020B0503020204020204" pitchFamily="34" charset="-122"/>
              </a:rPr>
              <a:t>育结合</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，营造人工林；</a:t>
            </a:r>
            <a:endParaRPr kumimoji="0" lang="en-US" altLang="zh-CN"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457200" marR="0" lvl="0" indent="-457200" defTabSz="914400" eaLnBrk="1" fontAlgn="base" latinLnBrk="0" hangingPunct="1">
              <a:lnSpc>
                <a:spcPct val="100000"/>
              </a:lnSpc>
              <a:spcBef>
                <a:spcPct val="0"/>
              </a:spcBef>
              <a:spcAft>
                <a:spcPct val="0"/>
              </a:spcAft>
              <a:buClrTx/>
              <a:buSzTx/>
              <a:buFont typeface="+mj-ea"/>
              <a:buAutoNum type="circleNumDbPlain"/>
              <a:tabLst/>
              <a:defRPr/>
            </a:pP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促进</a:t>
            </a:r>
            <a:r>
              <a:rPr kumimoji="0" lang="zh-CN" altLang="en-US" sz="2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珍贵树种的更新</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endParaRPr kumimoji="0" lang="en-US" altLang="zh-CN"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457200" marR="0" lvl="0" indent="-457200" defTabSz="914400" eaLnBrk="1" fontAlgn="base" latinLnBrk="0" hangingPunct="1">
              <a:lnSpc>
                <a:spcPct val="100000"/>
              </a:lnSpc>
              <a:spcBef>
                <a:spcPct val="0"/>
              </a:spcBef>
              <a:spcAft>
                <a:spcPct val="0"/>
              </a:spcAft>
              <a:buClrTx/>
              <a:buSzTx/>
              <a:buFont typeface="+mj-ea"/>
              <a:buAutoNum type="circleNumDbPlain"/>
              <a:tabLst/>
              <a:defRPr/>
            </a:pP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提高</a:t>
            </a:r>
            <a:r>
              <a:rPr kumimoji="0" lang="zh-CN" altLang="en-US" sz="2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木材综合利用率</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endParaRPr kumimoji="0" lang="en-US" altLang="zh-CN"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457200" marR="0" lvl="0" indent="-457200" defTabSz="914400" eaLnBrk="1" fontAlgn="base" latinLnBrk="0" hangingPunct="1">
              <a:lnSpc>
                <a:spcPct val="100000"/>
              </a:lnSpc>
              <a:spcBef>
                <a:spcPct val="0"/>
              </a:spcBef>
              <a:spcAft>
                <a:spcPct val="0"/>
              </a:spcAft>
              <a:buClrTx/>
              <a:buSzTx/>
              <a:buFont typeface="+mj-ea"/>
              <a:buAutoNum type="circleNumDbPlain"/>
              <a:tabLst/>
              <a:defRPr/>
            </a:pP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加强</a:t>
            </a:r>
            <a:r>
              <a:rPr kumimoji="0" lang="zh-CN" altLang="en-US" sz="28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自然保护区建设</a:t>
            </a:r>
            <a:endParaRPr kumimoji="0" lang="zh-CN" altLang="en-US"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3" name="Text Box 13"/>
          <p:cNvSpPr txBox="1">
            <a:spLocks noChangeArrowheads="1"/>
          </p:cNvSpPr>
          <p:nvPr/>
        </p:nvSpPr>
        <p:spPr bwMode="auto">
          <a:xfrm>
            <a:off x="0" y="182880"/>
            <a:ext cx="9232900" cy="584775"/>
          </a:xfrm>
          <a:prstGeom prst="rect">
            <a:avLst/>
          </a:prstGeom>
          <a:noFill/>
          <a:ln w="9525" algn="ctr">
            <a:noFill/>
            <a:miter lim="800000"/>
            <a:headEnd/>
            <a:tailEnd/>
          </a:ln>
          <a:effectLst/>
        </p:spPr>
        <p:txBody>
          <a:bodyPr wrap="square">
            <a:spAutoFit/>
          </a:bodyPr>
          <a:lstStyle/>
          <a:p>
            <a:pPr>
              <a:spcBef>
                <a:spcPct val="50000"/>
              </a:spcBef>
            </a:pPr>
            <a:r>
              <a:rPr lang="zh-CN" altLang="en-US" sz="3200" b="1" dirty="0" smtClean="0">
                <a:solidFill>
                  <a:srgbClr val="3333FF"/>
                </a:solidFill>
                <a:ea typeface="楷体_GB2312" pitchFamily="49" charset="-122"/>
              </a:rPr>
              <a:t>（</a:t>
            </a:r>
            <a:r>
              <a:rPr lang="en-US" altLang="zh-CN" sz="3200" b="1" dirty="0" smtClean="0">
                <a:solidFill>
                  <a:srgbClr val="3333FF"/>
                </a:solidFill>
                <a:ea typeface="楷体_GB2312" pitchFamily="49" charset="-122"/>
              </a:rPr>
              <a:t>2</a:t>
            </a:r>
            <a:r>
              <a:rPr lang="zh-CN" altLang="en-US" sz="3200" b="1" dirty="0" smtClean="0">
                <a:solidFill>
                  <a:srgbClr val="3333FF"/>
                </a:solidFill>
                <a:ea typeface="楷体_GB2312" pitchFamily="49" charset="-122"/>
              </a:rPr>
              <a:t>）、东北农业生态问题</a:t>
            </a:r>
            <a:r>
              <a:rPr lang="en-US" altLang="zh-CN" sz="3200" b="1" dirty="0" smtClean="0">
                <a:solidFill>
                  <a:srgbClr val="3333FF"/>
                </a:solidFill>
                <a:ea typeface="楷体_GB2312" pitchFamily="49" charset="-122"/>
              </a:rPr>
              <a:t>——</a:t>
            </a:r>
            <a:r>
              <a:rPr lang="zh-CN" altLang="en-US" sz="3200" b="1" dirty="0" smtClean="0">
                <a:solidFill>
                  <a:srgbClr val="3333FF"/>
                </a:solidFill>
                <a:ea typeface="楷体_GB2312" pitchFamily="49" charset="-122"/>
              </a:rPr>
              <a:t>森林覆盖率下降</a:t>
            </a:r>
            <a:endParaRPr lang="zh-CN" altLang="en-US" sz="3200" b="1" dirty="0">
              <a:solidFill>
                <a:srgbClr val="3333FF"/>
              </a:solidFill>
              <a:ea typeface="楷体_GB2312" pitchFamily="49" charset="-122"/>
            </a:endParaRPr>
          </a:p>
        </p:txBody>
      </p:sp>
      <p:pic>
        <p:nvPicPr>
          <p:cNvPr id="394242" name="Picture 2" descr="https://gimg2.baidu.com/image_search/src=http%3A%2F%2Fp0.ssl.cdn.btime.com%2Ft0131ba8816f19df679.jpg%3Fsize%3D640x416&amp;refer=http%3A%2F%2Fp0.ssl.cdn.btime.com&amp;app=2002&amp;size=f9999,10000&amp;q=a80&amp;n=0&amp;g=0n&amp;fmt=jpeg?sec=1617016863&amp;t=e3446e01a13840ebca2b13efff6b9f88"/>
          <p:cNvPicPr>
            <a:picLocks noChangeAspect="1" noChangeArrowheads="1"/>
          </p:cNvPicPr>
          <p:nvPr/>
        </p:nvPicPr>
        <p:blipFill>
          <a:blip r:embed="rId3" cstate="print"/>
          <a:srcRect/>
          <a:stretch>
            <a:fillRect/>
          </a:stretch>
        </p:blipFill>
        <p:spPr bwMode="auto">
          <a:xfrm>
            <a:off x="6906259" y="767655"/>
            <a:ext cx="4581525" cy="2981326"/>
          </a:xfrm>
          <a:prstGeom prst="rect">
            <a:avLst/>
          </a:prstGeom>
          <a:noFill/>
        </p:spPr>
      </p:pic>
      <p:pic>
        <p:nvPicPr>
          <p:cNvPr id="394244" name="Picture 4" descr="https://gimg2.baidu.com/image_search/src=http%3A%2F%2Fdpic.tiankong.com%2Fg9%2Fap%2FQJ6154717855.jpg%3Fx-oss-process%3Dstyle%2Fshows&amp;refer=http%3A%2F%2Fdpic.tiankong.com&amp;app=2002&amp;size=f9999,10000&amp;q=a80&amp;n=0&amp;g=0n&amp;fmt=jpeg?sec=1617016920&amp;t=7bcf2d2ef2a159f2dba362653d34aae6"/>
          <p:cNvPicPr>
            <a:picLocks noChangeAspect="1" noChangeArrowheads="1"/>
          </p:cNvPicPr>
          <p:nvPr/>
        </p:nvPicPr>
        <p:blipFill>
          <a:blip r:embed="rId4" cstate="print"/>
          <a:srcRect/>
          <a:stretch>
            <a:fillRect/>
          </a:stretch>
        </p:blipFill>
        <p:spPr bwMode="auto">
          <a:xfrm>
            <a:off x="6963410" y="3873500"/>
            <a:ext cx="4467225" cy="2740660"/>
          </a:xfrm>
          <a:prstGeom prst="rect">
            <a:avLst/>
          </a:prstGeom>
          <a:noFill/>
        </p:spPr>
      </p:pic>
    </p:spTree>
    <p:extLst>
      <p:ext uri="{BB962C8B-B14F-4D97-AF65-F5344CB8AC3E}">
        <p14:creationId xmlns:p14="http://schemas.microsoft.com/office/powerpoint/2010/main" val="32524861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blinds(horizontal)">
                                      <p:cBhvr>
                                        <p:cTn id="7" dur="500"/>
                                        <p:tgtEl>
                                          <p:spTgt spid="2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
                                            <p:txEl>
                                              <p:pRg st="2" end="2"/>
                                            </p:txEl>
                                          </p:spTgt>
                                        </p:tgtEl>
                                        <p:attrNameLst>
                                          <p:attrName>style.visibility</p:attrName>
                                        </p:attrNameLst>
                                      </p:cBhvr>
                                      <p:to>
                                        <p:strVal val="visible"/>
                                      </p:to>
                                    </p:set>
                                    <p:animEffect transition="in" filter="blinds(horizontal)">
                                      <p:cBhvr>
                                        <p:cTn id="10" dur="500"/>
                                        <p:tgtEl>
                                          <p:spTgt spid="2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animEffect transition="in" filter="blinds(horizontal)">
                                      <p:cBhvr>
                                        <p:cTn id="13" dur="500"/>
                                        <p:tgtEl>
                                          <p:spTgt spid="2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2">
                                            <p:txEl>
                                              <p:pRg st="4" end="4"/>
                                            </p:txEl>
                                          </p:spTgt>
                                        </p:tgtEl>
                                        <p:attrNameLst>
                                          <p:attrName>style.visibility</p:attrName>
                                        </p:attrNameLst>
                                      </p:cBhvr>
                                      <p:to>
                                        <p:strVal val="visible"/>
                                      </p:to>
                                    </p:set>
                                    <p:animEffect transition="in" filter="blinds(horizontal)">
                                      <p:cBhvr>
                                        <p:cTn id="16" dur="500"/>
                                        <p:tgtEl>
                                          <p:spTgt spid="2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animEffect transition="in" filter="blinds(horizontal)">
                                      <p:cBhvr>
                                        <p:cTn id="21" dur="500"/>
                                        <p:tgtEl>
                                          <p:spTgt spid="23">
                                            <p:txEl>
                                              <p:pRg st="1" end="1"/>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3">
                                            <p:txEl>
                                              <p:pRg st="2" end="2"/>
                                            </p:txEl>
                                          </p:spTgt>
                                        </p:tgtEl>
                                        <p:attrNameLst>
                                          <p:attrName>style.visibility</p:attrName>
                                        </p:attrNameLst>
                                      </p:cBhvr>
                                      <p:to>
                                        <p:strVal val="visible"/>
                                      </p:to>
                                    </p:set>
                                    <p:animEffect transition="in" filter="blinds(horizontal)">
                                      <p:cBhvr>
                                        <p:cTn id="24" dur="500"/>
                                        <p:tgtEl>
                                          <p:spTgt spid="23">
                                            <p:txEl>
                                              <p:pRg st="2" end="2"/>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blinds(horizontal)">
                                      <p:cBhvr>
                                        <p:cTn id="27" dur="500"/>
                                        <p:tgtEl>
                                          <p:spTgt spid="23">
                                            <p:txEl>
                                              <p:pRg st="3" end="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3">
                                            <p:txEl>
                                              <p:pRg st="4" end="4"/>
                                            </p:txEl>
                                          </p:spTgt>
                                        </p:tgtEl>
                                        <p:attrNameLst>
                                          <p:attrName>style.visibility</p:attrName>
                                        </p:attrNameLst>
                                      </p:cBhvr>
                                      <p:to>
                                        <p:strVal val="visible"/>
                                      </p:to>
                                    </p:set>
                                    <p:animEffect transition="in" filter="blinds(horizontal)">
                                      <p:cBhvr>
                                        <p:cTn id="30"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8011" name="Group 27"/>
          <p:cNvGraphicFramePr>
            <a:graphicFrameLocks noGrp="1"/>
          </p:cNvGraphicFramePr>
          <p:nvPr>
            <p:custDataLst>
              <p:tags r:id="rId1"/>
            </p:custDataLst>
            <p:extLst>
              <p:ext uri="{D42A27DB-BD31-4B8C-83A1-F6EECF244321}">
                <p14:modId xmlns:p14="http://schemas.microsoft.com/office/powerpoint/2010/main" val="3672030621"/>
              </p:ext>
            </p:extLst>
          </p:nvPr>
        </p:nvGraphicFramePr>
        <p:xfrm>
          <a:off x="2956558" y="1813559"/>
          <a:ext cx="8976361" cy="4242352"/>
        </p:xfrm>
        <a:graphic>
          <a:graphicData uri="http://schemas.openxmlformats.org/drawingml/2006/table">
            <a:tbl>
              <a:tblPr/>
              <a:tblGrid>
                <a:gridCol w="491941"/>
                <a:gridCol w="2619096"/>
                <a:gridCol w="3076405"/>
                <a:gridCol w="1173480"/>
                <a:gridCol w="1615439"/>
              </a:tblGrid>
              <a:tr h="84255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地区</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有利条件</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不利条件</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熟制</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主要农作物</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979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华</a:t>
                      </a:r>
                      <a:endParaRPr kumimoji="0" lang="zh-CN" altLang="en-US" sz="20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2"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北</a:t>
                      </a:r>
                      <a:endParaRPr kumimoji="0" lang="zh-CN" altLang="en-US" sz="20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2"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平</a:t>
                      </a:r>
                      <a:endParaRPr kumimoji="0" lang="zh-CN" altLang="en-US" sz="20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2"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原</a:t>
                      </a:r>
                      <a:endParaRPr kumimoji="0" lang="zh-CN" altLang="en-US" sz="20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000" b="0"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000" b="0"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000" b="0"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文本框 58414"/>
          <p:cNvSpPr txBox="1"/>
          <p:nvPr/>
        </p:nvSpPr>
        <p:spPr>
          <a:xfrm>
            <a:off x="9284379" y="3179213"/>
            <a:ext cx="1078262" cy="1938992"/>
          </a:xfrm>
          <a:prstGeom prst="rect">
            <a:avLst/>
          </a:prstGeom>
          <a:noFill/>
          <a:ln w="9525">
            <a:noFill/>
          </a:ln>
        </p:spPr>
        <p:txBody>
          <a:bodyPr wrap="square">
            <a:spAutoFit/>
          </a:bodyPr>
          <a:lstStyle/>
          <a:p>
            <a:pPr>
              <a:spcBef>
                <a:spcPct val="50000"/>
              </a:spcBef>
            </a:pPr>
            <a:r>
              <a:rPr lang="zh-CN" altLang="en-US" sz="2400" b="1" dirty="0">
                <a:solidFill>
                  <a:srgbClr val="FF0000"/>
                </a:solidFill>
                <a:latin typeface="宋体" panose="02010600030101010101" pitchFamily="2" charset="-122"/>
                <a:ea typeface="宋体" panose="02010600030101010101" pitchFamily="2" charset="-122"/>
              </a:rPr>
              <a:t>两年三熟或一年两熟</a:t>
            </a:r>
          </a:p>
        </p:txBody>
      </p:sp>
      <p:sp>
        <p:nvSpPr>
          <p:cNvPr id="4" name="文本框 58417"/>
          <p:cNvSpPr txBox="1"/>
          <p:nvPr/>
        </p:nvSpPr>
        <p:spPr>
          <a:xfrm>
            <a:off x="10433642" y="2851441"/>
            <a:ext cx="1285918" cy="1200329"/>
          </a:xfrm>
          <a:prstGeom prst="rect">
            <a:avLst/>
          </a:prstGeom>
          <a:noFill/>
          <a:ln w="9525">
            <a:noFill/>
          </a:ln>
        </p:spPr>
        <p:txBody>
          <a:bodyPr wrap="square">
            <a:spAutoFit/>
          </a:bodyPr>
          <a:lstStyle/>
          <a:p>
            <a:pPr>
              <a:spcBef>
                <a:spcPct val="50000"/>
              </a:spcBef>
            </a:pPr>
            <a:r>
              <a:rPr lang="zh-CN" altLang="en-US" sz="2400" b="1" dirty="0">
                <a:solidFill>
                  <a:srgbClr val="FF0000"/>
                </a:solidFill>
                <a:latin typeface="宋体" panose="02010600030101010101" pitchFamily="2" charset="-122"/>
                <a:ea typeface="宋体" panose="02010600030101010101" pitchFamily="2" charset="-122"/>
              </a:rPr>
              <a:t>冬小麦、棉花、花生</a:t>
            </a:r>
          </a:p>
        </p:txBody>
      </p:sp>
      <p:grpSp>
        <p:nvGrpSpPr>
          <p:cNvPr id="5" name="组合 4"/>
          <p:cNvGrpSpPr/>
          <p:nvPr/>
        </p:nvGrpSpPr>
        <p:grpSpPr>
          <a:xfrm>
            <a:off x="-307340" y="1196468"/>
            <a:ext cx="3632987" cy="2847650"/>
            <a:chOff x="7643107" y="1989138"/>
            <a:chExt cx="4917764" cy="3975916"/>
          </a:xfrm>
        </p:grpSpPr>
        <p:grpSp>
          <p:nvGrpSpPr>
            <p:cNvPr id="6" name="组合 13"/>
            <p:cNvGrpSpPr/>
            <p:nvPr/>
          </p:nvGrpSpPr>
          <p:grpSpPr>
            <a:xfrm>
              <a:off x="8584442" y="1989138"/>
              <a:ext cx="3035095" cy="3373257"/>
              <a:chOff x="8829084" y="1989977"/>
              <a:chExt cx="3208882" cy="3566407"/>
            </a:xfrm>
          </p:grpSpPr>
          <p:sp>
            <p:nvSpPr>
              <p:cNvPr id="8" name="矩形 7"/>
              <p:cNvSpPr/>
              <p:nvPr/>
            </p:nvSpPr>
            <p:spPr>
              <a:xfrm>
                <a:off x="8829397" y="1989977"/>
                <a:ext cx="3208254" cy="35671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00" noProof="1">
                  <a:latin typeface="Arial" panose="020B0604020202020204" pitchFamily="34" charset="0"/>
                  <a:ea typeface="微软雅黑" panose="020B0503020204020204" charset="-122"/>
                  <a:sym typeface="Arial" panose="020B0604020202020204" pitchFamily="34" charset="0"/>
                </a:endParaRPr>
              </a:p>
            </p:txBody>
          </p:sp>
          <p:pic>
            <p:nvPicPr>
              <p:cNvPr id="9" name="图片 11"/>
              <p:cNvPicPr>
                <a:picLocks noChangeAspect="1"/>
              </p:cNvPicPr>
              <p:nvPr/>
            </p:nvPicPr>
            <p:blipFill>
              <a:blip r:embed="rId6" cstate="print"/>
              <a:srcRect l="35387" r="908" b="3207"/>
              <a:stretch>
                <a:fillRect/>
              </a:stretch>
            </p:blipFill>
            <p:spPr>
              <a:xfrm>
                <a:off x="8903427" y="2071823"/>
                <a:ext cx="3060197" cy="3402714"/>
              </a:xfrm>
              <a:prstGeom prst="rect">
                <a:avLst/>
              </a:prstGeom>
              <a:noFill/>
              <a:ln w="9525">
                <a:noFill/>
              </a:ln>
            </p:spPr>
          </p:pic>
        </p:grpSp>
        <p:sp>
          <p:nvSpPr>
            <p:cNvPr id="7" name="文本框 14"/>
            <p:cNvSpPr txBox="1"/>
            <p:nvPr/>
          </p:nvSpPr>
          <p:spPr>
            <a:xfrm>
              <a:off x="7643107" y="5455148"/>
              <a:ext cx="4917764" cy="509906"/>
            </a:xfrm>
            <a:prstGeom prst="rect">
              <a:avLst/>
            </a:prstGeom>
            <a:noFill/>
            <a:ln w="9525">
              <a:noFill/>
            </a:ln>
          </p:spPr>
          <p:txBody>
            <a:bodyPr anchor="t">
              <a:spAutoFit/>
            </a:bodyPr>
            <a:lstStyle/>
            <a:p>
              <a:pPr algn="ctr"/>
              <a:r>
                <a:rPr lang="zh-CN" altLang="en-US" sz="2100" dirty="0">
                  <a:solidFill>
                    <a:srgbClr val="404040"/>
                  </a:solidFill>
                  <a:latin typeface="Arial" panose="020B0604020202020204" pitchFamily="34" charset="0"/>
                  <a:ea typeface="微软雅黑" panose="020B0503020204020204" charset="-122"/>
                  <a:sym typeface="Arial" panose="020B0604020202020204" pitchFamily="34" charset="0"/>
                </a:rPr>
                <a:t>华北平原</a:t>
              </a:r>
            </a:p>
          </p:txBody>
        </p:sp>
      </p:grpSp>
      <p:sp>
        <p:nvSpPr>
          <p:cNvPr id="11" name="TextBox 10"/>
          <p:cNvSpPr txBox="1"/>
          <p:nvPr/>
        </p:nvSpPr>
        <p:spPr>
          <a:xfrm>
            <a:off x="2981960" y="629836"/>
            <a:ext cx="6644640" cy="523220"/>
          </a:xfrm>
          <a:prstGeom prst="rect">
            <a:avLst/>
          </a:prstGeom>
          <a:noFill/>
        </p:spPr>
        <p:txBody>
          <a:bodyPr wrap="square" rtlCol="0">
            <a:spAutoFit/>
          </a:bodyPr>
          <a:lstStyle/>
          <a:p>
            <a:r>
              <a:rPr lang="en-US" altLang="zh-CN" sz="2800" b="1" dirty="0" smtClean="0"/>
              <a:t>2</a:t>
            </a:r>
            <a:r>
              <a:rPr lang="zh-CN" altLang="en-US" sz="2800" b="1" dirty="0" smtClean="0"/>
              <a:t>、华北平原的农业</a:t>
            </a:r>
            <a:endParaRPr lang="zh-CN" altLang="en-US" sz="2800" b="1" dirty="0"/>
          </a:p>
        </p:txBody>
      </p:sp>
      <p:sp>
        <p:nvSpPr>
          <p:cNvPr id="12" name="标题 1"/>
          <p:cNvSpPr txBox="1">
            <a:spLocks noChangeArrowheads="1"/>
          </p:cNvSpPr>
          <p:nvPr>
            <p:custDataLst>
              <p:tags r:id="rId2"/>
            </p:custDataLst>
          </p:nvPr>
        </p:nvSpPr>
        <p:spPr>
          <a:xfrm>
            <a:off x="0" y="0"/>
            <a:ext cx="8122920" cy="563880"/>
          </a:xfrm>
          <a:prstGeom prst="rect">
            <a:avLst/>
          </a:prstGeom>
          <a:noFill/>
          <a:ln>
            <a:noFill/>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style>
          <a:lnRef idx="1">
            <a:schemeClr val="accent4"/>
          </a:lnRef>
          <a:fillRef idx="2">
            <a:schemeClr val="accent4"/>
          </a:fillRef>
          <a:effectRef idx="1">
            <a:schemeClr val="accent4"/>
          </a:effectRef>
          <a:fontRef idx="minor">
            <a:schemeClr val="dk1"/>
          </a:fontRef>
        </p:style>
        <p:txBody>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j-cs"/>
              </a:rPr>
              <a:t>三：北方地区的人文环境</a:t>
            </a:r>
          </a:p>
        </p:txBody>
      </p:sp>
      <p:sp>
        <p:nvSpPr>
          <p:cNvPr id="14" name="TextBox 13"/>
          <p:cNvSpPr txBox="1"/>
          <p:nvPr/>
        </p:nvSpPr>
        <p:spPr>
          <a:xfrm>
            <a:off x="365760" y="670560"/>
            <a:ext cx="3215640" cy="584775"/>
          </a:xfrm>
          <a:prstGeom prst="rect">
            <a:avLst/>
          </a:prstGeom>
          <a:noFill/>
        </p:spPr>
        <p:txBody>
          <a:bodyPr wrap="square" rtlCol="0">
            <a:spAutoFit/>
          </a:bodyPr>
          <a:lstStyle/>
          <a:p>
            <a:r>
              <a:rPr lang="zh-CN" altLang="en-US" sz="3200" b="1" dirty="0" smtClean="0">
                <a:solidFill>
                  <a:srgbClr val="0000FF"/>
                </a:solidFill>
              </a:rPr>
              <a:t>（一）农业</a:t>
            </a:r>
            <a:endParaRPr lang="zh-CN" altLang="en-US" sz="3200" b="1" dirty="0">
              <a:solidFill>
                <a:srgbClr val="0000FF"/>
              </a:solidFill>
            </a:endParaRPr>
          </a:p>
        </p:txBody>
      </p:sp>
      <p:sp>
        <p:nvSpPr>
          <p:cNvPr id="15" name="TextBox 14"/>
          <p:cNvSpPr txBox="1"/>
          <p:nvPr/>
        </p:nvSpPr>
        <p:spPr>
          <a:xfrm>
            <a:off x="3435011" y="3082274"/>
            <a:ext cx="2545080" cy="2308324"/>
          </a:xfrm>
          <a:prstGeom prst="rect">
            <a:avLst/>
          </a:prstGeom>
          <a:noFill/>
        </p:spPr>
        <p:txBody>
          <a:bodyPr wrap="square" rtlCol="0">
            <a:spAutoFit/>
          </a:bodyPr>
          <a:lstStyle/>
          <a:p>
            <a:pPr eaLnBrk="0" fontAlgn="base" hangingPunct="0">
              <a:lnSpc>
                <a:spcPct val="120000"/>
              </a:lnSpc>
              <a:spcBef>
                <a:spcPct val="0"/>
              </a:spcBef>
              <a:spcAft>
                <a:spcPct val="0"/>
              </a:spcAft>
            </a:pPr>
            <a:r>
              <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①</a:t>
            </a:r>
            <a:r>
              <a:rPr lang="zh-CN" altLang="en-US" sz="2000" b="1" dirty="0">
                <a:solidFill>
                  <a:srgbClr val="FF0000"/>
                </a:solidFill>
                <a:latin typeface="微软雅黑" panose="020B0503020204020204" charset="-122"/>
                <a:ea typeface="微软雅黑" panose="020B0503020204020204" charset="-122"/>
                <a:cs typeface="Times New Roman" panose="02020603050405020304" pitchFamily="2" charset="0"/>
              </a:rPr>
              <a:t>地形平坦</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，土壤肥沃</a:t>
            </a:r>
            <a:endParaRPr lang="en-US" altLang="zh-CN" sz="2000" b="1" dirty="0">
              <a:solidFill>
                <a:srgbClr val="000000"/>
              </a:solidFill>
              <a:latin typeface="微软雅黑" panose="020B0503020204020204" charset="-122"/>
              <a:ea typeface="微软雅黑" panose="020B0503020204020204" charset="-122"/>
              <a:cs typeface="Times New Roman" panose="02020603050405020304" pitchFamily="2" charset="0"/>
            </a:endParaRPr>
          </a:p>
          <a:p>
            <a:pPr eaLnBrk="0" fontAlgn="base" hangingPunct="0">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②</a:t>
            </a:r>
            <a:r>
              <a:rPr lang="zh-CN" altLang="en-US" sz="2000" b="1" dirty="0">
                <a:latin typeface="微软雅黑" panose="020B0503020204020204" charset="-122"/>
                <a:ea typeface="微软雅黑" panose="020B0503020204020204" charset="-122"/>
              </a:rPr>
              <a:t>夏季高温多雨，</a:t>
            </a:r>
            <a:r>
              <a:rPr lang="zh-CN" altLang="en-US" sz="2000" b="1" dirty="0">
                <a:solidFill>
                  <a:srgbClr val="FF0000"/>
                </a:solidFill>
                <a:latin typeface="微软雅黑" panose="020B0503020204020204" charset="-122"/>
                <a:ea typeface="微软雅黑" panose="020B0503020204020204" charset="-122"/>
              </a:rPr>
              <a:t>雨热同期</a:t>
            </a:r>
            <a:r>
              <a:rPr lang="zh-CN" altLang="en-US" sz="2000" b="1" dirty="0" smtClean="0">
                <a:solidFill>
                  <a:srgbClr val="FF0000"/>
                </a:solidFill>
                <a:latin typeface="微软雅黑" panose="020B0503020204020204" charset="-122"/>
                <a:ea typeface="微软雅黑" panose="020B0503020204020204" charset="-122"/>
              </a:rPr>
              <a:t>，</a:t>
            </a:r>
            <a:r>
              <a:rPr lang="zh-CN" altLang="en-US" sz="2000" b="1" dirty="0" smtClean="0">
                <a:latin typeface="微软雅黑" panose="020B0503020204020204" charset="-122"/>
                <a:ea typeface="微软雅黑" panose="020B0503020204020204" charset="-122"/>
              </a:rPr>
              <a:t>无霜期</a:t>
            </a:r>
            <a:r>
              <a:rPr lang="zh-CN" altLang="en-US" sz="2000" b="1" dirty="0">
                <a:latin typeface="微软雅黑" panose="020B0503020204020204" charset="-122"/>
                <a:ea typeface="微软雅黑" panose="020B0503020204020204" charset="-122"/>
              </a:rPr>
              <a:t>较</a:t>
            </a:r>
            <a:r>
              <a:rPr lang="zh-CN" altLang="en-US" sz="2000" b="1" dirty="0" smtClean="0">
                <a:latin typeface="微软雅黑" panose="020B0503020204020204" charset="-122"/>
                <a:ea typeface="微软雅黑" panose="020B0503020204020204" charset="-122"/>
              </a:rPr>
              <a:t>长</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③</a:t>
            </a:r>
            <a:r>
              <a:rPr kumimoji="1" lang="zh-CN" altLang="en-US" sz="2000" b="1" dirty="0">
                <a:solidFill>
                  <a:srgbClr val="000000"/>
                </a:solidFill>
                <a:latin typeface="微软雅黑" panose="020B0503020204020204" pitchFamily="34" charset="-122"/>
                <a:ea typeface="微软雅黑" panose="020B0503020204020204" pitchFamily="34" charset="-122"/>
              </a:rPr>
              <a:t>秋季晴天多，热量充足，光照条件</a:t>
            </a:r>
            <a:r>
              <a:rPr kumimoji="1" lang="zh-CN" altLang="en-US" sz="2000" b="1" dirty="0" smtClean="0">
                <a:solidFill>
                  <a:srgbClr val="000000"/>
                </a:solidFill>
                <a:latin typeface="微软雅黑" panose="020B0503020204020204" pitchFamily="34" charset="-122"/>
                <a:ea typeface="微软雅黑" panose="020B0503020204020204" pitchFamily="34" charset="-122"/>
              </a:rPr>
              <a:t>较好</a:t>
            </a:r>
            <a:endParaRPr lang="zh-CN" altLang="en-US" sz="2000" b="1" dirty="0"/>
          </a:p>
        </p:txBody>
      </p:sp>
      <p:sp>
        <p:nvSpPr>
          <p:cNvPr id="16" name="TextBox 15"/>
          <p:cNvSpPr txBox="1"/>
          <p:nvPr/>
        </p:nvSpPr>
        <p:spPr>
          <a:xfrm>
            <a:off x="6089455" y="3065748"/>
            <a:ext cx="2910840" cy="2616101"/>
          </a:xfrm>
          <a:prstGeom prst="rect">
            <a:avLst/>
          </a:prstGeom>
          <a:noFill/>
        </p:spPr>
        <p:txBody>
          <a:bodyPr wrap="square" rtlCol="0">
            <a:spAutoFit/>
          </a:bodyPr>
          <a:lstStyle/>
          <a:p>
            <a:pPr lvl="0" fontAlgn="base">
              <a:lnSpc>
                <a:spcPct val="120000"/>
              </a:lnSpc>
              <a:spcBef>
                <a:spcPct val="0"/>
              </a:spcBef>
              <a:spcAft>
                <a:spcPct val="0"/>
              </a:spcAft>
            </a:pPr>
            <a:r>
              <a:rPr lang="en-US" altLang="zh-CN" sz="2000" b="1" dirty="0" smtClean="0">
                <a:solidFill>
                  <a:srgbClr val="000000"/>
                </a:solidFill>
                <a:latin typeface="微软雅黑" panose="020B0503020204020204" charset="-122"/>
                <a:ea typeface="微软雅黑" panose="020B0503020204020204" charset="-122"/>
                <a:cs typeface="微软雅黑" panose="020B0503020204020204" charset="-122"/>
              </a:rPr>
              <a:t>①</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rPr>
              <a:t>降水变率大，</a:t>
            </a:r>
            <a:r>
              <a:rPr lang="zh-CN" altLang="en-US" sz="2000" b="1" dirty="0" smtClean="0">
                <a:latin typeface="微软雅黑" panose="020B0503020204020204" charset="-122"/>
                <a:ea typeface="微软雅黑" panose="020B0503020204020204" charset="-122"/>
                <a:cs typeface="微软雅黑" panose="020B0503020204020204" charset="-122"/>
              </a:rPr>
              <a:t>旱涝灾害频繁</a:t>
            </a:r>
            <a:endParaRPr lang="en-US" altLang="zh-CN" sz="2000" b="1" dirty="0" smtClean="0">
              <a:latin typeface="微软雅黑" panose="020B0503020204020204" charset="-122"/>
              <a:ea typeface="微软雅黑" panose="020B0503020204020204" charset="-122"/>
              <a:cs typeface="微软雅黑" panose="020B0503020204020204" charset="-122"/>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rPr>
              <a:t>②春季多</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rPr>
              <a:t>春旱</a:t>
            </a:r>
            <a:r>
              <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rPr>
              <a:t>大风和沙尘天</a:t>
            </a:r>
            <a:r>
              <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rPr>
              <a:t>气</a:t>
            </a:r>
            <a:endParaRPr lang="en-US" altLang="zh-CN" sz="2000" b="1" dirty="0" smtClean="0">
              <a:solidFill>
                <a:srgbClr val="000000"/>
              </a:solidFill>
              <a:latin typeface="微软雅黑" panose="020B0503020204020204" charset="-122"/>
              <a:ea typeface="微软雅黑" panose="020B0503020204020204" charset="-122"/>
              <a:cs typeface="微软雅黑" panose="020B0503020204020204" charset="-122"/>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rPr>
              <a:t>③土壤</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rPr>
              <a:t>盐碱化</a:t>
            </a:r>
            <a:r>
              <a:rPr lang="zh-CN" altLang="en-US" sz="2000" b="1" dirty="0" smtClean="0">
                <a:latin typeface="微软雅黑" panose="020B0503020204020204" charset="-122"/>
                <a:ea typeface="微软雅黑" panose="020B0503020204020204" charset="-122"/>
                <a:cs typeface="微软雅黑" panose="020B0503020204020204" charset="-122"/>
              </a:rPr>
              <a:t>严重，中低产田较多</a:t>
            </a:r>
          </a:p>
          <a:p>
            <a:endParaRPr lang="zh-CN" altLang="en-US" sz="2000" b="1" dirty="0"/>
          </a:p>
        </p:txBody>
      </p:sp>
      <p:pic>
        <p:nvPicPr>
          <p:cNvPr id="17" name="Picture 2"/>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88288" y="4143075"/>
            <a:ext cx="2297542" cy="175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 name="矩形 8"/>
          <p:cNvSpPr/>
          <p:nvPr>
            <p:custDataLst>
              <p:tags r:id="rId4"/>
            </p:custDataLst>
          </p:nvPr>
        </p:nvSpPr>
        <p:spPr>
          <a:xfrm>
            <a:off x="365760" y="6133424"/>
            <a:ext cx="2743200" cy="400110"/>
          </a:xfrm>
          <a:prstGeom prst="rect">
            <a:avLst/>
          </a:prstGeom>
          <a:solidFill>
            <a:schemeClr val="bg1"/>
          </a:solidFill>
          <a:ln>
            <a:noFill/>
            <a:miter lim="800000"/>
          </a:ln>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solidFill>
                  <a:srgbClr val="0000FF"/>
                </a:solidFill>
                <a:latin typeface="微软雅黑" panose="020B0503020204020204" pitchFamily="34" charset="-122"/>
                <a:ea typeface="微软雅黑" panose="020B0503020204020204" pitchFamily="34" charset="-122"/>
              </a:rPr>
              <a:t>小麦</a:t>
            </a:r>
            <a:r>
              <a:rPr lang="zh-CN" altLang="en-US" sz="2000" b="1" dirty="0">
                <a:solidFill>
                  <a:srgbClr val="0000FF"/>
                </a:solidFill>
                <a:latin typeface="微软雅黑" panose="020B0503020204020204" pitchFamily="34" charset="-122"/>
                <a:ea typeface="微软雅黑" panose="020B0503020204020204" pitchFamily="34" charset="-122"/>
              </a:rPr>
              <a:t>、棉花主要产区 </a:t>
            </a:r>
            <a:endParaRPr lang="zh-CN" altLang="en-US" sz="2000" dirty="0">
              <a:solidFill>
                <a:srgbClr val="0000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70860" y="1255335"/>
            <a:ext cx="4041140" cy="461665"/>
          </a:xfrm>
          <a:prstGeom prst="rect">
            <a:avLst/>
          </a:prstGeom>
          <a:noFill/>
        </p:spPr>
        <p:txBody>
          <a:bodyPr wrap="square" rtlCol="0">
            <a:spAutoFit/>
          </a:bodyPr>
          <a:lstStyle/>
          <a:p>
            <a:r>
              <a:rPr lang="zh-CN" altLang="en-US" sz="2400" dirty="0" smtClean="0"/>
              <a:t>（</a:t>
            </a:r>
            <a:r>
              <a:rPr lang="en-US" altLang="zh-CN" sz="2400" dirty="0" smtClean="0"/>
              <a:t>1</a:t>
            </a:r>
            <a:r>
              <a:rPr lang="zh-CN" altLang="en-US" sz="2400" dirty="0" smtClean="0"/>
              <a:t>）华北农业区位</a:t>
            </a:r>
            <a:endParaRPr lang="zh-CN" altLang="en-US" sz="2400" dirty="0"/>
          </a:p>
        </p:txBody>
      </p:sp>
    </p:spTree>
    <p:extLst>
      <p:ext uri="{BB962C8B-B14F-4D97-AF65-F5344CB8AC3E}">
        <p14:creationId xmlns:p14="http://schemas.microsoft.com/office/powerpoint/2010/main" val="6393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5"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8" name="Rectangle 3"/>
          <p:cNvSpPr>
            <a:spLocks noChangeArrowheads="1"/>
          </p:cNvSpPr>
          <p:nvPr/>
        </p:nvSpPr>
        <p:spPr bwMode="auto">
          <a:xfrm>
            <a:off x="241301" y="469900"/>
            <a:ext cx="8640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900" b="1" dirty="0" smtClean="0">
                <a:latin typeface="Times New Roman" panose="02020603050405020304" pitchFamily="18" charset="0"/>
                <a:ea typeface="黑体" panose="02010609060101010101" pitchFamily="49" charset="-122"/>
              </a:rPr>
              <a:t>华北种植业：</a:t>
            </a:r>
            <a:r>
              <a:rPr kumimoji="1" lang="zh-CN" altLang="en-US" sz="2900" b="1" dirty="0" smtClean="0">
                <a:solidFill>
                  <a:srgbClr val="FF0000"/>
                </a:solidFill>
                <a:latin typeface="Times New Roman" panose="02020603050405020304" pitchFamily="18" charset="0"/>
                <a:ea typeface="黑体" panose="02010609060101010101" pitchFamily="49" charset="-122"/>
              </a:rPr>
              <a:t>小麦、</a:t>
            </a:r>
            <a:r>
              <a:rPr kumimoji="1" lang="zh-CN" altLang="en-US" sz="2900" b="1" dirty="0">
                <a:solidFill>
                  <a:srgbClr val="FF0000"/>
                </a:solidFill>
                <a:latin typeface="Times New Roman" panose="02020603050405020304" pitchFamily="18" charset="0"/>
                <a:ea typeface="黑体" panose="02010609060101010101" pitchFamily="49" charset="-122"/>
              </a:rPr>
              <a:t>花生</a:t>
            </a:r>
            <a:r>
              <a:rPr kumimoji="1" lang="zh-CN" altLang="en-US" sz="2900" b="1" dirty="0" smtClean="0">
                <a:solidFill>
                  <a:srgbClr val="FF0000"/>
                </a:solidFill>
                <a:latin typeface="Times New Roman" panose="02020603050405020304" pitchFamily="18" charset="0"/>
                <a:ea typeface="黑体" panose="02010609060101010101" pitchFamily="49" charset="-122"/>
              </a:rPr>
              <a:t>、棉花为主</a:t>
            </a:r>
            <a:r>
              <a:rPr kumimoji="1" lang="zh-CN" altLang="en-US" sz="2900" b="1" dirty="0">
                <a:solidFill>
                  <a:srgbClr val="FF0000"/>
                </a:solidFill>
                <a:latin typeface="Times New Roman" panose="02020603050405020304" pitchFamily="18" charset="0"/>
                <a:ea typeface="黑体" panose="02010609060101010101" pitchFamily="49" charset="-122"/>
              </a:rPr>
              <a:t>。</a:t>
            </a:r>
            <a:endParaRPr kumimoji="1" lang="zh-CN" altLang="en-US" sz="2900" b="1" dirty="0">
              <a:latin typeface="Times New Roman" panose="02020603050405020304" pitchFamily="18" charset="0"/>
              <a:ea typeface="黑体" panose="02010609060101010101" pitchFamily="49" charset="-122"/>
            </a:endParaRPr>
          </a:p>
        </p:txBody>
      </p:sp>
    </p:spTree>
    <p:controls>
      <mc:AlternateContent xmlns:mc="http://schemas.openxmlformats.org/markup-compatibility/2006">
        <mc:Choice xmlns:v="urn:schemas-microsoft-com:vml" Requires="v">
          <p:control spid="400400" name="ShockwaveFlash1" r:id="rId2" imgW="8153280" imgH="5715000"/>
        </mc:Choice>
        <mc:Fallback>
          <p:control name="ShockwaveFlash1" r:id="rId2" imgW="8153280" imgH="5715000">
            <p:pic>
              <p:nvPicPr>
                <p:cNvPr id="2050" name="ShockwaveFlash1"/>
                <p:cNvPicPr preferRelativeResize="0">
                  <a:picLocks noChangeArrowheads="1" noChangeShapeType="1"/>
                </p:cNvPicPr>
                <p:nvPr/>
              </p:nvPicPr>
              <p:blipFill>
                <a:blip r:embed="rId4"/>
                <a:srcRect/>
                <a:stretch>
                  <a:fillRect/>
                </a:stretch>
              </p:blipFill>
              <p:spPr bwMode="auto">
                <a:xfrm>
                  <a:off x="139700" y="1143000"/>
                  <a:ext cx="8153400" cy="57150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78883667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84993" descr="棉花的分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476250"/>
            <a:ext cx="8229600" cy="581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任意多边形 84994"/>
          <p:cNvSpPr>
            <a:spLocks noChangeArrowheads="1"/>
          </p:cNvSpPr>
          <p:nvPr/>
        </p:nvSpPr>
        <p:spPr bwMode="auto">
          <a:xfrm rot="-642240">
            <a:off x="2779713" y="2133600"/>
            <a:ext cx="1244600" cy="533400"/>
          </a:xfrm>
          <a:custGeom>
            <a:avLst/>
            <a:gdLst>
              <a:gd name="T0" fmla="*/ 16 w 936"/>
              <a:gd name="T1" fmla="*/ 256 h 520"/>
              <a:gd name="T2" fmla="*/ 64 w 936"/>
              <a:gd name="T3" fmla="*/ 112 h 520"/>
              <a:gd name="T4" fmla="*/ 352 w 936"/>
              <a:gd name="T5" fmla="*/ 16 h 520"/>
              <a:gd name="T6" fmla="*/ 832 w 936"/>
              <a:gd name="T7" fmla="*/ 64 h 520"/>
              <a:gd name="T8" fmla="*/ 880 w 936"/>
              <a:gd name="T9" fmla="*/ 400 h 520"/>
              <a:gd name="T10" fmla="*/ 496 w 936"/>
              <a:gd name="T11" fmla="*/ 448 h 520"/>
              <a:gd name="T12" fmla="*/ 160 w 936"/>
              <a:gd name="T13" fmla="*/ 496 h 520"/>
              <a:gd name="T14" fmla="*/ 16 w 936"/>
              <a:gd name="T15" fmla="*/ 256 h 520"/>
              <a:gd name="T16" fmla="*/ 0 60000 65536"/>
              <a:gd name="T17" fmla="*/ 0 60000 65536"/>
              <a:gd name="T18" fmla="*/ 0 60000 65536"/>
              <a:gd name="T19" fmla="*/ 0 60000 65536"/>
              <a:gd name="T20" fmla="*/ 0 60000 65536"/>
              <a:gd name="T21" fmla="*/ 0 60000 65536"/>
              <a:gd name="T22" fmla="*/ 0 60000 65536"/>
              <a:gd name="T23" fmla="*/ 0 60000 65536"/>
              <a:gd name="T24" fmla="*/ 0 w 936"/>
              <a:gd name="T25" fmla="*/ 0 h 520"/>
              <a:gd name="T26" fmla="*/ 936 w 936"/>
              <a:gd name="T27" fmla="*/ 520 h 5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6" h="520">
                <a:moveTo>
                  <a:pt x="16" y="256"/>
                </a:moveTo>
                <a:cubicBezTo>
                  <a:pt x="0" y="192"/>
                  <a:pt x="8" y="152"/>
                  <a:pt x="64" y="112"/>
                </a:cubicBezTo>
                <a:cubicBezTo>
                  <a:pt x="120" y="72"/>
                  <a:pt x="224" y="24"/>
                  <a:pt x="352" y="16"/>
                </a:cubicBezTo>
                <a:cubicBezTo>
                  <a:pt x="480" y="8"/>
                  <a:pt x="744" y="0"/>
                  <a:pt x="832" y="64"/>
                </a:cubicBezTo>
                <a:cubicBezTo>
                  <a:pt x="920" y="128"/>
                  <a:pt x="936" y="336"/>
                  <a:pt x="880" y="400"/>
                </a:cubicBezTo>
                <a:cubicBezTo>
                  <a:pt x="824" y="464"/>
                  <a:pt x="616" y="432"/>
                  <a:pt x="496" y="448"/>
                </a:cubicBezTo>
                <a:cubicBezTo>
                  <a:pt x="376" y="464"/>
                  <a:pt x="240" y="520"/>
                  <a:pt x="160" y="496"/>
                </a:cubicBezTo>
                <a:cubicBezTo>
                  <a:pt x="80" y="472"/>
                  <a:pt x="32" y="320"/>
                  <a:pt x="16" y="256"/>
                </a:cubicBez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996" name="任意多边形 84995"/>
          <p:cNvSpPr>
            <a:spLocks noChangeArrowheads="1"/>
          </p:cNvSpPr>
          <p:nvPr/>
        </p:nvSpPr>
        <p:spPr bwMode="auto">
          <a:xfrm>
            <a:off x="7162800" y="3187700"/>
            <a:ext cx="609600" cy="469900"/>
          </a:xfrm>
          <a:custGeom>
            <a:avLst/>
            <a:gdLst>
              <a:gd name="T0" fmla="*/ 8 w 360"/>
              <a:gd name="T1" fmla="*/ 296 h 488"/>
              <a:gd name="T2" fmla="*/ 56 w 360"/>
              <a:gd name="T3" fmla="*/ 104 h 488"/>
              <a:gd name="T4" fmla="*/ 152 w 360"/>
              <a:gd name="T5" fmla="*/ 8 h 488"/>
              <a:gd name="T6" fmla="*/ 248 w 360"/>
              <a:gd name="T7" fmla="*/ 56 h 488"/>
              <a:gd name="T8" fmla="*/ 344 w 360"/>
              <a:gd name="T9" fmla="*/ 152 h 488"/>
              <a:gd name="T10" fmla="*/ 344 w 360"/>
              <a:gd name="T11" fmla="*/ 248 h 488"/>
              <a:gd name="T12" fmla="*/ 296 w 360"/>
              <a:gd name="T13" fmla="*/ 344 h 488"/>
              <a:gd name="T14" fmla="*/ 248 w 360"/>
              <a:gd name="T15" fmla="*/ 440 h 488"/>
              <a:gd name="T16" fmla="*/ 152 w 360"/>
              <a:gd name="T17" fmla="*/ 488 h 488"/>
              <a:gd name="T18" fmla="*/ 56 w 360"/>
              <a:gd name="T19" fmla="*/ 440 h 488"/>
              <a:gd name="T20" fmla="*/ 8 w 360"/>
              <a:gd name="T21" fmla="*/ 392 h 488"/>
              <a:gd name="T22" fmla="*/ 8 w 360"/>
              <a:gd name="T23" fmla="*/ 296 h 4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0"/>
              <a:gd name="T37" fmla="*/ 0 h 488"/>
              <a:gd name="T38" fmla="*/ 360 w 360"/>
              <a:gd name="T39" fmla="*/ 488 h 4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0" h="488">
                <a:moveTo>
                  <a:pt x="8" y="296"/>
                </a:moveTo>
                <a:cubicBezTo>
                  <a:pt x="16" y="248"/>
                  <a:pt x="32" y="152"/>
                  <a:pt x="56" y="104"/>
                </a:cubicBezTo>
                <a:cubicBezTo>
                  <a:pt x="80" y="56"/>
                  <a:pt x="120" y="16"/>
                  <a:pt x="152" y="8"/>
                </a:cubicBezTo>
                <a:cubicBezTo>
                  <a:pt x="184" y="0"/>
                  <a:pt x="216" y="32"/>
                  <a:pt x="248" y="56"/>
                </a:cubicBezTo>
                <a:cubicBezTo>
                  <a:pt x="280" y="80"/>
                  <a:pt x="328" y="120"/>
                  <a:pt x="344" y="152"/>
                </a:cubicBezTo>
                <a:cubicBezTo>
                  <a:pt x="360" y="184"/>
                  <a:pt x="352" y="216"/>
                  <a:pt x="344" y="248"/>
                </a:cubicBezTo>
                <a:cubicBezTo>
                  <a:pt x="336" y="280"/>
                  <a:pt x="312" y="312"/>
                  <a:pt x="296" y="344"/>
                </a:cubicBezTo>
                <a:cubicBezTo>
                  <a:pt x="280" y="376"/>
                  <a:pt x="272" y="416"/>
                  <a:pt x="248" y="440"/>
                </a:cubicBezTo>
                <a:cubicBezTo>
                  <a:pt x="224" y="464"/>
                  <a:pt x="184" y="488"/>
                  <a:pt x="152" y="488"/>
                </a:cubicBezTo>
                <a:cubicBezTo>
                  <a:pt x="120" y="488"/>
                  <a:pt x="80" y="456"/>
                  <a:pt x="56" y="440"/>
                </a:cubicBezTo>
                <a:cubicBezTo>
                  <a:pt x="32" y="424"/>
                  <a:pt x="16" y="416"/>
                  <a:pt x="8" y="392"/>
                </a:cubicBezTo>
                <a:cubicBezTo>
                  <a:pt x="0" y="368"/>
                  <a:pt x="0" y="344"/>
                  <a:pt x="8" y="296"/>
                </a:cubicBez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997" name="任意多边形 84996"/>
          <p:cNvSpPr>
            <a:spLocks noChangeArrowheads="1"/>
          </p:cNvSpPr>
          <p:nvPr/>
        </p:nvSpPr>
        <p:spPr bwMode="auto">
          <a:xfrm>
            <a:off x="7239000" y="3505200"/>
            <a:ext cx="838200" cy="457200"/>
          </a:xfrm>
          <a:custGeom>
            <a:avLst/>
            <a:gdLst>
              <a:gd name="T0" fmla="*/ 104 w 488"/>
              <a:gd name="T1" fmla="*/ 112 h 224"/>
              <a:gd name="T2" fmla="*/ 248 w 488"/>
              <a:gd name="T3" fmla="*/ 16 h 224"/>
              <a:gd name="T4" fmla="*/ 344 w 488"/>
              <a:gd name="T5" fmla="*/ 16 h 224"/>
              <a:gd name="T6" fmla="*/ 392 w 488"/>
              <a:gd name="T7" fmla="*/ 64 h 224"/>
              <a:gd name="T8" fmla="*/ 488 w 488"/>
              <a:gd name="T9" fmla="*/ 112 h 224"/>
              <a:gd name="T10" fmla="*/ 392 w 488"/>
              <a:gd name="T11" fmla="*/ 208 h 224"/>
              <a:gd name="T12" fmla="*/ 248 w 488"/>
              <a:gd name="T13" fmla="*/ 208 h 224"/>
              <a:gd name="T14" fmla="*/ 56 w 488"/>
              <a:gd name="T15" fmla="*/ 208 h 224"/>
              <a:gd name="T16" fmla="*/ 8 w 488"/>
              <a:gd name="T17" fmla="*/ 160 h 224"/>
              <a:gd name="T18" fmla="*/ 104 w 488"/>
              <a:gd name="T19" fmla="*/ 112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8"/>
              <a:gd name="T31" fmla="*/ 0 h 224"/>
              <a:gd name="T32" fmla="*/ 488 w 488"/>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8" h="224">
                <a:moveTo>
                  <a:pt x="104" y="112"/>
                </a:moveTo>
                <a:cubicBezTo>
                  <a:pt x="144" y="88"/>
                  <a:pt x="208" y="32"/>
                  <a:pt x="248" y="16"/>
                </a:cubicBezTo>
                <a:cubicBezTo>
                  <a:pt x="288" y="0"/>
                  <a:pt x="320" y="8"/>
                  <a:pt x="344" y="16"/>
                </a:cubicBezTo>
                <a:cubicBezTo>
                  <a:pt x="368" y="24"/>
                  <a:pt x="368" y="48"/>
                  <a:pt x="392" y="64"/>
                </a:cubicBezTo>
                <a:cubicBezTo>
                  <a:pt x="416" y="80"/>
                  <a:pt x="488" y="88"/>
                  <a:pt x="488" y="112"/>
                </a:cubicBezTo>
                <a:cubicBezTo>
                  <a:pt x="488" y="136"/>
                  <a:pt x="432" y="192"/>
                  <a:pt x="392" y="208"/>
                </a:cubicBezTo>
                <a:cubicBezTo>
                  <a:pt x="352" y="224"/>
                  <a:pt x="304" y="208"/>
                  <a:pt x="248" y="208"/>
                </a:cubicBezTo>
                <a:cubicBezTo>
                  <a:pt x="192" y="208"/>
                  <a:pt x="96" y="216"/>
                  <a:pt x="56" y="208"/>
                </a:cubicBezTo>
                <a:cubicBezTo>
                  <a:pt x="16" y="200"/>
                  <a:pt x="0" y="176"/>
                  <a:pt x="8" y="160"/>
                </a:cubicBezTo>
                <a:cubicBezTo>
                  <a:pt x="16" y="144"/>
                  <a:pt x="64" y="136"/>
                  <a:pt x="104" y="112"/>
                </a:cubicBez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998" name="任意多边形 84997"/>
          <p:cNvSpPr>
            <a:spLocks noChangeArrowheads="1"/>
          </p:cNvSpPr>
          <p:nvPr/>
        </p:nvSpPr>
        <p:spPr bwMode="auto">
          <a:xfrm>
            <a:off x="6908800" y="3962400"/>
            <a:ext cx="558800" cy="469900"/>
          </a:xfrm>
          <a:custGeom>
            <a:avLst/>
            <a:gdLst>
              <a:gd name="T0" fmla="*/ 16 w 352"/>
              <a:gd name="T1" fmla="*/ 192 h 296"/>
              <a:gd name="T2" fmla="*/ 16 w 352"/>
              <a:gd name="T3" fmla="*/ 96 h 296"/>
              <a:gd name="T4" fmla="*/ 64 w 352"/>
              <a:gd name="T5" fmla="*/ 48 h 296"/>
              <a:gd name="T6" fmla="*/ 160 w 352"/>
              <a:gd name="T7" fmla="*/ 0 h 296"/>
              <a:gd name="T8" fmla="*/ 256 w 352"/>
              <a:gd name="T9" fmla="*/ 48 h 296"/>
              <a:gd name="T10" fmla="*/ 304 w 352"/>
              <a:gd name="T11" fmla="*/ 96 h 296"/>
              <a:gd name="T12" fmla="*/ 352 w 352"/>
              <a:gd name="T13" fmla="*/ 192 h 296"/>
              <a:gd name="T14" fmla="*/ 304 w 352"/>
              <a:gd name="T15" fmla="*/ 240 h 296"/>
              <a:gd name="T16" fmla="*/ 256 w 352"/>
              <a:gd name="T17" fmla="*/ 288 h 296"/>
              <a:gd name="T18" fmla="*/ 160 w 352"/>
              <a:gd name="T19" fmla="*/ 288 h 296"/>
              <a:gd name="T20" fmla="*/ 112 w 352"/>
              <a:gd name="T21" fmla="*/ 240 h 296"/>
              <a:gd name="T22" fmla="*/ 16 w 352"/>
              <a:gd name="T23" fmla="*/ 192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2"/>
              <a:gd name="T37" fmla="*/ 0 h 296"/>
              <a:gd name="T38" fmla="*/ 352 w 35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2" h="296">
                <a:moveTo>
                  <a:pt x="16" y="192"/>
                </a:moveTo>
                <a:cubicBezTo>
                  <a:pt x="0" y="168"/>
                  <a:pt x="8" y="120"/>
                  <a:pt x="16" y="96"/>
                </a:cubicBezTo>
                <a:cubicBezTo>
                  <a:pt x="24" y="72"/>
                  <a:pt x="40" y="64"/>
                  <a:pt x="64" y="48"/>
                </a:cubicBezTo>
                <a:cubicBezTo>
                  <a:pt x="88" y="32"/>
                  <a:pt x="128" y="0"/>
                  <a:pt x="160" y="0"/>
                </a:cubicBezTo>
                <a:cubicBezTo>
                  <a:pt x="192" y="0"/>
                  <a:pt x="232" y="32"/>
                  <a:pt x="256" y="48"/>
                </a:cubicBezTo>
                <a:cubicBezTo>
                  <a:pt x="280" y="64"/>
                  <a:pt x="288" y="72"/>
                  <a:pt x="304" y="96"/>
                </a:cubicBezTo>
                <a:cubicBezTo>
                  <a:pt x="320" y="120"/>
                  <a:pt x="352" y="168"/>
                  <a:pt x="352" y="192"/>
                </a:cubicBezTo>
                <a:cubicBezTo>
                  <a:pt x="352" y="216"/>
                  <a:pt x="320" y="224"/>
                  <a:pt x="304" y="240"/>
                </a:cubicBezTo>
                <a:cubicBezTo>
                  <a:pt x="288" y="256"/>
                  <a:pt x="280" y="280"/>
                  <a:pt x="256" y="288"/>
                </a:cubicBezTo>
                <a:cubicBezTo>
                  <a:pt x="232" y="296"/>
                  <a:pt x="184" y="296"/>
                  <a:pt x="160" y="288"/>
                </a:cubicBezTo>
                <a:cubicBezTo>
                  <a:pt x="136" y="280"/>
                  <a:pt x="136" y="256"/>
                  <a:pt x="112" y="240"/>
                </a:cubicBezTo>
                <a:cubicBezTo>
                  <a:pt x="88" y="224"/>
                  <a:pt x="32" y="216"/>
                  <a:pt x="16" y="192"/>
                </a:cubicBez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999" name="任意多边形 84998"/>
          <p:cNvSpPr>
            <a:spLocks noChangeArrowheads="1"/>
          </p:cNvSpPr>
          <p:nvPr/>
        </p:nvSpPr>
        <p:spPr bwMode="auto">
          <a:xfrm>
            <a:off x="7454900" y="3797300"/>
            <a:ext cx="774700" cy="660400"/>
          </a:xfrm>
          <a:custGeom>
            <a:avLst/>
            <a:gdLst>
              <a:gd name="T0" fmla="*/ 56 w 488"/>
              <a:gd name="T1" fmla="*/ 296 h 416"/>
              <a:gd name="T2" fmla="*/ 152 w 488"/>
              <a:gd name="T3" fmla="*/ 200 h 416"/>
              <a:gd name="T4" fmla="*/ 200 w 488"/>
              <a:gd name="T5" fmla="*/ 104 h 416"/>
              <a:gd name="T6" fmla="*/ 344 w 488"/>
              <a:gd name="T7" fmla="*/ 56 h 416"/>
              <a:gd name="T8" fmla="*/ 392 w 488"/>
              <a:gd name="T9" fmla="*/ 8 h 416"/>
              <a:gd name="T10" fmla="*/ 488 w 488"/>
              <a:gd name="T11" fmla="*/ 104 h 416"/>
              <a:gd name="T12" fmla="*/ 392 w 488"/>
              <a:gd name="T13" fmla="*/ 152 h 416"/>
              <a:gd name="T14" fmla="*/ 296 w 488"/>
              <a:gd name="T15" fmla="*/ 152 h 416"/>
              <a:gd name="T16" fmla="*/ 248 w 488"/>
              <a:gd name="T17" fmla="*/ 248 h 416"/>
              <a:gd name="T18" fmla="*/ 104 w 488"/>
              <a:gd name="T19" fmla="*/ 392 h 416"/>
              <a:gd name="T20" fmla="*/ 8 w 488"/>
              <a:gd name="T21" fmla="*/ 392 h 416"/>
              <a:gd name="T22" fmla="*/ 56 w 488"/>
              <a:gd name="T23" fmla="*/ 296 h 4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8"/>
              <a:gd name="T37" fmla="*/ 0 h 416"/>
              <a:gd name="T38" fmla="*/ 488 w 488"/>
              <a:gd name="T39" fmla="*/ 416 h 4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8" h="416">
                <a:moveTo>
                  <a:pt x="56" y="296"/>
                </a:moveTo>
                <a:cubicBezTo>
                  <a:pt x="80" y="264"/>
                  <a:pt x="128" y="232"/>
                  <a:pt x="152" y="200"/>
                </a:cubicBezTo>
                <a:cubicBezTo>
                  <a:pt x="176" y="168"/>
                  <a:pt x="168" y="128"/>
                  <a:pt x="200" y="104"/>
                </a:cubicBezTo>
                <a:cubicBezTo>
                  <a:pt x="232" y="80"/>
                  <a:pt x="312" y="72"/>
                  <a:pt x="344" y="56"/>
                </a:cubicBezTo>
                <a:cubicBezTo>
                  <a:pt x="376" y="40"/>
                  <a:pt x="368" y="0"/>
                  <a:pt x="392" y="8"/>
                </a:cubicBezTo>
                <a:cubicBezTo>
                  <a:pt x="416" y="16"/>
                  <a:pt x="488" y="80"/>
                  <a:pt x="488" y="104"/>
                </a:cubicBezTo>
                <a:cubicBezTo>
                  <a:pt x="488" y="128"/>
                  <a:pt x="424" y="144"/>
                  <a:pt x="392" y="152"/>
                </a:cubicBezTo>
                <a:cubicBezTo>
                  <a:pt x="360" y="160"/>
                  <a:pt x="320" y="136"/>
                  <a:pt x="296" y="152"/>
                </a:cubicBezTo>
                <a:cubicBezTo>
                  <a:pt x="272" y="168"/>
                  <a:pt x="280" y="208"/>
                  <a:pt x="248" y="248"/>
                </a:cubicBezTo>
                <a:cubicBezTo>
                  <a:pt x="216" y="288"/>
                  <a:pt x="144" y="368"/>
                  <a:pt x="104" y="392"/>
                </a:cubicBezTo>
                <a:cubicBezTo>
                  <a:pt x="64" y="416"/>
                  <a:pt x="16" y="400"/>
                  <a:pt x="8" y="392"/>
                </a:cubicBezTo>
                <a:cubicBezTo>
                  <a:pt x="0" y="384"/>
                  <a:pt x="32" y="328"/>
                  <a:pt x="56" y="296"/>
                </a:cubicBez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000" name="椭圆形标注 84999"/>
          <p:cNvSpPr>
            <a:spLocks noChangeArrowheads="1"/>
          </p:cNvSpPr>
          <p:nvPr/>
        </p:nvSpPr>
        <p:spPr bwMode="auto">
          <a:xfrm>
            <a:off x="2438400" y="2895600"/>
            <a:ext cx="1371600" cy="533400"/>
          </a:xfrm>
          <a:prstGeom prst="wedgeEllipseCallout">
            <a:avLst>
              <a:gd name="adj1" fmla="val 15972"/>
              <a:gd name="adj2" fmla="val -119940"/>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rPr>
              <a:t>南疆地区</a:t>
            </a:r>
          </a:p>
        </p:txBody>
      </p:sp>
      <p:sp>
        <p:nvSpPr>
          <p:cNvPr id="85001" name="椭圆形标注 85000"/>
          <p:cNvSpPr>
            <a:spLocks noChangeArrowheads="1"/>
          </p:cNvSpPr>
          <p:nvPr/>
        </p:nvSpPr>
        <p:spPr bwMode="auto">
          <a:xfrm rot="-1969709">
            <a:off x="6967538" y="4319588"/>
            <a:ext cx="3733800" cy="1035050"/>
          </a:xfrm>
          <a:prstGeom prst="wedgeEllipseCallout">
            <a:avLst>
              <a:gd name="adj1" fmla="val -8227"/>
              <a:gd name="adj2" fmla="val -112269"/>
            </a:avLst>
          </a:prstGeom>
          <a:solidFill>
            <a:srgbClr val="FFFFFF"/>
          </a:solidFill>
          <a:ln w="28575">
            <a:solidFill>
              <a:srgbClr val="3333FF"/>
            </a:solidFill>
            <a:miter lim="800000"/>
            <a:headEnd/>
            <a:tailEnd/>
          </a:ln>
        </p:spPr>
        <p:txBody>
          <a:bodyPr lIns="0"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000000"/>
                </a:solidFill>
                <a:latin typeface="Times New Roman" panose="02020603050405020304" pitchFamily="18" charset="0"/>
              </a:rPr>
              <a:t>长江下游沿江、滨海平原</a:t>
            </a:r>
          </a:p>
        </p:txBody>
      </p:sp>
      <p:sp>
        <p:nvSpPr>
          <p:cNvPr id="85002" name="椭圆形标注 85001"/>
          <p:cNvSpPr>
            <a:spLocks noChangeArrowheads="1"/>
          </p:cNvSpPr>
          <p:nvPr/>
        </p:nvSpPr>
        <p:spPr bwMode="auto">
          <a:xfrm>
            <a:off x="5519738" y="4581525"/>
            <a:ext cx="1447800" cy="533400"/>
          </a:xfrm>
          <a:prstGeom prst="wedgeEllipseCallout">
            <a:avLst>
              <a:gd name="adj1" fmla="val 56579"/>
              <a:gd name="adj2" fmla="val -115181"/>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rPr>
              <a:t>江汉平原</a:t>
            </a:r>
          </a:p>
        </p:txBody>
      </p:sp>
      <p:sp>
        <p:nvSpPr>
          <p:cNvPr id="85003" name="椭圆形标注 85002"/>
          <p:cNvSpPr>
            <a:spLocks noChangeArrowheads="1"/>
          </p:cNvSpPr>
          <p:nvPr/>
        </p:nvSpPr>
        <p:spPr bwMode="auto">
          <a:xfrm>
            <a:off x="5029200" y="3124200"/>
            <a:ext cx="1676400" cy="533400"/>
          </a:xfrm>
          <a:prstGeom prst="wedgeEllipseCallout">
            <a:avLst>
              <a:gd name="adj1" fmla="val 101894"/>
              <a:gd name="adj2" fmla="val 84819"/>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rPr>
              <a:t>黄淮平原</a:t>
            </a:r>
          </a:p>
        </p:txBody>
      </p:sp>
      <p:sp>
        <p:nvSpPr>
          <p:cNvPr id="85004" name="椭圆形标注 85003"/>
          <p:cNvSpPr>
            <a:spLocks noChangeArrowheads="1"/>
          </p:cNvSpPr>
          <p:nvPr/>
        </p:nvSpPr>
        <p:spPr bwMode="auto">
          <a:xfrm>
            <a:off x="4953000" y="1219200"/>
            <a:ext cx="1981200" cy="914400"/>
          </a:xfrm>
          <a:prstGeom prst="wedgeEllipseCallout">
            <a:avLst>
              <a:gd name="adj1" fmla="val 77324"/>
              <a:gd name="adj2" fmla="val 193750"/>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rPr>
              <a:t>冀中南、鲁西北、豫北平原</a:t>
            </a:r>
          </a:p>
        </p:txBody>
      </p:sp>
      <p:sp>
        <p:nvSpPr>
          <p:cNvPr id="49165" name="动作按钮: 自定义 85004">
            <a:hlinkClick r:id="rId3" action="ppaction://hlinksldjump" highlightClick="1"/>
          </p:cNvPr>
          <p:cNvSpPr>
            <a:spLocks noChangeArrowheads="1"/>
          </p:cNvSpPr>
          <p:nvPr/>
        </p:nvSpPr>
        <p:spPr bwMode="auto">
          <a:xfrm>
            <a:off x="9220200" y="6477000"/>
            <a:ext cx="457200" cy="228600"/>
          </a:xfrm>
          <a:prstGeom prst="actionButtonBlank">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6" name="动作按钮: 后退或前一项 85005">
            <a:hlinkClick r:id="" action="ppaction://noaction" highlightClick="1"/>
          </p:cNvPr>
          <p:cNvSpPr>
            <a:spLocks noChangeArrowheads="1"/>
          </p:cNvSpPr>
          <p:nvPr/>
        </p:nvSpPr>
        <p:spPr bwMode="auto">
          <a:xfrm>
            <a:off x="9696450" y="6308725"/>
            <a:ext cx="609600" cy="381000"/>
          </a:xfrm>
          <a:prstGeom prst="actionButtonBackPrevious">
            <a:avLst/>
          </a:prstGeom>
          <a:solidFill>
            <a:schemeClr val="accent1"/>
          </a:solidFill>
          <a:ln w="9525">
            <a:solidFill>
              <a:schemeClr val="hlink"/>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163260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barn(outHorizontal)">
                                      <p:cBhvr>
                                        <p:cTn id="7" dur="500"/>
                                        <p:tgtEl>
                                          <p:spTgt spid="84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8500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84996"/>
                                        </p:tgtEl>
                                        <p:attrNameLst>
                                          <p:attrName>style.visibility</p:attrName>
                                        </p:attrNameLst>
                                      </p:cBhvr>
                                      <p:to>
                                        <p:strVal val="visible"/>
                                      </p:to>
                                    </p:set>
                                    <p:animEffect transition="in" filter="barn(outHorizontal)">
                                      <p:cBhvr>
                                        <p:cTn id="16" dur="500"/>
                                        <p:tgtEl>
                                          <p:spTgt spid="8499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500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42" fill="hold" grpId="0" nodeType="clickEffect">
                                  <p:stCondLst>
                                    <p:cond delay="0"/>
                                  </p:stCondLst>
                                  <p:childTnLst>
                                    <p:set>
                                      <p:cBhvr>
                                        <p:cTn id="24" dur="1" fill="hold">
                                          <p:stCondLst>
                                            <p:cond delay="0"/>
                                          </p:stCondLst>
                                        </p:cTn>
                                        <p:tgtEl>
                                          <p:spTgt spid="84997"/>
                                        </p:tgtEl>
                                        <p:attrNameLst>
                                          <p:attrName>style.visibility</p:attrName>
                                        </p:attrNameLst>
                                      </p:cBhvr>
                                      <p:to>
                                        <p:strVal val="visible"/>
                                      </p:to>
                                    </p:set>
                                    <p:animEffect transition="in" filter="barn(outHorizontal)">
                                      <p:cBhvr>
                                        <p:cTn id="25" dur="500"/>
                                        <p:tgtEl>
                                          <p:spTgt spid="8499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8500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42" fill="hold" grpId="0" nodeType="clickEffect">
                                  <p:stCondLst>
                                    <p:cond delay="0"/>
                                  </p:stCondLst>
                                  <p:childTnLst>
                                    <p:set>
                                      <p:cBhvr>
                                        <p:cTn id="33" dur="1" fill="hold">
                                          <p:stCondLst>
                                            <p:cond delay="0"/>
                                          </p:stCondLst>
                                        </p:cTn>
                                        <p:tgtEl>
                                          <p:spTgt spid="84998"/>
                                        </p:tgtEl>
                                        <p:attrNameLst>
                                          <p:attrName>style.visibility</p:attrName>
                                        </p:attrNameLst>
                                      </p:cBhvr>
                                      <p:to>
                                        <p:strVal val="visible"/>
                                      </p:to>
                                    </p:set>
                                    <p:animEffect transition="in" filter="barn(outHorizontal)">
                                      <p:cBhvr>
                                        <p:cTn id="34" dur="500"/>
                                        <p:tgtEl>
                                          <p:spTgt spid="8499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500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42" fill="hold" grpId="0" nodeType="clickEffect">
                                  <p:stCondLst>
                                    <p:cond delay="0"/>
                                  </p:stCondLst>
                                  <p:childTnLst>
                                    <p:set>
                                      <p:cBhvr>
                                        <p:cTn id="42" dur="1" fill="hold">
                                          <p:stCondLst>
                                            <p:cond delay="0"/>
                                          </p:stCondLst>
                                        </p:cTn>
                                        <p:tgtEl>
                                          <p:spTgt spid="84999"/>
                                        </p:tgtEl>
                                        <p:attrNameLst>
                                          <p:attrName>style.visibility</p:attrName>
                                        </p:attrNameLst>
                                      </p:cBhvr>
                                      <p:to>
                                        <p:strVal val="visible"/>
                                      </p:to>
                                    </p:set>
                                    <p:animEffect transition="in" filter="barn(outHorizontal)">
                                      <p:cBhvr>
                                        <p:cTn id="43" dur="500"/>
                                        <p:tgtEl>
                                          <p:spTgt spid="8499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85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animBg="1"/>
      <p:bldP spid="84996" grpId="0" animBg="1"/>
      <p:bldP spid="84997" grpId="0" animBg="1"/>
      <p:bldP spid="84998" grpId="0" animBg="1"/>
      <p:bldP spid="84999" grpId="0" animBg="1"/>
      <p:bldP spid="85000" grpId="0" animBg="1"/>
      <p:bldP spid="85001" grpId="0" animBg="1"/>
      <p:bldP spid="85002" grpId="0" animBg="1"/>
      <p:bldP spid="85003" grpId="0" animBg="1"/>
      <p:bldP spid="8500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143361" descr="花生的分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433388"/>
            <a:ext cx="82296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4" name="矩形标注 143363"/>
          <p:cNvSpPr>
            <a:spLocks noChangeArrowheads="1"/>
          </p:cNvSpPr>
          <p:nvPr/>
        </p:nvSpPr>
        <p:spPr bwMode="auto">
          <a:xfrm>
            <a:off x="1595438" y="1430338"/>
            <a:ext cx="6248400" cy="1219200"/>
          </a:xfrm>
          <a:prstGeom prst="wedgeRectCallout">
            <a:avLst>
              <a:gd name="adj1" fmla="val 50866"/>
              <a:gd name="adj2" fmla="val 108593"/>
            </a:avLst>
          </a:prstGeom>
          <a:gradFill rotWithShape="0">
            <a:gsLst>
              <a:gs pos="0">
                <a:srgbClr val="8FABAE"/>
              </a:gs>
              <a:gs pos="50000">
                <a:schemeClr val="accent1"/>
              </a:gs>
              <a:gs pos="100000">
                <a:srgbClr val="8FABAE"/>
              </a:gs>
            </a:gsLst>
            <a:lin ang="0" scaled="1"/>
          </a:gradFill>
          <a:ln w="9525">
            <a:noFill/>
            <a:miter lim="800000"/>
            <a:headEnd/>
            <a:tailEnd/>
          </a:ln>
        </p:spPr>
        <p:txBody>
          <a:bodyPr/>
          <a:lstStyle/>
          <a:p>
            <a:pPr algn="ctr">
              <a:defRPr/>
            </a:pPr>
            <a:endParaRPr lang="zh-CN" altLang="en-US" sz="2400" b="1">
              <a:latin typeface="Times New Roman" pitchFamily="18" charset="0"/>
            </a:endParaRPr>
          </a:p>
        </p:txBody>
      </p:sp>
      <p:sp>
        <p:nvSpPr>
          <p:cNvPr id="143365" name="文本框 143364"/>
          <p:cNvSpPr txBox="1">
            <a:spLocks noChangeArrowheads="1"/>
          </p:cNvSpPr>
          <p:nvPr/>
        </p:nvSpPr>
        <p:spPr bwMode="auto">
          <a:xfrm>
            <a:off x="1703388" y="1484313"/>
            <a:ext cx="6096000" cy="1066800"/>
          </a:xfrm>
          <a:prstGeom prst="rect">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b="1">
                <a:solidFill>
                  <a:srgbClr val="FFFFFF"/>
                </a:solidFill>
                <a:latin typeface="Times New Roman" panose="02020603050405020304" pitchFamily="18" charset="0"/>
              </a:rPr>
              <a:t>花生：东部的暖温带、亚热带、热带的沙土和丘陵地区</a:t>
            </a:r>
          </a:p>
        </p:txBody>
      </p:sp>
      <p:grpSp>
        <p:nvGrpSpPr>
          <p:cNvPr id="2" name="组合 143365"/>
          <p:cNvGrpSpPr>
            <a:grpSpLocks/>
          </p:cNvGrpSpPr>
          <p:nvPr/>
        </p:nvGrpSpPr>
        <p:grpSpPr bwMode="auto">
          <a:xfrm>
            <a:off x="2590800" y="2649538"/>
            <a:ext cx="762000" cy="2989262"/>
            <a:chOff x="672" y="1669"/>
            <a:chExt cx="480" cy="1883"/>
          </a:xfrm>
        </p:grpSpPr>
        <p:sp>
          <p:nvSpPr>
            <p:cNvPr id="43013" name="下箭头 143366"/>
            <p:cNvSpPr>
              <a:spLocks noChangeArrowheads="1"/>
            </p:cNvSpPr>
            <p:nvPr/>
          </p:nvSpPr>
          <p:spPr bwMode="auto">
            <a:xfrm>
              <a:off x="672" y="1669"/>
              <a:ext cx="480" cy="1883"/>
            </a:xfrm>
            <a:prstGeom prst="downArrow">
              <a:avLst>
                <a:gd name="adj1" fmla="val 55833"/>
                <a:gd name="adj2" fmla="val 137248"/>
              </a:avLst>
            </a:prstGeom>
            <a:gradFill rotWithShape="0">
              <a:gsLst>
                <a:gs pos="0">
                  <a:srgbClr val="7C9496"/>
                </a:gs>
                <a:gs pos="50000">
                  <a:schemeClr val="accent1"/>
                </a:gs>
                <a:gs pos="100000">
                  <a:srgbClr val="7C9496"/>
                </a:gs>
              </a:gsLst>
              <a:lin ang="5400000" scaled="1"/>
            </a:gradFill>
            <a:ln w="9525">
              <a:noFill/>
              <a:miter lim="800000"/>
              <a:headEnd/>
              <a:tailEnd/>
            </a:ln>
          </p:spPr>
          <p:txBody>
            <a:bodyPr/>
            <a:lstStyle/>
            <a:p>
              <a:pPr>
                <a:defRPr/>
              </a:pPr>
              <a:endParaRPr lang="zh-CN" altLang="en-US"/>
            </a:p>
          </p:txBody>
        </p:sp>
        <p:sp>
          <p:nvSpPr>
            <p:cNvPr id="51210" name="文本框 143367"/>
            <p:cNvSpPr txBox="1">
              <a:spLocks noChangeArrowheads="1"/>
            </p:cNvSpPr>
            <p:nvPr/>
          </p:nvSpPr>
          <p:spPr bwMode="auto">
            <a:xfrm>
              <a:off x="734" y="2050"/>
              <a:ext cx="388"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F2101B"/>
                  </a:solidFill>
                  <a:latin typeface="Times New Roman" panose="02020603050405020304" pitchFamily="18" charset="0"/>
                </a:rPr>
                <a:t>地位</a:t>
              </a:r>
            </a:p>
          </p:txBody>
        </p:sp>
      </p:grpSp>
      <p:sp>
        <p:nvSpPr>
          <p:cNvPr id="143369" name="矩形 143368"/>
          <p:cNvSpPr>
            <a:spLocks noChangeArrowheads="1"/>
          </p:cNvSpPr>
          <p:nvPr/>
        </p:nvSpPr>
        <p:spPr bwMode="auto">
          <a:xfrm>
            <a:off x="1630364" y="5621338"/>
            <a:ext cx="4389437" cy="779462"/>
          </a:xfrm>
          <a:prstGeom prst="rect">
            <a:avLst/>
          </a:prstGeom>
          <a:gradFill rotWithShape="0">
            <a:gsLst>
              <a:gs pos="0">
                <a:srgbClr val="576869"/>
              </a:gs>
              <a:gs pos="50000">
                <a:schemeClr val="accent1"/>
              </a:gs>
              <a:gs pos="100000">
                <a:srgbClr val="576869"/>
              </a:gs>
            </a:gsLst>
            <a:lin ang="5400000" scaled="1"/>
          </a:gradFill>
          <a:ln w="9525">
            <a:solidFill>
              <a:schemeClr val="tx1"/>
            </a:solidFill>
            <a:miter lim="800000"/>
            <a:headEnd/>
            <a:tailEnd/>
          </a:ln>
        </p:spPr>
        <p:txBody>
          <a:bodyPr/>
          <a:lstStyle/>
          <a:p>
            <a:pPr>
              <a:defRPr/>
            </a:pPr>
            <a:endParaRPr lang="zh-CN" altLang="en-US"/>
          </a:p>
        </p:txBody>
      </p:sp>
      <p:sp>
        <p:nvSpPr>
          <p:cNvPr id="143370" name="文本框 143369"/>
          <p:cNvSpPr txBox="1">
            <a:spLocks noChangeArrowheads="1"/>
          </p:cNvSpPr>
          <p:nvPr/>
        </p:nvSpPr>
        <p:spPr bwMode="auto">
          <a:xfrm>
            <a:off x="2135188" y="5734051"/>
            <a:ext cx="3657600" cy="519113"/>
          </a:xfrm>
          <a:prstGeom prst="rect">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FFFFFF"/>
                </a:solidFill>
                <a:latin typeface="Times New Roman" panose="02020603050405020304" pitchFamily="18" charset="0"/>
              </a:rPr>
              <a:t>最重要的油料作物</a:t>
            </a:r>
          </a:p>
        </p:txBody>
      </p:sp>
      <p:sp>
        <p:nvSpPr>
          <p:cNvPr id="143371" name="矩形 143370"/>
          <p:cNvSpPr>
            <a:spLocks noChangeArrowheads="1"/>
          </p:cNvSpPr>
          <p:nvPr/>
        </p:nvSpPr>
        <p:spPr bwMode="auto">
          <a:xfrm>
            <a:off x="6600825" y="5570538"/>
            <a:ext cx="3455988" cy="64135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chemeClr val="bg1"/>
                </a:solidFill>
              </a:rPr>
              <a:t>山东产量最多</a:t>
            </a:r>
          </a:p>
        </p:txBody>
      </p:sp>
    </p:spTree>
    <p:extLst>
      <p:ext uri="{BB962C8B-B14F-4D97-AF65-F5344CB8AC3E}">
        <p14:creationId xmlns:p14="http://schemas.microsoft.com/office/powerpoint/2010/main" val="3422454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3364"/>
                                        </p:tgtEl>
                                        <p:attrNameLst>
                                          <p:attrName>style.visibility</p:attrName>
                                        </p:attrNameLst>
                                      </p:cBhvr>
                                      <p:to>
                                        <p:strVal val="visible"/>
                                      </p:to>
                                    </p:set>
                                    <p:animEffect transition="in" filter="barn(outVertical)">
                                      <p:cBhvr>
                                        <p:cTn id="7" dur="500"/>
                                        <p:tgtEl>
                                          <p:spTgt spid="14336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iterate type="lt">
                                    <p:tmPct val="100000"/>
                                  </p:iterate>
                                  <p:childTnLst>
                                    <p:set>
                                      <p:cBhvr>
                                        <p:cTn id="10" dur="1" fill="hold">
                                          <p:stCondLst>
                                            <p:cond delay="0"/>
                                          </p:stCondLst>
                                        </p:cTn>
                                        <p:tgtEl>
                                          <p:spTgt spid="143365"/>
                                        </p:tgtEl>
                                        <p:attrNameLst>
                                          <p:attrName>style.visibility</p:attrName>
                                        </p:attrNameLst>
                                      </p:cBhvr>
                                      <p:to>
                                        <p:strVal val="visible"/>
                                      </p:to>
                                    </p:set>
                                    <p:animEffect transition="in" filter="wipe(up)">
                                      <p:cBhvr>
                                        <p:cTn id="11" dur="75"/>
                                        <p:tgtEl>
                                          <p:spTgt spid="14336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nodeType="afterGroup">
                            <p:stCondLst>
                              <p:cond delay="500"/>
                            </p:stCondLst>
                            <p:childTnLst>
                              <p:par>
                                <p:cTn id="18" presetID="17" presetClass="entr" presetSubtype="10" fill="hold" nodeType="afterEffect">
                                  <p:stCondLst>
                                    <p:cond delay="0"/>
                                  </p:stCondLst>
                                  <p:childTnLst>
                                    <p:set>
                                      <p:cBhvr>
                                        <p:cTn id="19" dur="1" fill="hold">
                                          <p:stCondLst>
                                            <p:cond delay="0"/>
                                          </p:stCondLst>
                                        </p:cTn>
                                        <p:tgtEl>
                                          <p:spTgt spid="143369"/>
                                        </p:tgtEl>
                                        <p:attrNameLst>
                                          <p:attrName>style.visibility</p:attrName>
                                        </p:attrNameLst>
                                      </p:cBhvr>
                                      <p:to>
                                        <p:strVal val="visible"/>
                                      </p:to>
                                    </p:set>
                                    <p:anim calcmode="lin" valueType="num">
                                      <p:cBhvr>
                                        <p:cTn id="20" dur="500" fill="hold"/>
                                        <p:tgtEl>
                                          <p:spTgt spid="143369"/>
                                        </p:tgtEl>
                                        <p:attrNameLst>
                                          <p:attrName>ppt_w</p:attrName>
                                        </p:attrNameLst>
                                      </p:cBhvr>
                                      <p:tavLst>
                                        <p:tav tm="0">
                                          <p:val>
                                            <p:fltVal val="0"/>
                                          </p:val>
                                        </p:tav>
                                        <p:tav tm="100000">
                                          <p:val>
                                            <p:strVal val="#ppt_w"/>
                                          </p:val>
                                        </p:tav>
                                      </p:tavLst>
                                    </p:anim>
                                    <p:anim calcmode="lin" valueType="num">
                                      <p:cBhvr>
                                        <p:cTn id="21" dur="500" fill="hold"/>
                                        <p:tgtEl>
                                          <p:spTgt spid="143369"/>
                                        </p:tgtEl>
                                        <p:attrNameLst>
                                          <p:attrName>ppt_h</p:attrName>
                                        </p:attrNameLst>
                                      </p:cBhvr>
                                      <p:tavLst>
                                        <p:tav tm="0">
                                          <p:val>
                                            <p:strVal val="#ppt_h"/>
                                          </p:val>
                                        </p:tav>
                                        <p:tav tm="100000">
                                          <p:val>
                                            <p:strVal val="#ppt_h"/>
                                          </p:val>
                                        </p:tav>
                                      </p:tavLst>
                                    </p:anim>
                                  </p:childTnLst>
                                </p:cTn>
                              </p:par>
                            </p:childTnLst>
                          </p:cTn>
                        </p:par>
                        <p:par>
                          <p:cTn id="22" fill="hold" nodeType="afterGroup">
                            <p:stCondLst>
                              <p:cond delay="1000"/>
                            </p:stCondLst>
                            <p:childTnLst>
                              <p:par>
                                <p:cTn id="23" presetID="15" presetClass="entr" presetSubtype="0" fill="hold" grpId="0" nodeType="afterEffect">
                                  <p:stCondLst>
                                    <p:cond delay="0"/>
                                  </p:stCondLst>
                                  <p:childTnLst>
                                    <p:set>
                                      <p:cBhvr>
                                        <p:cTn id="24" dur="1" fill="hold">
                                          <p:stCondLst>
                                            <p:cond delay="0"/>
                                          </p:stCondLst>
                                        </p:cTn>
                                        <p:tgtEl>
                                          <p:spTgt spid="143370"/>
                                        </p:tgtEl>
                                        <p:attrNameLst>
                                          <p:attrName>style.visibility</p:attrName>
                                        </p:attrNameLst>
                                      </p:cBhvr>
                                      <p:to>
                                        <p:strVal val="visible"/>
                                      </p:to>
                                    </p:set>
                                    <p:anim calcmode="lin" valueType="num">
                                      <p:cBhvr>
                                        <p:cTn id="25" dur="1000" fill="hold"/>
                                        <p:tgtEl>
                                          <p:spTgt spid="143370"/>
                                        </p:tgtEl>
                                        <p:attrNameLst>
                                          <p:attrName>ppt_w</p:attrName>
                                        </p:attrNameLst>
                                      </p:cBhvr>
                                      <p:tavLst>
                                        <p:tav tm="0">
                                          <p:val>
                                            <p:fltVal val="0"/>
                                          </p:val>
                                        </p:tav>
                                        <p:tav tm="100000">
                                          <p:val>
                                            <p:strVal val="#ppt_w"/>
                                          </p:val>
                                        </p:tav>
                                      </p:tavLst>
                                    </p:anim>
                                    <p:anim calcmode="lin" valueType="num">
                                      <p:cBhvr>
                                        <p:cTn id="26" dur="1000" fill="hold"/>
                                        <p:tgtEl>
                                          <p:spTgt spid="143370"/>
                                        </p:tgtEl>
                                        <p:attrNameLst>
                                          <p:attrName>ppt_h</p:attrName>
                                        </p:attrNameLst>
                                      </p:cBhvr>
                                      <p:tavLst>
                                        <p:tav tm="0">
                                          <p:val>
                                            <p:fltVal val="0"/>
                                          </p:val>
                                        </p:tav>
                                        <p:tav tm="100000">
                                          <p:val>
                                            <p:strVal val="#ppt_h"/>
                                          </p:val>
                                        </p:tav>
                                      </p:tavLst>
                                    </p:anim>
                                    <p:anim calcmode="lin" valueType="num">
                                      <p:cBhvr>
                                        <p:cTn id="27" dur="1000" fill="hold"/>
                                        <p:tgtEl>
                                          <p:spTgt spid="143370"/>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4337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143371"/>
                                        </p:tgtEl>
                                        <p:attrNameLst>
                                          <p:attrName>style.visibility</p:attrName>
                                        </p:attrNameLst>
                                      </p:cBhvr>
                                      <p:to>
                                        <p:strVal val="visible"/>
                                      </p:to>
                                    </p:set>
                                    <p:animEffect transition="in" filter="wipe(down)">
                                      <p:cBhvr>
                                        <p:cTn id="33" dur="580">
                                          <p:stCondLst>
                                            <p:cond delay="0"/>
                                          </p:stCondLst>
                                        </p:cTn>
                                        <p:tgtEl>
                                          <p:spTgt spid="143371"/>
                                        </p:tgtEl>
                                      </p:cBhvr>
                                    </p:animEffect>
                                    <p:anim calcmode="lin" valueType="num">
                                      <p:cBhvr>
                                        <p:cTn id="34" dur="1822" tmFilter="0,0; 0.14,0.36; 0.43,0.73; 0.71,0.91; 1.0,1.0">
                                          <p:stCondLst>
                                            <p:cond delay="0"/>
                                          </p:stCondLst>
                                        </p:cTn>
                                        <p:tgtEl>
                                          <p:spTgt spid="143371"/>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43371"/>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43371"/>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43371"/>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43371"/>
                                        </p:tgtEl>
                                        <p:attrNameLst>
                                          <p:attrName>ppt_y</p:attrName>
                                        </p:attrNameLst>
                                      </p:cBhvr>
                                      <p:tavLst>
                                        <p:tav tm="0" fmla="#ppt_y-sin(pi*$)/81">
                                          <p:val>
                                            <p:fltVal val="0"/>
                                          </p:val>
                                        </p:tav>
                                        <p:tav tm="100000">
                                          <p:val>
                                            <p:fltVal val="1"/>
                                          </p:val>
                                        </p:tav>
                                      </p:tavLst>
                                    </p:anim>
                                    <p:animScale>
                                      <p:cBhvr>
                                        <p:cTn id="39" dur="26">
                                          <p:stCondLst>
                                            <p:cond delay="650"/>
                                          </p:stCondLst>
                                        </p:cTn>
                                        <p:tgtEl>
                                          <p:spTgt spid="143371"/>
                                        </p:tgtEl>
                                      </p:cBhvr>
                                      <p:to x="100000" y="60000"/>
                                    </p:animScale>
                                    <p:animScale>
                                      <p:cBhvr>
                                        <p:cTn id="40" dur="166" decel="50000">
                                          <p:stCondLst>
                                            <p:cond delay="676"/>
                                          </p:stCondLst>
                                        </p:cTn>
                                        <p:tgtEl>
                                          <p:spTgt spid="143371"/>
                                        </p:tgtEl>
                                      </p:cBhvr>
                                      <p:to x="100000" y="100000"/>
                                    </p:animScale>
                                    <p:animScale>
                                      <p:cBhvr>
                                        <p:cTn id="41" dur="26">
                                          <p:stCondLst>
                                            <p:cond delay="1312"/>
                                          </p:stCondLst>
                                        </p:cTn>
                                        <p:tgtEl>
                                          <p:spTgt spid="143371"/>
                                        </p:tgtEl>
                                      </p:cBhvr>
                                      <p:to x="100000" y="80000"/>
                                    </p:animScale>
                                    <p:animScale>
                                      <p:cBhvr>
                                        <p:cTn id="42" dur="166" decel="50000">
                                          <p:stCondLst>
                                            <p:cond delay="1338"/>
                                          </p:stCondLst>
                                        </p:cTn>
                                        <p:tgtEl>
                                          <p:spTgt spid="143371"/>
                                        </p:tgtEl>
                                      </p:cBhvr>
                                      <p:to x="100000" y="100000"/>
                                    </p:animScale>
                                    <p:animScale>
                                      <p:cBhvr>
                                        <p:cTn id="43" dur="26">
                                          <p:stCondLst>
                                            <p:cond delay="1642"/>
                                          </p:stCondLst>
                                        </p:cTn>
                                        <p:tgtEl>
                                          <p:spTgt spid="143371"/>
                                        </p:tgtEl>
                                      </p:cBhvr>
                                      <p:to x="100000" y="90000"/>
                                    </p:animScale>
                                    <p:animScale>
                                      <p:cBhvr>
                                        <p:cTn id="44" dur="166" decel="50000">
                                          <p:stCondLst>
                                            <p:cond delay="1668"/>
                                          </p:stCondLst>
                                        </p:cTn>
                                        <p:tgtEl>
                                          <p:spTgt spid="143371"/>
                                        </p:tgtEl>
                                      </p:cBhvr>
                                      <p:to x="100000" y="100000"/>
                                    </p:animScale>
                                    <p:animScale>
                                      <p:cBhvr>
                                        <p:cTn id="45" dur="26">
                                          <p:stCondLst>
                                            <p:cond delay="1808"/>
                                          </p:stCondLst>
                                        </p:cTn>
                                        <p:tgtEl>
                                          <p:spTgt spid="143371"/>
                                        </p:tgtEl>
                                      </p:cBhvr>
                                      <p:to x="100000" y="95000"/>
                                    </p:animScale>
                                    <p:animScale>
                                      <p:cBhvr>
                                        <p:cTn id="46" dur="166" decel="50000">
                                          <p:stCondLst>
                                            <p:cond delay="1834"/>
                                          </p:stCondLst>
                                        </p:cTn>
                                        <p:tgtEl>
                                          <p:spTgt spid="14337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animBg="1"/>
      <p:bldP spid="143365" grpId="0" animBg="1"/>
      <p:bldP spid="143370" grpId="0" animBg="1"/>
      <p:bldP spid="14337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0"/>
            <a:ext cx="10527665" cy="6870065"/>
          </a:xfrm>
          <a:prstGeom prst="rect">
            <a:avLst/>
          </a:prstGeom>
        </p:spPr>
      </p:pic>
      <p:sp>
        <p:nvSpPr>
          <p:cNvPr id="3" name="文本框 2"/>
          <p:cNvSpPr txBox="1"/>
          <p:nvPr/>
        </p:nvSpPr>
        <p:spPr>
          <a:xfrm>
            <a:off x="10840085" y="1969770"/>
            <a:ext cx="921385" cy="4310380"/>
          </a:xfrm>
          <a:prstGeom prst="rect">
            <a:avLst/>
          </a:prstGeom>
          <a:noFill/>
        </p:spPr>
        <p:txBody>
          <a:bodyPr vert="eaVert" wrap="square" rtlCol="0">
            <a:spAutoFit/>
          </a:bodyPr>
          <a:lstStyle/>
          <a:p>
            <a:r>
              <a:rPr lang="zh-CN" altLang="en-US" sz="2400" b="1">
                <a:solidFill>
                  <a:schemeClr val="accent6">
                    <a:lumMod val="50000"/>
                  </a:schemeClr>
                </a:solidFill>
              </a:rPr>
              <a:t>两年三熟至一年两熟</a:t>
            </a:r>
          </a:p>
          <a:p>
            <a:r>
              <a:rPr lang="zh-CN" altLang="en-US" sz="2400" b="1">
                <a:solidFill>
                  <a:schemeClr val="accent6">
                    <a:lumMod val="50000"/>
                  </a:schemeClr>
                </a:solidFill>
              </a:rPr>
              <a:t>冬小麦</a:t>
            </a:r>
          </a:p>
        </p:txBody>
      </p:sp>
    </p:spTree>
    <p:extLst>
      <p:ext uri="{BB962C8B-B14F-4D97-AF65-F5344CB8AC3E}">
        <p14:creationId xmlns:p14="http://schemas.microsoft.com/office/powerpoint/2010/main" val="2193929081"/>
      </p:ext>
    </p:extLst>
  </p:cSld>
  <p:clrMapOvr>
    <a:masterClrMapping/>
  </p:clrMapOvr>
  <p:transition>
    <p:pull dir="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中国内流流域和外流流域"/>
          <p:cNvPicPr>
            <a:picLocks noChangeAspect="1" noChangeArrowheads="1"/>
          </p:cNvPicPr>
          <p:nvPr>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083522" y="954087"/>
            <a:ext cx="8024812"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45411" name="Group 3"/>
          <p:cNvGrpSpPr>
            <a:grpSpLocks/>
          </p:cNvGrpSpPr>
          <p:nvPr/>
        </p:nvGrpSpPr>
        <p:grpSpPr bwMode="auto">
          <a:xfrm>
            <a:off x="5671273" y="1663699"/>
            <a:ext cx="1152525" cy="430212"/>
            <a:chOff x="0" y="0"/>
            <a:chExt cx="726" cy="271"/>
          </a:xfrm>
        </p:grpSpPr>
        <p:sp>
          <p:nvSpPr>
            <p:cNvPr id="145412" name="AutoShape 4"/>
            <p:cNvSpPr>
              <a:spLocks noChangeArrowheads="1"/>
            </p:cNvSpPr>
            <p:nvPr>
              <p:custDataLst>
                <p:tags r:id="rId14"/>
              </p:custDataLst>
            </p:nvPr>
          </p:nvSpPr>
          <p:spPr bwMode="auto">
            <a:xfrm flipV="1">
              <a:off x="0" y="0"/>
              <a:ext cx="726" cy="271"/>
            </a:xfrm>
            <a:prstGeom prst="wedgeRectCallout">
              <a:avLst>
                <a:gd name="adj1" fmla="val 118454"/>
                <a:gd name="adj2" fmla="val -168819"/>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微软雅黑" panose="020B0503020204020204" pitchFamily="34" charset="-122"/>
                <a:ea typeface="微软雅黑" panose="020B0503020204020204" pitchFamily="34" charset="-122"/>
              </a:endParaRPr>
            </a:p>
          </p:txBody>
        </p:sp>
        <p:sp>
          <p:nvSpPr>
            <p:cNvPr id="145413" name="Text Box 5"/>
            <p:cNvSpPr>
              <a:spLocks noChangeArrowheads="1"/>
            </p:cNvSpPr>
            <p:nvPr>
              <p:custDataLst>
                <p:tags r:id="rId15"/>
              </p:custDataLst>
            </p:nvPr>
          </p:nvSpPr>
          <p:spPr bwMode="auto">
            <a:xfrm>
              <a:off x="0" y="0"/>
              <a:ext cx="7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zh-CN" sz="1800" b="1">
                  <a:latin typeface="微软雅黑" panose="020B0503020204020204" pitchFamily="34" charset="-122"/>
                  <a:ea typeface="微软雅黑" panose="020B0503020204020204" pitchFamily="34" charset="-122"/>
                </a:rPr>
                <a:t>大兴安岭</a:t>
              </a:r>
            </a:p>
          </p:txBody>
        </p:sp>
      </p:grpSp>
      <p:grpSp>
        <p:nvGrpSpPr>
          <p:cNvPr id="145414" name="Group 6"/>
          <p:cNvGrpSpPr>
            <a:grpSpLocks/>
          </p:cNvGrpSpPr>
          <p:nvPr/>
        </p:nvGrpSpPr>
        <p:grpSpPr bwMode="auto">
          <a:xfrm>
            <a:off x="1494559" y="5480049"/>
            <a:ext cx="1296988" cy="366712"/>
            <a:chOff x="0" y="0"/>
            <a:chExt cx="817" cy="231"/>
          </a:xfrm>
        </p:grpSpPr>
        <p:sp>
          <p:nvSpPr>
            <p:cNvPr id="145415" name="AutoShape 7"/>
            <p:cNvSpPr>
              <a:spLocks noChangeArrowheads="1"/>
            </p:cNvSpPr>
            <p:nvPr>
              <p:custDataLst>
                <p:tags r:id="rId12"/>
              </p:custDataLst>
            </p:nvPr>
          </p:nvSpPr>
          <p:spPr bwMode="auto">
            <a:xfrm>
              <a:off x="0" y="0"/>
              <a:ext cx="817" cy="227"/>
            </a:xfrm>
            <a:prstGeom prst="wedgeRoundRectCallout">
              <a:avLst>
                <a:gd name="adj1" fmla="val 82838"/>
                <a:gd name="adj2" fmla="val -260134"/>
                <a:gd name="adj3" fmla="val 16667"/>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微软雅黑" panose="020B0503020204020204" pitchFamily="34" charset="-122"/>
                <a:ea typeface="微软雅黑" panose="020B0503020204020204" pitchFamily="34" charset="-122"/>
              </a:endParaRPr>
            </a:p>
          </p:txBody>
        </p:sp>
        <p:sp>
          <p:nvSpPr>
            <p:cNvPr id="145416" name="Text Box 8"/>
            <p:cNvSpPr>
              <a:spLocks noChangeArrowheads="1"/>
            </p:cNvSpPr>
            <p:nvPr>
              <p:custDataLst>
                <p:tags r:id="rId13"/>
              </p:custDataLst>
            </p:nvPr>
          </p:nvSpPr>
          <p:spPr bwMode="auto">
            <a:xfrm>
              <a:off x="46" y="0"/>
              <a:ext cx="7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zh-CN" sz="1800" b="1">
                  <a:latin typeface="微软雅黑" panose="020B0503020204020204" pitchFamily="34" charset="-122"/>
                  <a:ea typeface="微软雅黑" panose="020B0503020204020204" pitchFamily="34" charset="-122"/>
                </a:rPr>
                <a:t>冈底斯山</a:t>
              </a:r>
            </a:p>
          </p:txBody>
        </p:sp>
      </p:grpSp>
      <p:grpSp>
        <p:nvGrpSpPr>
          <p:cNvPr id="145417" name="Group 9"/>
          <p:cNvGrpSpPr>
            <a:grpSpLocks/>
          </p:cNvGrpSpPr>
          <p:nvPr/>
        </p:nvGrpSpPr>
        <p:grpSpPr bwMode="auto">
          <a:xfrm>
            <a:off x="3367810" y="3103562"/>
            <a:ext cx="1439863" cy="366713"/>
            <a:chOff x="0" y="0"/>
            <a:chExt cx="907" cy="231"/>
          </a:xfrm>
        </p:grpSpPr>
        <p:sp>
          <p:nvSpPr>
            <p:cNvPr id="145418" name="AutoShape 10"/>
            <p:cNvSpPr>
              <a:spLocks noChangeArrowheads="1"/>
            </p:cNvSpPr>
            <p:nvPr>
              <p:custDataLst>
                <p:tags r:id="rId10"/>
              </p:custDataLst>
            </p:nvPr>
          </p:nvSpPr>
          <p:spPr bwMode="auto">
            <a:xfrm>
              <a:off x="0" y="0"/>
              <a:ext cx="823" cy="231"/>
            </a:xfrm>
            <a:prstGeom prst="wedgeRectCallout">
              <a:avLst>
                <a:gd name="adj1" fmla="val 60593"/>
                <a:gd name="adj2" fmla="val 217509"/>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微软雅黑" panose="020B0503020204020204" pitchFamily="34" charset="-122"/>
                <a:ea typeface="微软雅黑" panose="020B0503020204020204" pitchFamily="34" charset="-122"/>
              </a:endParaRPr>
            </a:p>
          </p:txBody>
        </p:sp>
        <p:sp>
          <p:nvSpPr>
            <p:cNvPr id="145419" name="Text Box 11"/>
            <p:cNvSpPr>
              <a:spLocks noChangeArrowheads="1"/>
            </p:cNvSpPr>
            <p:nvPr>
              <p:custDataLst>
                <p:tags r:id="rId11"/>
              </p:custDataLst>
            </p:nvPr>
          </p:nvSpPr>
          <p:spPr bwMode="auto">
            <a:xfrm>
              <a:off x="0" y="0"/>
              <a:ext cx="90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zh-CN" sz="1800" b="1">
                  <a:latin typeface="微软雅黑" panose="020B0503020204020204" pitchFamily="34" charset="-122"/>
                  <a:ea typeface="微软雅黑" panose="020B0503020204020204" pitchFamily="34" charset="-122"/>
                </a:rPr>
                <a:t>巴颜喀拉山</a:t>
              </a:r>
            </a:p>
          </p:txBody>
        </p:sp>
      </p:grpSp>
      <p:grpSp>
        <p:nvGrpSpPr>
          <p:cNvPr id="145420" name="Group 12"/>
          <p:cNvGrpSpPr>
            <a:grpSpLocks/>
          </p:cNvGrpSpPr>
          <p:nvPr/>
        </p:nvGrpSpPr>
        <p:grpSpPr bwMode="auto">
          <a:xfrm>
            <a:off x="4914034" y="4816474"/>
            <a:ext cx="973138" cy="366712"/>
            <a:chOff x="0" y="0"/>
            <a:chExt cx="878" cy="231"/>
          </a:xfrm>
        </p:grpSpPr>
        <p:sp>
          <p:nvSpPr>
            <p:cNvPr id="145421" name="AutoShape 13"/>
            <p:cNvSpPr>
              <a:spLocks noChangeArrowheads="1"/>
            </p:cNvSpPr>
            <p:nvPr>
              <p:custDataLst>
                <p:tags r:id="rId8"/>
              </p:custDataLst>
            </p:nvPr>
          </p:nvSpPr>
          <p:spPr bwMode="auto">
            <a:xfrm>
              <a:off x="51" y="0"/>
              <a:ext cx="827" cy="227"/>
            </a:xfrm>
            <a:prstGeom prst="wedgeRoundRectCallout">
              <a:avLst>
                <a:gd name="adj1" fmla="val 18806"/>
                <a:gd name="adj2" fmla="val -335079"/>
                <a:gd name="adj3" fmla="val 16667"/>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微软雅黑" panose="020B0503020204020204" pitchFamily="34" charset="-122"/>
                <a:ea typeface="微软雅黑" panose="020B0503020204020204" pitchFamily="34" charset="-122"/>
              </a:endParaRPr>
            </a:p>
          </p:txBody>
        </p:sp>
        <p:sp>
          <p:nvSpPr>
            <p:cNvPr id="145422" name="Text Box 14"/>
            <p:cNvSpPr>
              <a:spLocks noChangeArrowheads="1"/>
            </p:cNvSpPr>
            <p:nvPr>
              <p:custDataLst>
                <p:tags r:id="rId9"/>
              </p:custDataLst>
            </p:nvPr>
          </p:nvSpPr>
          <p:spPr bwMode="auto">
            <a:xfrm>
              <a:off x="0" y="0"/>
              <a:ext cx="8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zh-CN" sz="1800" b="1">
                  <a:latin typeface="微软雅黑" panose="020B0503020204020204" pitchFamily="34" charset="-122"/>
                  <a:ea typeface="微软雅黑" panose="020B0503020204020204" pitchFamily="34" charset="-122"/>
                </a:rPr>
                <a:t>祁连山</a:t>
              </a:r>
            </a:p>
          </p:txBody>
        </p:sp>
      </p:grpSp>
      <p:grpSp>
        <p:nvGrpSpPr>
          <p:cNvPr id="145423" name="Group 15"/>
          <p:cNvGrpSpPr>
            <a:grpSpLocks/>
          </p:cNvGrpSpPr>
          <p:nvPr/>
        </p:nvGrpSpPr>
        <p:grpSpPr bwMode="auto">
          <a:xfrm>
            <a:off x="5526809" y="2166937"/>
            <a:ext cx="863600" cy="366713"/>
            <a:chOff x="0" y="0"/>
            <a:chExt cx="544" cy="231"/>
          </a:xfrm>
        </p:grpSpPr>
        <p:sp>
          <p:nvSpPr>
            <p:cNvPr id="145424" name="AutoShape 16"/>
            <p:cNvSpPr>
              <a:spLocks noChangeArrowheads="1"/>
            </p:cNvSpPr>
            <p:nvPr>
              <p:custDataLst>
                <p:tags r:id="rId6"/>
              </p:custDataLst>
            </p:nvPr>
          </p:nvSpPr>
          <p:spPr bwMode="auto">
            <a:xfrm>
              <a:off x="0" y="0"/>
              <a:ext cx="408" cy="227"/>
            </a:xfrm>
            <a:prstGeom prst="wedgeRectCallout">
              <a:avLst>
                <a:gd name="adj1" fmla="val 99755"/>
                <a:gd name="adj2" fmla="val 230014"/>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微软雅黑" panose="020B0503020204020204" pitchFamily="34" charset="-122"/>
                <a:ea typeface="微软雅黑" panose="020B0503020204020204" pitchFamily="34" charset="-122"/>
              </a:endParaRPr>
            </a:p>
          </p:txBody>
        </p:sp>
        <p:sp>
          <p:nvSpPr>
            <p:cNvPr id="145425" name="Text Box 17"/>
            <p:cNvSpPr>
              <a:spLocks noChangeArrowheads="1"/>
            </p:cNvSpPr>
            <p:nvPr>
              <p:custDataLst>
                <p:tags r:id="rId7"/>
              </p:custDataLst>
            </p:nvPr>
          </p:nvSpPr>
          <p:spPr bwMode="auto">
            <a:xfrm>
              <a:off x="0" y="0"/>
              <a:ext cx="5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zh-CN" sz="1800" b="1">
                  <a:latin typeface="微软雅黑" panose="020B0503020204020204" pitchFamily="34" charset="-122"/>
                  <a:ea typeface="微软雅黑" panose="020B0503020204020204" pitchFamily="34" charset="-122"/>
                </a:rPr>
                <a:t>阴山</a:t>
              </a:r>
            </a:p>
          </p:txBody>
        </p:sp>
      </p:grpSp>
      <p:sp>
        <p:nvSpPr>
          <p:cNvPr id="145426" name="Text Box 18"/>
          <p:cNvSpPr>
            <a:spLocks noChangeArrowheads="1"/>
          </p:cNvSpPr>
          <p:nvPr>
            <p:custDataLst>
              <p:tags r:id="rId2"/>
            </p:custDataLst>
          </p:nvPr>
        </p:nvSpPr>
        <p:spPr bwMode="auto">
          <a:xfrm>
            <a:off x="2921722" y="3616325"/>
            <a:ext cx="1524000" cy="579437"/>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b="1">
                <a:solidFill>
                  <a:srgbClr val="0000FF"/>
                </a:solidFill>
                <a:latin typeface="微软雅黑" panose="020B0503020204020204" pitchFamily="34" charset="-122"/>
                <a:ea typeface="微软雅黑" panose="020B0503020204020204" pitchFamily="34" charset="-122"/>
              </a:rPr>
              <a:t>内流区</a:t>
            </a:r>
          </a:p>
        </p:txBody>
      </p:sp>
      <p:sp>
        <p:nvSpPr>
          <p:cNvPr id="145427" name="Text Box 19"/>
          <p:cNvSpPr>
            <a:spLocks noChangeArrowheads="1"/>
          </p:cNvSpPr>
          <p:nvPr>
            <p:custDataLst>
              <p:tags r:id="rId3"/>
            </p:custDataLst>
          </p:nvPr>
        </p:nvSpPr>
        <p:spPr bwMode="auto">
          <a:xfrm>
            <a:off x="6244360" y="4675186"/>
            <a:ext cx="1712913" cy="579438"/>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b="1">
                <a:solidFill>
                  <a:srgbClr val="FF0000"/>
                </a:solidFill>
                <a:latin typeface="微软雅黑" panose="020B0503020204020204" pitchFamily="34" charset="-122"/>
                <a:ea typeface="微软雅黑" panose="020B0503020204020204" pitchFamily="34" charset="-122"/>
              </a:rPr>
              <a:t>外流区</a:t>
            </a:r>
          </a:p>
        </p:txBody>
      </p:sp>
      <p:sp>
        <p:nvSpPr>
          <p:cNvPr id="145428" name="AutoShape 20"/>
          <p:cNvSpPr>
            <a:spLocks noChangeArrowheads="1"/>
          </p:cNvSpPr>
          <p:nvPr>
            <p:custDataLst>
              <p:tags r:id="rId4"/>
            </p:custDataLst>
          </p:nvPr>
        </p:nvSpPr>
        <p:spPr bwMode="auto">
          <a:xfrm>
            <a:off x="4950548" y="2671762"/>
            <a:ext cx="936625" cy="360363"/>
          </a:xfrm>
          <a:prstGeom prst="wedgeRectCallout">
            <a:avLst>
              <a:gd name="adj1" fmla="val 74694"/>
              <a:gd name="adj2" fmla="val 193389"/>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zh-CN" sz="1800" b="1">
                <a:latin typeface="微软雅黑" panose="020B0503020204020204" pitchFamily="34" charset="-122"/>
                <a:ea typeface="微软雅黑" panose="020B0503020204020204" pitchFamily="34" charset="-122"/>
              </a:rPr>
              <a:t>贺兰山</a:t>
            </a:r>
          </a:p>
        </p:txBody>
      </p:sp>
      <p:sp>
        <p:nvSpPr>
          <p:cNvPr id="21" name="标题 3073"/>
          <p:cNvSpPr>
            <a:spLocks noChangeArrowheads="1"/>
          </p:cNvSpPr>
          <p:nvPr>
            <p:custDataLst>
              <p:tags r:id="rId5"/>
            </p:custDataLst>
          </p:nvPr>
        </p:nvSpPr>
        <p:spPr bwMode="auto">
          <a:xfrm>
            <a:off x="889794" y="215105"/>
            <a:ext cx="7111855" cy="66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000" b="1" dirty="0" smtClean="0">
                <a:solidFill>
                  <a:srgbClr val="000000"/>
                </a:solidFill>
                <a:latin typeface="微软雅黑" panose="020B0503020204020204" pitchFamily="34" charset="-122"/>
                <a:ea typeface="微软雅黑" panose="020B0503020204020204" pitchFamily="34" charset="-122"/>
              </a:rPr>
              <a:t>知识回顾：我国</a:t>
            </a:r>
            <a:r>
              <a:rPr lang="zh-CN" altLang="en-US" sz="4000" b="1" dirty="0">
                <a:solidFill>
                  <a:srgbClr val="000000"/>
                </a:solidFill>
                <a:latin typeface="微软雅黑" panose="020B0503020204020204" pitchFamily="34" charset="-122"/>
                <a:ea typeface="微软雅黑" panose="020B0503020204020204" pitchFamily="34" charset="-122"/>
              </a:rPr>
              <a:t>地理概况</a:t>
            </a:r>
          </a:p>
        </p:txBody>
      </p:sp>
    </p:spTree>
    <p:extLst>
      <p:ext uri="{BB962C8B-B14F-4D97-AF65-F5344CB8AC3E}">
        <p14:creationId xmlns:p14="http://schemas.microsoft.com/office/powerpoint/2010/main" val="1579113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stretch>
            <a:fillRect/>
          </a:stretch>
        </p:blipFill>
        <p:spPr>
          <a:xfrm>
            <a:off x="5862955" y="0"/>
            <a:ext cx="5285105" cy="6859270"/>
          </a:xfrm>
          <a:prstGeom prst="rect">
            <a:avLst/>
          </a:prstGeom>
        </p:spPr>
      </p:pic>
      <p:sp>
        <p:nvSpPr>
          <p:cNvPr id="4" name="文本框 3"/>
          <p:cNvSpPr txBox="1"/>
          <p:nvPr/>
        </p:nvSpPr>
        <p:spPr>
          <a:xfrm>
            <a:off x="9782175" y="111760"/>
            <a:ext cx="551815" cy="1260475"/>
          </a:xfrm>
          <a:prstGeom prst="rect">
            <a:avLst/>
          </a:prstGeom>
          <a:noFill/>
        </p:spPr>
        <p:txBody>
          <a:bodyPr vert="eaVert" wrap="square" rtlCol="0">
            <a:spAutoFit/>
          </a:bodyPr>
          <a:lstStyle/>
          <a:p>
            <a:r>
              <a:rPr lang="zh-CN" altLang="en-US" sz="2400" b="1">
                <a:solidFill>
                  <a:schemeClr val="accent6">
                    <a:lumMod val="50000"/>
                  </a:schemeClr>
                </a:solidFill>
              </a:rPr>
              <a:t>棉花</a:t>
            </a:r>
          </a:p>
        </p:txBody>
      </p:sp>
      <p:graphicFrame>
        <p:nvGraphicFramePr>
          <p:cNvPr id="5" name="对象 4"/>
          <p:cNvGraphicFramePr>
            <a:graphicFrameLocks noChangeAspect="1"/>
          </p:cNvGraphicFramePr>
          <p:nvPr/>
        </p:nvGraphicFramePr>
        <p:xfrm>
          <a:off x="0" y="0"/>
          <a:ext cx="5863590" cy="6859270"/>
        </p:xfrm>
        <a:graphic>
          <a:graphicData uri="http://schemas.openxmlformats.org/presentationml/2006/ole">
            <mc:AlternateContent xmlns:mc="http://schemas.openxmlformats.org/markup-compatibility/2006">
              <mc:Choice xmlns:v="urn:schemas-microsoft-com:vml" Requires="v">
                <p:oleObj spid="_x0000_s399384" r:id="rId4" imgW="9619048" imgH="6897063" progId="PBrush">
                  <p:embed/>
                </p:oleObj>
              </mc:Choice>
              <mc:Fallback>
                <p:oleObj r:id="rId4" imgW="9619048" imgH="6897063" progId="PBrush">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863590" cy="6859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p:cNvSpPr txBox="1"/>
          <p:nvPr/>
        </p:nvSpPr>
        <p:spPr>
          <a:xfrm>
            <a:off x="113030" y="0"/>
            <a:ext cx="551815" cy="1260475"/>
          </a:xfrm>
          <a:prstGeom prst="rect">
            <a:avLst/>
          </a:prstGeom>
          <a:noFill/>
        </p:spPr>
        <p:txBody>
          <a:bodyPr vert="eaVert" wrap="square" rtlCol="0">
            <a:spAutoFit/>
          </a:bodyPr>
          <a:lstStyle/>
          <a:p>
            <a:r>
              <a:rPr lang="zh-CN" altLang="en-US" sz="2400" b="1">
                <a:solidFill>
                  <a:srgbClr val="FFFF00"/>
                </a:solidFill>
              </a:rPr>
              <a:t>花生</a:t>
            </a:r>
          </a:p>
        </p:txBody>
      </p:sp>
    </p:spTree>
    <p:extLst>
      <p:ext uri="{BB962C8B-B14F-4D97-AF65-F5344CB8AC3E}">
        <p14:creationId xmlns:p14="http://schemas.microsoft.com/office/powerpoint/2010/main" val="2579883412"/>
      </p:ext>
    </p:extLst>
  </p:cSld>
  <p:clrMapOvr>
    <a:masterClrMapping/>
  </p:clrMapOvr>
  <p:transition>
    <p:wheel spokes="2"/>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1544827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文本框 96257"/>
          <p:cNvSpPr txBox="1"/>
          <p:nvPr/>
        </p:nvSpPr>
        <p:spPr>
          <a:xfrm>
            <a:off x="1905000" y="233364"/>
            <a:ext cx="7239000" cy="579437"/>
          </a:xfrm>
          <a:prstGeom prst="rect">
            <a:avLst/>
          </a:prstGeom>
          <a:noFill/>
          <a:ln w="9525">
            <a:noFill/>
          </a:ln>
        </p:spPr>
        <p:txBody>
          <a:bodyPr>
            <a:spAutoFit/>
          </a:bodyPr>
          <a:lstStyle/>
          <a:p>
            <a:pPr>
              <a:spcBef>
                <a:spcPct val="50000"/>
              </a:spcBef>
            </a:pPr>
            <a:r>
              <a:rPr lang="en-US" altLang="zh-CN" sz="3200" b="1" dirty="0">
                <a:solidFill>
                  <a:schemeClr val="bg1"/>
                </a:solidFill>
                <a:latin typeface="Arial" panose="020B0604020202020204" pitchFamily="34" charset="0"/>
                <a:ea typeface="楷体_GB2312" pitchFamily="1" charset="-122"/>
              </a:rPr>
              <a:t>⑶</a:t>
            </a:r>
            <a:r>
              <a:rPr lang="zh-CN" altLang="en-US" sz="3200" b="1" dirty="0">
                <a:solidFill>
                  <a:schemeClr val="bg1"/>
                </a:solidFill>
                <a:latin typeface="Arial" panose="020B0604020202020204" pitchFamily="34" charset="0"/>
                <a:ea typeface="楷体_GB2312" pitchFamily="1" charset="-122"/>
              </a:rPr>
              <a:t>华北地区</a:t>
            </a:r>
            <a:r>
              <a:rPr lang="en-US" altLang="zh-CN" sz="3200" b="1">
                <a:solidFill>
                  <a:schemeClr val="bg1"/>
                </a:solidFill>
                <a:latin typeface="Arial" panose="020B0604020202020204" pitchFamily="34" charset="0"/>
                <a:ea typeface="楷体_GB2312" pitchFamily="1" charset="-122"/>
              </a:rPr>
              <a:t>——</a:t>
            </a:r>
            <a:r>
              <a:rPr lang="zh-CN" altLang="en-US" sz="3200" b="1" dirty="0">
                <a:solidFill>
                  <a:schemeClr val="bg1"/>
                </a:solidFill>
                <a:latin typeface="Arial" panose="020B0604020202020204" pitchFamily="34" charset="0"/>
                <a:ea typeface="楷体_GB2312" pitchFamily="1" charset="-122"/>
              </a:rPr>
              <a:t>中低产田的治理</a:t>
            </a:r>
            <a:endParaRPr lang="zh-CN" altLang="en-US" sz="3200" b="1">
              <a:solidFill>
                <a:schemeClr val="bg1"/>
              </a:solidFill>
              <a:latin typeface="Arial" panose="020B0604020202020204" pitchFamily="34" charset="0"/>
              <a:ea typeface="楷体_GB2312" pitchFamily="1" charset="-122"/>
            </a:endParaRPr>
          </a:p>
        </p:txBody>
      </p:sp>
      <p:pic>
        <p:nvPicPr>
          <p:cNvPr id="96259" name="图片 96258" descr="位置和地形"/>
          <p:cNvPicPr>
            <a:picLocks noChangeAspect="1"/>
          </p:cNvPicPr>
          <p:nvPr/>
        </p:nvPicPr>
        <p:blipFill>
          <a:blip r:embed="rId3" cstate="print"/>
          <a:srcRect l="3179" t="-90" r="8288"/>
          <a:stretch>
            <a:fillRect/>
          </a:stretch>
        </p:blipFill>
        <p:spPr>
          <a:xfrm>
            <a:off x="381001" y="2070100"/>
            <a:ext cx="4978400" cy="4531360"/>
          </a:xfrm>
          <a:prstGeom prst="rect">
            <a:avLst/>
          </a:prstGeom>
          <a:noFill/>
          <a:ln w="9525">
            <a:noFill/>
          </a:ln>
        </p:spPr>
      </p:pic>
      <p:sp>
        <p:nvSpPr>
          <p:cNvPr id="96261" name="文本框 96260"/>
          <p:cNvSpPr txBox="1"/>
          <p:nvPr/>
        </p:nvSpPr>
        <p:spPr>
          <a:xfrm>
            <a:off x="381000" y="233364"/>
            <a:ext cx="11074400" cy="1384995"/>
          </a:xfrm>
          <a:prstGeom prst="rect">
            <a:avLst/>
          </a:prstGeom>
          <a:solidFill>
            <a:schemeClr val="bg1"/>
          </a:solidFill>
          <a:ln w="28575" cap="sq" cmpd="sng">
            <a:solidFill>
              <a:srgbClr val="008080"/>
            </a:solidFill>
            <a:prstDash val="solid"/>
            <a:miter/>
            <a:headEnd type="none" w="sm" len="sm"/>
            <a:tailEnd type="none" w="sm" len="sm"/>
          </a:ln>
        </p:spPr>
        <p:txBody>
          <a:bodyPr wrap="square">
            <a:spAutoFit/>
          </a:bodyPr>
          <a:lstStyle/>
          <a:p>
            <a:pPr indent="711200">
              <a:lnSpc>
                <a:spcPct val="150000"/>
              </a:lnSpc>
              <a:extLst>
                <a:ext uri="{35155182-B16C-46BC-9424-99874614C6A1}">
                  <wpsdc:indentchars xmlns="" xmlns:wpsdc="http://www.wps.cn/officeDocument/2017/drawingmlCustomData" val="200" checksum="3773799597"/>
                </a:ext>
              </a:extLst>
            </a:pPr>
            <a:r>
              <a:rPr lang="zh-CN" altLang="en-US" sz="2800" dirty="0">
                <a:latin typeface="+mn-ea"/>
              </a:rPr>
              <a:t>华北平原地势西高东低，至渤海之滨</a:t>
            </a:r>
            <a:r>
              <a:rPr lang="zh-CN" altLang="en-US" sz="2800" dirty="0">
                <a:solidFill>
                  <a:srgbClr val="FF0000"/>
                </a:solidFill>
                <a:latin typeface="+mn-ea"/>
              </a:rPr>
              <a:t>地势更为低洼。冬春干旱，夏秋多雨</a:t>
            </a:r>
            <a:r>
              <a:rPr lang="zh-CN" altLang="en-US" sz="2800" dirty="0">
                <a:latin typeface="+mn-ea"/>
              </a:rPr>
              <a:t>，使华北平原极易发生</a:t>
            </a:r>
            <a:r>
              <a:rPr lang="zh-CN" altLang="en-US" sz="2800" dirty="0">
                <a:solidFill>
                  <a:srgbClr val="FF0000"/>
                </a:solidFill>
                <a:latin typeface="+mn-ea"/>
              </a:rPr>
              <a:t>旱涝、盐碱和风沙的危害</a:t>
            </a:r>
            <a:r>
              <a:rPr lang="zh-CN" altLang="en-US" sz="2800" dirty="0">
                <a:latin typeface="+mn-ea"/>
              </a:rPr>
              <a:t>。</a:t>
            </a:r>
          </a:p>
        </p:txBody>
      </p:sp>
      <p:pic>
        <p:nvPicPr>
          <p:cNvPr id="5" name="Picture 5">
            <a:extLst>
              <a:ext uri="{FF2B5EF4-FFF2-40B4-BE49-F238E27FC236}">
                <a16:creationId xmlns:a16="http://schemas.microsoft.com/office/drawing/2014/main" xmlns="" id="{3B4C3CDD-6566-4EF1-80EE-BC0CE90060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8200" y="2022529"/>
            <a:ext cx="5168900" cy="4390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4609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6261"/>
                                        </p:tgtEl>
                                        <p:attrNameLst>
                                          <p:attrName>style.visibility</p:attrName>
                                        </p:attrNameLst>
                                      </p:cBhvr>
                                      <p:to>
                                        <p:strVal val="visible"/>
                                      </p:to>
                                    </p:set>
                                    <p:animEffect transition="in" filter="checkerboard(across)">
                                      <p:cBhvr>
                                        <p:cTn id="7" dur="500"/>
                                        <p:tgtEl>
                                          <p:spTgt spid="9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838232916673"/>
          <p:cNvPicPr>
            <a:picLocks noChangeAspect="1" noChangeArrowheads="1"/>
          </p:cNvPicPr>
          <p:nvPr/>
        </p:nvPicPr>
        <p:blipFill>
          <a:blip r:embed="rId3" cstate="print"/>
          <a:srcRect t="13858"/>
          <a:stretch>
            <a:fillRect/>
          </a:stretch>
        </p:blipFill>
        <p:spPr bwMode="auto">
          <a:xfrm>
            <a:off x="287867" y="598488"/>
            <a:ext cx="11904133" cy="2678112"/>
          </a:xfrm>
          <a:prstGeom prst="rect">
            <a:avLst/>
          </a:prstGeom>
          <a:noFill/>
          <a:ln w="9525">
            <a:noFill/>
            <a:miter lim="800000"/>
            <a:headEnd/>
            <a:tailEnd/>
          </a:ln>
        </p:spPr>
      </p:pic>
      <p:sp>
        <p:nvSpPr>
          <p:cNvPr id="399363" name="Rectangle 3"/>
          <p:cNvSpPr>
            <a:spLocks noChangeArrowheads="1"/>
          </p:cNvSpPr>
          <p:nvPr/>
        </p:nvSpPr>
        <p:spPr bwMode="auto">
          <a:xfrm>
            <a:off x="4267200" y="1600200"/>
            <a:ext cx="2209800" cy="1570038"/>
          </a:xfrm>
          <a:prstGeom prst="rect">
            <a:avLst/>
          </a:prstGeom>
          <a:noFill/>
          <a:ln w="38100" cap="sq">
            <a:solidFill>
              <a:srgbClr val="FF0000"/>
            </a:solidFill>
            <a:miter lim="800000"/>
            <a:headEnd type="none" w="sm" len="sm"/>
            <a:tailEnd type="none" w="sm" len="sm"/>
          </a:ln>
          <a:effectLst/>
        </p:spPr>
        <p:txBody>
          <a:bodyPr wrap="none" anchor="ctr"/>
          <a:lstStyle/>
          <a:p>
            <a:pPr algn="ctr" eaLnBrk="1" hangingPunct="1"/>
            <a:endParaRPr lang="zh-CN" altLang="zh-CN" b="1">
              <a:solidFill>
                <a:schemeClr val="bg1"/>
              </a:solidFill>
            </a:endParaRPr>
          </a:p>
        </p:txBody>
      </p:sp>
      <p:sp>
        <p:nvSpPr>
          <p:cNvPr id="399364" name="Rectangle 4"/>
          <p:cNvSpPr>
            <a:spLocks noGrp="1" noChangeArrowheads="1"/>
          </p:cNvSpPr>
          <p:nvPr>
            <p:ph type="body" idx="1"/>
          </p:nvPr>
        </p:nvSpPr>
        <p:spPr>
          <a:xfrm>
            <a:off x="899160" y="3356848"/>
            <a:ext cx="8635299" cy="2743200"/>
          </a:xfrm>
          <a:noFill/>
        </p:spPr>
        <p:txBody>
          <a:bodyPr>
            <a:noAutofit/>
          </a:bodyPr>
          <a:lstStyle/>
          <a:p>
            <a:pPr eaLnBrk="1" hangingPunct="1">
              <a:lnSpc>
                <a:spcPct val="90000"/>
              </a:lnSpc>
            </a:pPr>
            <a:r>
              <a:rPr lang="zh-CN" altLang="en-US" sz="2400" b="1" dirty="0" smtClean="0">
                <a:solidFill>
                  <a:srgbClr val="FF0000"/>
                </a:solidFill>
              </a:rPr>
              <a:t>自然：</a:t>
            </a:r>
          </a:p>
          <a:p>
            <a:pPr eaLnBrk="1" hangingPunct="1">
              <a:lnSpc>
                <a:spcPct val="90000"/>
              </a:lnSpc>
            </a:pPr>
            <a:r>
              <a:rPr lang="en-US" altLang="zh-CN" sz="2400" b="1" dirty="0" smtClean="0"/>
              <a:t>1.</a:t>
            </a:r>
            <a:r>
              <a:rPr lang="zh-CN" altLang="en-US" sz="2400" b="1" dirty="0" smtClean="0"/>
              <a:t>春季气温回升快，蒸发旺盛； </a:t>
            </a:r>
          </a:p>
          <a:p>
            <a:pPr eaLnBrk="1" hangingPunct="1">
              <a:lnSpc>
                <a:spcPct val="90000"/>
              </a:lnSpc>
            </a:pPr>
            <a:r>
              <a:rPr lang="en-US" altLang="zh-CN" sz="2400" b="1" dirty="0" smtClean="0"/>
              <a:t>2.</a:t>
            </a:r>
            <a:r>
              <a:rPr lang="zh-CN" altLang="en-US" sz="2400" b="1" dirty="0" smtClean="0"/>
              <a:t>多大风，加速水分蒸发；</a:t>
            </a:r>
          </a:p>
          <a:p>
            <a:pPr eaLnBrk="1" hangingPunct="1">
              <a:lnSpc>
                <a:spcPct val="90000"/>
              </a:lnSpc>
            </a:pPr>
            <a:r>
              <a:rPr lang="en-US" altLang="zh-CN" sz="2400" b="1" dirty="0" smtClean="0"/>
              <a:t>3. </a:t>
            </a:r>
            <a:r>
              <a:rPr lang="zh-CN" altLang="en-US" sz="2400" b="1" dirty="0" smtClean="0"/>
              <a:t>仍受冬季风影响，东南风带来得水汽少，降水少； </a:t>
            </a:r>
          </a:p>
          <a:p>
            <a:pPr eaLnBrk="1" hangingPunct="1">
              <a:lnSpc>
                <a:spcPct val="90000"/>
              </a:lnSpc>
            </a:pPr>
            <a:r>
              <a:rPr lang="en-US" altLang="zh-CN" sz="2400" b="1" dirty="0" smtClean="0"/>
              <a:t>4.</a:t>
            </a:r>
            <a:r>
              <a:rPr lang="zh-CN" altLang="en-US" sz="2400" b="1" dirty="0" smtClean="0"/>
              <a:t>河流刚结束枯水期，径流量小。</a:t>
            </a:r>
          </a:p>
          <a:p>
            <a:pPr eaLnBrk="1" hangingPunct="1">
              <a:lnSpc>
                <a:spcPct val="90000"/>
              </a:lnSpc>
            </a:pPr>
            <a:r>
              <a:rPr lang="zh-CN" altLang="en-US" sz="2400" b="1" dirty="0">
                <a:solidFill>
                  <a:srgbClr val="FF0000"/>
                </a:solidFill>
              </a:rPr>
              <a:t>人为</a:t>
            </a:r>
            <a:r>
              <a:rPr lang="zh-CN" altLang="en-US" sz="2400" b="1" dirty="0" smtClean="0">
                <a:solidFill>
                  <a:srgbClr val="FF0000"/>
                </a:solidFill>
              </a:rPr>
              <a:t>：</a:t>
            </a:r>
          </a:p>
          <a:p>
            <a:pPr eaLnBrk="1" hangingPunct="1">
              <a:lnSpc>
                <a:spcPct val="90000"/>
              </a:lnSpc>
            </a:pPr>
            <a:r>
              <a:rPr lang="en-US" altLang="zh-CN" sz="2400" b="1" dirty="0" smtClean="0"/>
              <a:t>1.</a:t>
            </a:r>
            <a:r>
              <a:rPr lang="zh-CN" altLang="en-US" sz="2400" b="1" dirty="0" smtClean="0"/>
              <a:t>冬小麦返青，生长旺盛需水量大 </a:t>
            </a:r>
            <a:br>
              <a:rPr lang="zh-CN" altLang="en-US" sz="2400" b="1" dirty="0" smtClean="0"/>
            </a:br>
            <a:r>
              <a:rPr lang="en-US" altLang="zh-CN" sz="2400" b="1" dirty="0" smtClean="0"/>
              <a:t>2.</a:t>
            </a:r>
            <a:r>
              <a:rPr lang="zh-CN" altLang="en-US" sz="2400" b="1" dirty="0" smtClean="0"/>
              <a:t>人口稠密，工业生产和生活用水量增加</a:t>
            </a:r>
            <a:endParaRPr lang="zh-CN" altLang="en-US" sz="2400" dirty="0" smtClean="0"/>
          </a:p>
        </p:txBody>
      </p:sp>
      <p:sp>
        <p:nvSpPr>
          <p:cNvPr id="6" name="TextBox 5"/>
          <p:cNvSpPr txBox="1"/>
          <p:nvPr/>
        </p:nvSpPr>
        <p:spPr>
          <a:xfrm>
            <a:off x="0" y="3087658"/>
            <a:ext cx="899160" cy="523220"/>
          </a:xfrm>
          <a:prstGeom prst="rect">
            <a:avLst/>
          </a:prstGeom>
          <a:noFill/>
        </p:spPr>
        <p:txBody>
          <a:bodyPr wrap="square" rtlCol="0">
            <a:spAutoFit/>
          </a:bodyPr>
          <a:lstStyle/>
          <a:p>
            <a:r>
              <a:rPr lang="zh-CN" altLang="en-US" sz="2800" b="1" dirty="0" smtClean="0">
                <a:solidFill>
                  <a:srgbClr val="0000FF"/>
                </a:solidFill>
              </a:rPr>
              <a:t>原因：</a:t>
            </a:r>
            <a:endParaRPr lang="zh-CN" altLang="en-US" sz="2800" b="1" dirty="0">
              <a:solidFill>
                <a:srgbClr val="0000FF"/>
              </a:solidFill>
            </a:endParaRPr>
          </a:p>
        </p:txBody>
      </p:sp>
      <p:sp>
        <p:nvSpPr>
          <p:cNvPr id="2" name="文本框 1"/>
          <p:cNvSpPr txBox="1"/>
          <p:nvPr/>
        </p:nvSpPr>
        <p:spPr>
          <a:xfrm>
            <a:off x="287867" y="109578"/>
            <a:ext cx="6074833" cy="954107"/>
          </a:xfrm>
          <a:prstGeom prst="rect">
            <a:avLst/>
          </a:prstGeom>
          <a:noFill/>
        </p:spPr>
        <p:txBody>
          <a:bodyPr wrap="square" rtlCol="0">
            <a:spAutoFit/>
          </a:bodyPr>
          <a:lstStyle/>
          <a:p>
            <a:r>
              <a:rPr lang="zh-CN" altLang="en-US" sz="2800" b="1" dirty="0" smtClean="0"/>
              <a:t>（</a:t>
            </a:r>
            <a:r>
              <a:rPr lang="en-US" altLang="zh-CN" sz="2800" b="1" dirty="0" smtClean="0"/>
              <a:t>2</a:t>
            </a:r>
            <a:r>
              <a:rPr lang="zh-CN" altLang="en-US" sz="2800" b="1" dirty="0" smtClean="0"/>
              <a:t>）华北农业问题</a:t>
            </a:r>
            <a:r>
              <a:rPr lang="en-US" altLang="zh-CN" sz="2800" b="1" dirty="0" smtClean="0"/>
              <a:t>——</a:t>
            </a:r>
            <a:r>
              <a:rPr lang="zh-CN" altLang="en-US" sz="2800" b="1" dirty="0"/>
              <a:t>华北春旱</a:t>
            </a:r>
            <a:endParaRPr lang="zh-CN" altLang="en-US" sz="5400" b="1" dirty="0">
              <a:latin typeface="Garamond" pitchFamily="18" charset="0"/>
            </a:endParaRPr>
          </a:p>
          <a:p>
            <a:endParaRPr lang="zh-CN" altLang="en-US" sz="2800" b="1" dirty="0"/>
          </a:p>
        </p:txBody>
      </p:sp>
      <p:sp>
        <p:nvSpPr>
          <p:cNvPr id="3" name="矩形 2"/>
          <p:cNvSpPr/>
          <p:nvPr/>
        </p:nvSpPr>
        <p:spPr>
          <a:xfrm>
            <a:off x="8420100" y="3610878"/>
            <a:ext cx="3644900" cy="3231654"/>
          </a:xfrm>
          <a:prstGeom prst="rect">
            <a:avLst/>
          </a:prstGeom>
        </p:spPr>
        <p:txBody>
          <a:bodyPr wrap="square">
            <a:spAutoFit/>
          </a:bodyPr>
          <a:lstStyle/>
          <a:p>
            <a:pP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措施</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zh-CN" altLang="en-US" sz="2400" dirty="0">
              <a:solidFill>
                <a:srgbClr val="FF0000"/>
              </a:solidFill>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①</a:t>
            </a:r>
            <a:r>
              <a:rPr lang="zh-CN" altLang="en-US" sz="2400" dirty="0">
                <a:latin typeface="微软雅黑" panose="020B0503020204020204" pitchFamily="34" charset="-122"/>
                <a:ea typeface="微软雅黑" panose="020B0503020204020204" pitchFamily="34" charset="-122"/>
              </a:rPr>
              <a:t>推广喷灌、滴灌技术，发展节水农业；</a:t>
            </a:r>
          </a:p>
          <a:p>
            <a:pPr>
              <a:spcBef>
                <a:spcPct val="50000"/>
              </a:spcBef>
            </a:pPr>
            <a:r>
              <a:rPr lang="zh-CN" altLang="en-US" sz="2400" dirty="0" smtClean="0">
                <a:latin typeface="微软雅黑" panose="020B0503020204020204" pitchFamily="34" charset="-122"/>
                <a:ea typeface="微软雅黑" panose="020B0503020204020204" pitchFamily="34" charset="-122"/>
              </a:rPr>
              <a:t>②</a:t>
            </a:r>
            <a:r>
              <a:rPr lang="zh-CN" altLang="en-US" sz="2400" dirty="0">
                <a:latin typeface="微软雅黑" panose="020B0503020204020204" pitchFamily="34" charset="-122"/>
                <a:ea typeface="微软雅黑" panose="020B0503020204020204" pitchFamily="34" charset="-122"/>
              </a:rPr>
              <a:t>建设水利工程，修建水库、跨流域调水；</a:t>
            </a:r>
            <a:endParaRPr lang="en-US" altLang="zh-CN" sz="2400" dirty="0">
              <a:latin typeface="微软雅黑" panose="020B0503020204020204" pitchFamily="34" charset="-122"/>
              <a:ea typeface="微软雅黑" panose="020B0503020204020204" pitchFamily="34" charset="-122"/>
            </a:endParaRPr>
          </a:p>
          <a:p>
            <a:pPr>
              <a:spcBef>
                <a:spcPct val="50000"/>
              </a:spcBef>
            </a:pPr>
            <a:r>
              <a:rPr lang="zh-CN" altLang="en-US" sz="2400" dirty="0">
                <a:latin typeface="微软雅黑" panose="020B0503020204020204" pitchFamily="34" charset="-122"/>
                <a:ea typeface="微软雅黑" panose="020B0503020204020204" pitchFamily="34" charset="-122"/>
              </a:rPr>
              <a:t>③植树造林，涵养水源；</a:t>
            </a:r>
            <a:endParaRPr lang="en-US" altLang="zh-CN" sz="2400" dirty="0">
              <a:latin typeface="微软雅黑" panose="020B0503020204020204" pitchFamily="34" charset="-122"/>
              <a:ea typeface="微软雅黑" panose="020B0503020204020204" pitchFamily="34" charset="-122"/>
            </a:endParaRPr>
          </a:p>
          <a:p>
            <a:pPr>
              <a:spcBef>
                <a:spcPct val="50000"/>
              </a:spcBef>
            </a:pPr>
            <a:r>
              <a:rPr lang="zh-CN" altLang="en-US" sz="2400" dirty="0" smtClean="0">
                <a:latin typeface="微软雅黑" panose="020B0503020204020204" pitchFamily="34" charset="-122"/>
                <a:ea typeface="微软雅黑" panose="020B0503020204020204" pitchFamily="34" charset="-122"/>
              </a:rPr>
              <a:t>④</a:t>
            </a:r>
            <a:r>
              <a:rPr lang="zh-CN" altLang="en-US" sz="2400" dirty="0">
                <a:latin typeface="微软雅黑" panose="020B0503020204020204" pitchFamily="34" charset="-122"/>
                <a:ea typeface="微软雅黑" panose="020B0503020204020204" pitchFamily="34" charset="-122"/>
              </a:rPr>
              <a:t>节约</a:t>
            </a:r>
            <a:r>
              <a:rPr lang="zh-CN" altLang="en-US" sz="2400" dirty="0" smtClean="0">
                <a:latin typeface="微软雅黑" panose="020B0503020204020204" pitchFamily="34" charset="-122"/>
                <a:ea typeface="微软雅黑" panose="020B0503020204020204" pitchFamily="34" charset="-122"/>
              </a:rPr>
              <a:t>用水、防治水污染</a:t>
            </a:r>
            <a:r>
              <a:rPr lang="zh-CN" altLang="en-US" sz="2400"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9363"/>
                                        </p:tgtEl>
                                        <p:attrNameLst>
                                          <p:attrName>style.visibility</p:attrName>
                                        </p:attrNameLst>
                                      </p:cBhvr>
                                      <p:to>
                                        <p:strVal val="visible"/>
                                      </p:to>
                                    </p:set>
                                    <p:animEffect transition="in" filter="checkerboard(across)">
                                      <p:cBhvr>
                                        <p:cTn id="7" dur="500"/>
                                        <p:tgtEl>
                                          <p:spTgt spid="3993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399364">
                                            <p:txEl>
                                              <p:pRg st="0" end="0"/>
                                            </p:txEl>
                                          </p:spTgt>
                                        </p:tgtEl>
                                        <p:attrNameLst>
                                          <p:attrName>style.visibility</p:attrName>
                                        </p:attrNameLst>
                                      </p:cBhvr>
                                      <p:to>
                                        <p:strVal val="visible"/>
                                      </p:to>
                                    </p:set>
                                    <p:anim calcmode="discrete" valueType="clr">
                                      <p:cBhvr override="childStyle">
                                        <p:cTn id="12" dur="80"/>
                                        <p:tgtEl>
                                          <p:spTgt spid="39936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99364">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399364">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399364">
                                            <p:txEl>
                                              <p:pRg st="1" end="1"/>
                                            </p:txEl>
                                          </p:spTgt>
                                        </p:tgtEl>
                                        <p:attrNameLst>
                                          <p:attrName>style.visibility</p:attrName>
                                        </p:attrNameLst>
                                      </p:cBhvr>
                                      <p:to>
                                        <p:strVal val="visible"/>
                                      </p:to>
                                    </p:set>
                                    <p:anim calcmode="discrete" valueType="clr">
                                      <p:cBhvr override="childStyle">
                                        <p:cTn id="19" dur="80"/>
                                        <p:tgtEl>
                                          <p:spTgt spid="39936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99364">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399364">
                                            <p:txEl>
                                              <p:pRg st="1" end="1"/>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399364">
                                            <p:txEl>
                                              <p:pRg st="2" end="2"/>
                                            </p:txEl>
                                          </p:spTgt>
                                        </p:tgtEl>
                                        <p:attrNameLst>
                                          <p:attrName>style.visibility</p:attrName>
                                        </p:attrNameLst>
                                      </p:cBhvr>
                                      <p:to>
                                        <p:strVal val="visible"/>
                                      </p:to>
                                    </p:set>
                                    <p:anim calcmode="discrete" valueType="clr">
                                      <p:cBhvr override="childStyle">
                                        <p:cTn id="26" dur="80"/>
                                        <p:tgtEl>
                                          <p:spTgt spid="39936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99364">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399364">
                                            <p:txEl>
                                              <p:pRg st="2" end="2"/>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399364">
                                            <p:txEl>
                                              <p:pRg st="3" end="3"/>
                                            </p:txEl>
                                          </p:spTgt>
                                        </p:tgtEl>
                                        <p:attrNameLst>
                                          <p:attrName>style.visibility</p:attrName>
                                        </p:attrNameLst>
                                      </p:cBhvr>
                                      <p:to>
                                        <p:strVal val="visible"/>
                                      </p:to>
                                    </p:set>
                                    <p:anim calcmode="discrete" valueType="clr">
                                      <p:cBhvr override="childStyle">
                                        <p:cTn id="33" dur="80"/>
                                        <p:tgtEl>
                                          <p:spTgt spid="39936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399364">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399364">
                                            <p:txEl>
                                              <p:pRg st="3" end="3"/>
                                            </p:txEl>
                                          </p:spTgt>
                                        </p:tgtEl>
                                        <p:attrNameLst>
                                          <p:attrName>fill.type</p:attrName>
                                        </p:attrNameLst>
                                      </p:cBhvr>
                                      <p:to>
                                        <p:strVal val="solid"/>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399364">
                                            <p:txEl>
                                              <p:pRg st="4" end="4"/>
                                            </p:txEl>
                                          </p:spTgt>
                                        </p:tgtEl>
                                        <p:attrNameLst>
                                          <p:attrName>style.visibility</p:attrName>
                                        </p:attrNameLst>
                                      </p:cBhvr>
                                      <p:to>
                                        <p:strVal val="visible"/>
                                      </p:to>
                                    </p:set>
                                    <p:anim calcmode="discrete" valueType="clr">
                                      <p:cBhvr override="childStyle">
                                        <p:cTn id="40" dur="80"/>
                                        <p:tgtEl>
                                          <p:spTgt spid="39936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399364">
                                            <p:txEl>
                                              <p:pRg st="4" end="4"/>
                                            </p:txEl>
                                          </p:spTgt>
                                        </p:tgtEl>
                                        <p:attrNameLst>
                                          <p:attrName>fillcolor</p:attrName>
                                        </p:attrNameLst>
                                      </p:cBhvr>
                                      <p:tavLst>
                                        <p:tav tm="0">
                                          <p:val>
                                            <p:clrVal>
                                              <a:schemeClr val="accent2"/>
                                            </p:clrVal>
                                          </p:val>
                                        </p:tav>
                                        <p:tav tm="50000">
                                          <p:val>
                                            <p:clrVal>
                                              <a:schemeClr val="hlink"/>
                                            </p:clrVal>
                                          </p:val>
                                        </p:tav>
                                      </p:tavLst>
                                    </p:anim>
                                    <p:set>
                                      <p:cBhvr>
                                        <p:cTn id="42" dur="80"/>
                                        <p:tgtEl>
                                          <p:spTgt spid="399364">
                                            <p:txEl>
                                              <p:pRg st="4" end="4"/>
                                            </p:txEl>
                                          </p:spTgt>
                                        </p:tgtEl>
                                        <p:attrNameLst>
                                          <p:attrName>fill.type</p:attrName>
                                        </p:attrNameLst>
                                      </p:cBhvr>
                                      <p:to>
                                        <p:strVal val="solid"/>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399364">
                                            <p:txEl>
                                              <p:pRg st="5" end="5"/>
                                            </p:txEl>
                                          </p:spTgt>
                                        </p:tgtEl>
                                        <p:attrNameLst>
                                          <p:attrName>style.visibility</p:attrName>
                                        </p:attrNameLst>
                                      </p:cBhvr>
                                      <p:to>
                                        <p:strVal val="visible"/>
                                      </p:to>
                                    </p:set>
                                    <p:animEffect transition="in" filter="slide(fromBottom)">
                                      <p:cBhvr>
                                        <p:cTn id="47" dur="500"/>
                                        <p:tgtEl>
                                          <p:spTgt spid="399364">
                                            <p:txEl>
                                              <p:pRg st="5" end="5"/>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399364">
                                            <p:txEl>
                                              <p:pRg st="6" end="6"/>
                                            </p:txEl>
                                          </p:spTgt>
                                        </p:tgtEl>
                                        <p:attrNameLst>
                                          <p:attrName>style.visibility</p:attrName>
                                        </p:attrNameLst>
                                      </p:cBhvr>
                                      <p:to>
                                        <p:strVal val="visible"/>
                                      </p:to>
                                    </p:set>
                                    <p:animEffect transition="in" filter="slide(fromBottom)">
                                      <p:cBhvr>
                                        <p:cTn id="52" dur="500"/>
                                        <p:tgtEl>
                                          <p:spTgt spid="399364">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anim calcmode="lin" valueType="num">
                                      <p:cBhvr additive="base">
                                        <p:cTn id="5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 calcmode="lin" valueType="num">
                                      <p:cBhvr additive="base">
                                        <p:cTn id="6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 calcmode="lin" valueType="num">
                                      <p:cBhvr additive="base">
                                        <p:cTn id="6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 calcmode="lin" valueType="num">
                                      <p:cBhvr additive="base">
                                        <p:cTn id="7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928" y="149225"/>
            <a:ext cx="11660472" cy="6438606"/>
          </a:xfrm>
        </p:spPr>
      </p:pic>
    </p:spTree>
    <p:extLst>
      <p:ext uri="{BB962C8B-B14F-4D97-AF65-F5344CB8AC3E}">
        <p14:creationId xmlns:p14="http://schemas.microsoft.com/office/powerpoint/2010/main" val="26404413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249" y="568324"/>
            <a:ext cx="11004455" cy="5781675"/>
          </a:xfrm>
        </p:spPr>
      </p:pic>
    </p:spTree>
    <p:extLst>
      <p:ext uri="{BB962C8B-B14F-4D97-AF65-F5344CB8AC3E}">
        <p14:creationId xmlns:p14="http://schemas.microsoft.com/office/powerpoint/2010/main" val="8912120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
          <p:cNvSpPr>
            <a:spLocks noChangeArrowheads="1"/>
          </p:cNvSpPr>
          <p:nvPr/>
        </p:nvSpPr>
        <p:spPr bwMode="auto">
          <a:xfrm>
            <a:off x="901700" y="254001"/>
            <a:ext cx="98298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dirty="0" smtClean="0">
                <a:solidFill>
                  <a:srgbClr val="FF0000"/>
                </a:solidFill>
                <a:latin typeface="黑体" panose="02010609060101010101" pitchFamily="49" charset="-122"/>
                <a:ea typeface="黑体" panose="02010609060101010101" pitchFamily="49" charset="-122"/>
              </a:rPr>
              <a:t>补充：地面沉降</a:t>
            </a:r>
            <a:endParaRPr lang="en-US" altLang="zh-CN" sz="2800" b="1" dirty="0">
              <a:solidFill>
                <a:srgbClr val="FF0000"/>
              </a:solidFill>
              <a:latin typeface="黑体" panose="02010609060101010101" pitchFamily="49" charset="-122"/>
              <a:ea typeface="黑体" panose="02010609060101010101" pitchFamily="49" charset="-122"/>
            </a:endParaRPr>
          </a:p>
          <a:p>
            <a:pPr>
              <a:spcBef>
                <a:spcPct val="0"/>
              </a:spcBef>
              <a:buFontTx/>
              <a:buNone/>
            </a:pPr>
            <a:endParaRPr lang="zh-CN" altLang="en-US" sz="2800" b="1" dirty="0">
              <a:latin typeface="黑体" panose="02010609060101010101" pitchFamily="49" charset="-122"/>
              <a:ea typeface="黑体" panose="02010609060101010101" pitchFamily="49" charset="-122"/>
            </a:endParaRPr>
          </a:p>
          <a:p>
            <a:pPr>
              <a:spcBef>
                <a:spcPct val="0"/>
              </a:spcBef>
              <a:buFontTx/>
              <a:buNone/>
            </a:pPr>
            <a:r>
              <a:rPr lang="zh-CN" altLang="en-US" sz="2800" b="1" dirty="0">
                <a:solidFill>
                  <a:srgbClr val="0000FF"/>
                </a:solidFill>
                <a:latin typeface="黑体" panose="02010609060101010101" pitchFamily="49" charset="-122"/>
                <a:ea typeface="黑体" panose="02010609060101010101" pitchFamily="49" charset="-122"/>
              </a:rPr>
              <a:t>产生原因：</a:t>
            </a: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r>
              <a:rPr lang="zh-CN" altLang="en-US" sz="2800" b="1" dirty="0">
                <a:solidFill>
                  <a:srgbClr val="0000FF"/>
                </a:solidFill>
                <a:latin typeface="黑体" panose="02010609060101010101" pitchFamily="49" charset="-122"/>
                <a:ea typeface="黑体" panose="02010609060101010101" pitchFamily="49" charset="-122"/>
              </a:rPr>
              <a:t>               </a:t>
            </a: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r>
              <a:rPr lang="zh-CN" altLang="en-US" sz="2800" b="1" dirty="0">
                <a:solidFill>
                  <a:srgbClr val="0000FF"/>
                </a:solidFill>
                <a:latin typeface="黑体" panose="02010609060101010101" pitchFamily="49" charset="-122"/>
                <a:ea typeface="黑体" panose="02010609060101010101" pitchFamily="49" charset="-122"/>
              </a:rPr>
              <a:t>危害：</a:t>
            </a: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endParaRPr lang="zh-CN" altLang="en-US"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endParaRPr lang="en-US" altLang="zh-CN" sz="2800" b="1" dirty="0">
              <a:solidFill>
                <a:srgbClr val="0000FF"/>
              </a:solidFill>
              <a:latin typeface="黑体" panose="02010609060101010101" pitchFamily="49" charset="-122"/>
              <a:ea typeface="黑体" panose="02010609060101010101" pitchFamily="49" charset="-122"/>
            </a:endParaRPr>
          </a:p>
          <a:p>
            <a:pPr>
              <a:spcBef>
                <a:spcPct val="0"/>
              </a:spcBef>
              <a:buFontTx/>
              <a:buNone/>
            </a:pPr>
            <a:r>
              <a:rPr lang="zh-CN" altLang="en-US" sz="2800" b="1" dirty="0">
                <a:solidFill>
                  <a:srgbClr val="0000FF"/>
                </a:solidFill>
                <a:latin typeface="黑体" panose="02010609060101010101" pitchFamily="49" charset="-122"/>
                <a:ea typeface="黑体" panose="02010609060101010101" pitchFamily="49" charset="-122"/>
              </a:rPr>
              <a:t>治理措施：控制抽取地下水，实行雨季回灌。</a:t>
            </a:r>
          </a:p>
        </p:txBody>
      </p:sp>
      <p:sp>
        <p:nvSpPr>
          <p:cNvPr id="3" name="矩形 8"/>
          <p:cNvSpPr>
            <a:spLocks noChangeArrowheads="1"/>
          </p:cNvSpPr>
          <p:nvPr/>
        </p:nvSpPr>
        <p:spPr bwMode="auto">
          <a:xfrm>
            <a:off x="2590801" y="3200401"/>
            <a:ext cx="878681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rgbClr val="0000FF"/>
                </a:solidFill>
                <a:latin typeface="楷体" panose="02010609060101010101" pitchFamily="49" charset="-122"/>
                <a:ea typeface="楷体" panose="02010609060101010101" pitchFamily="49" charset="-122"/>
              </a:rPr>
              <a:t>①地基下陷，建筑物倒塌；</a:t>
            </a:r>
            <a:endParaRPr lang="en-US" altLang="zh-CN" sz="2800" b="1" dirty="0">
              <a:solidFill>
                <a:srgbClr val="0000FF"/>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800" b="1" dirty="0">
                <a:solidFill>
                  <a:srgbClr val="0000FF"/>
                </a:solidFill>
                <a:latin typeface="楷体" panose="02010609060101010101" pitchFamily="49" charset="-122"/>
                <a:ea typeface="楷体" panose="02010609060101010101" pitchFamily="49" charset="-122"/>
              </a:rPr>
              <a:t>②导致地下排污管破裂，污染地下水；</a:t>
            </a:r>
            <a:endParaRPr lang="en-US" altLang="zh-CN" sz="2800" b="1" dirty="0">
              <a:solidFill>
                <a:srgbClr val="0000FF"/>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800" b="1" dirty="0">
                <a:solidFill>
                  <a:srgbClr val="0000FF"/>
                </a:solidFill>
                <a:latin typeface="楷体" panose="02010609060101010101" pitchFamily="49" charset="-122"/>
                <a:ea typeface="楷体" panose="02010609060101010101" pitchFamily="49" charset="-122"/>
              </a:rPr>
              <a:t>③加大城市内涝；</a:t>
            </a:r>
            <a:endParaRPr lang="en-US" altLang="zh-CN" sz="2800" b="1" dirty="0">
              <a:solidFill>
                <a:srgbClr val="0000FF"/>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800" b="1" dirty="0">
                <a:solidFill>
                  <a:srgbClr val="0000FF"/>
                </a:solidFill>
                <a:latin typeface="楷体" panose="02010609060101010101" pitchFamily="49" charset="-122"/>
                <a:ea typeface="楷体" panose="02010609060101010101" pitchFamily="49" charset="-122"/>
              </a:rPr>
              <a:t>④沿海地区海水倒灌，水质恶化；</a:t>
            </a:r>
            <a:endParaRPr lang="en-US" altLang="zh-CN" sz="2800" b="1" dirty="0">
              <a:solidFill>
                <a:srgbClr val="0000FF"/>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800" b="1" dirty="0">
                <a:solidFill>
                  <a:srgbClr val="0000FF"/>
                </a:solidFill>
                <a:latin typeface="楷体" panose="02010609060101010101" pitchFamily="49" charset="-122"/>
                <a:ea typeface="楷体" panose="02010609060101010101" pitchFamily="49" charset="-122"/>
              </a:rPr>
              <a:t>⑤加剧沿海地区土壤次生盐碱化。</a:t>
            </a:r>
          </a:p>
        </p:txBody>
      </p:sp>
      <p:sp>
        <p:nvSpPr>
          <p:cNvPr id="4" name="矩形 7"/>
          <p:cNvSpPr>
            <a:spLocks noChangeArrowheads="1"/>
          </p:cNvSpPr>
          <p:nvPr/>
        </p:nvSpPr>
        <p:spPr bwMode="auto">
          <a:xfrm>
            <a:off x="3505200" y="1219200"/>
            <a:ext cx="5715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latin typeface="楷体" panose="02010609060101010101" pitchFamily="49" charset="-122"/>
                <a:ea typeface="楷体" panose="02010609060101010101" pitchFamily="49" charset="-122"/>
              </a:rPr>
              <a:t>①降水较少，地表径流少；</a:t>
            </a:r>
            <a:endParaRPr lang="en-US" altLang="zh-CN" sz="2800" b="1">
              <a:solidFill>
                <a:srgbClr val="0000FF"/>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800" b="1">
                <a:solidFill>
                  <a:srgbClr val="0000FF"/>
                </a:solidFill>
                <a:latin typeface="楷体" panose="02010609060101010101" pitchFamily="49" charset="-122"/>
                <a:ea typeface="楷体" panose="02010609060101010101" pitchFamily="49" charset="-122"/>
              </a:rPr>
              <a:t>②人口众多，经济发达，用水量大；</a:t>
            </a:r>
            <a:endParaRPr lang="en-US" altLang="zh-CN" sz="2800" b="1">
              <a:solidFill>
                <a:srgbClr val="0000FF"/>
              </a:solidFill>
              <a:latin typeface="楷体" panose="02010609060101010101" pitchFamily="49" charset="-122"/>
              <a:ea typeface="楷体" panose="02010609060101010101" pitchFamily="49" charset="-122"/>
            </a:endParaRPr>
          </a:p>
          <a:p>
            <a:pPr eaLnBrk="1" hangingPunct="1">
              <a:spcBef>
                <a:spcPct val="0"/>
              </a:spcBef>
              <a:buFontTx/>
              <a:buNone/>
            </a:pPr>
            <a:r>
              <a:rPr lang="zh-CN" altLang="en-US" sz="2800" b="1">
                <a:solidFill>
                  <a:srgbClr val="0000FF"/>
                </a:solidFill>
                <a:latin typeface="楷体" panose="02010609060101010101" pitchFamily="49" charset="-122"/>
                <a:ea typeface="楷体" panose="02010609060101010101" pitchFamily="49" charset="-122"/>
              </a:rPr>
              <a:t>③过量抽取地下水。</a:t>
            </a:r>
          </a:p>
        </p:txBody>
      </p:sp>
    </p:spTree>
    <p:extLst>
      <p:ext uri="{BB962C8B-B14F-4D97-AF65-F5344CB8AC3E}">
        <p14:creationId xmlns:p14="http://schemas.microsoft.com/office/powerpoint/2010/main" val="663288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5538">
                                            <p:txEl>
                                              <p:pRg st="13" end="13"/>
                                            </p:txEl>
                                          </p:spTgt>
                                        </p:tgtEl>
                                        <p:attrNameLst>
                                          <p:attrName>style.visibility</p:attrName>
                                        </p:attrNameLst>
                                      </p:cBhvr>
                                      <p:to>
                                        <p:strVal val="visible"/>
                                      </p:to>
                                    </p:set>
                                    <p:animEffect transition="in" filter="blinds(horizontal)">
                                      <p:cBhvr>
                                        <p:cTn id="17" dur="500"/>
                                        <p:tgtEl>
                                          <p:spTgt spid="6553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ChangeArrowheads="1"/>
          </p:cNvSpPr>
          <p:nvPr/>
        </p:nvSpPr>
        <p:spPr bwMode="auto">
          <a:xfrm>
            <a:off x="0" y="684183"/>
            <a:ext cx="12192000" cy="5216813"/>
          </a:xfrm>
          <a:prstGeom prst="rect">
            <a:avLst/>
          </a:prstGeom>
          <a:noFill/>
          <a:ln w="9525">
            <a:noFill/>
            <a:miter lim="800000"/>
            <a:headEnd/>
            <a:tailEnd/>
          </a:ln>
          <a:effectLst/>
        </p:spPr>
        <p:txBody>
          <a:bodyPr anchor="ctr">
            <a:spAutoFit/>
          </a:bodyPr>
          <a:lstStyle/>
          <a:p>
            <a:pPr eaLnBrk="1" hangingPunct="1">
              <a:lnSpc>
                <a:spcPct val="150000"/>
              </a:lnSpc>
            </a:pPr>
            <a:r>
              <a:rPr lang="en-US" altLang="zh-CN" sz="3000" b="1" dirty="0">
                <a:latin typeface="Times New Roman" pitchFamily="18" charset="0"/>
                <a:ea typeface="楷体_GB2312" pitchFamily="49" charset="-122"/>
              </a:rPr>
              <a:t> </a:t>
            </a:r>
            <a:r>
              <a:rPr lang="zh-CN" altLang="en-US" sz="2400" b="1" dirty="0">
                <a:solidFill>
                  <a:srgbClr val="0000FF"/>
                </a:solidFill>
                <a:latin typeface="Times New Roman" pitchFamily="18" charset="0"/>
                <a:ea typeface="楷体_GB2312" pitchFamily="49" charset="-122"/>
              </a:rPr>
              <a:t>沙尘来源</a:t>
            </a:r>
            <a:r>
              <a:rPr lang="zh-CN" altLang="en-US" sz="2400" b="1" dirty="0">
                <a:latin typeface="Times New Roman" pitchFamily="18" charset="0"/>
                <a:ea typeface="楷体_GB2312" pitchFamily="49" charset="-122"/>
              </a:rPr>
              <a:t>：干旱内陆，施工工地</a:t>
            </a:r>
            <a:r>
              <a:rPr lang="zh-CN" altLang="en-US" sz="2400" b="1" dirty="0" smtClean="0">
                <a:latin typeface="Times New Roman" pitchFamily="18" charset="0"/>
                <a:ea typeface="楷体_GB2312" pitchFamily="49" charset="-122"/>
              </a:rPr>
              <a:t>。</a:t>
            </a:r>
            <a:endParaRPr lang="zh-CN" altLang="en-US" sz="2400" b="1" dirty="0">
              <a:latin typeface="Times New Roman" pitchFamily="18" charset="0"/>
              <a:ea typeface="楷体_GB2312" pitchFamily="49" charset="-122"/>
            </a:endParaRPr>
          </a:p>
          <a:p>
            <a:pPr eaLnBrk="1" hangingPunct="1">
              <a:lnSpc>
                <a:spcPct val="150000"/>
              </a:lnSpc>
            </a:pPr>
            <a:r>
              <a:rPr lang="zh-CN" altLang="en-US" sz="2400" b="1" dirty="0">
                <a:latin typeface="Times New Roman" pitchFamily="18" charset="0"/>
                <a:ea typeface="楷体_GB2312" pitchFamily="49" charset="-122"/>
              </a:rPr>
              <a:t> </a:t>
            </a:r>
            <a:r>
              <a:rPr lang="zh-CN" altLang="en-US" sz="2400" b="1" dirty="0">
                <a:solidFill>
                  <a:srgbClr val="0000FF"/>
                </a:solidFill>
                <a:latin typeface="Times New Roman" pitchFamily="18" charset="0"/>
                <a:ea typeface="楷体_GB2312" pitchFamily="49" charset="-122"/>
              </a:rPr>
              <a:t>动力：</a:t>
            </a:r>
            <a:r>
              <a:rPr lang="zh-CN" altLang="en-US" sz="2400" b="1" dirty="0">
                <a:latin typeface="Times New Roman" pitchFamily="18" charset="0"/>
                <a:ea typeface="楷体_GB2312" pitchFamily="49" charset="-122"/>
              </a:rPr>
              <a:t>盛行风（西北季风）</a:t>
            </a:r>
            <a:r>
              <a:rPr lang="zh-CN" altLang="en-US" sz="2400" b="1" dirty="0" smtClean="0">
                <a:latin typeface="Times New Roman" pitchFamily="18" charset="0"/>
                <a:ea typeface="楷体_GB2312" pitchFamily="49" charset="-122"/>
              </a:rPr>
              <a:t>。</a:t>
            </a:r>
            <a:endParaRPr lang="zh-CN" altLang="en-US" sz="2400" b="1" dirty="0">
              <a:latin typeface="Times New Roman" pitchFamily="18" charset="0"/>
              <a:ea typeface="楷体_GB2312" pitchFamily="49" charset="-122"/>
            </a:endParaRPr>
          </a:p>
          <a:p>
            <a:pPr eaLnBrk="1" hangingPunct="1">
              <a:lnSpc>
                <a:spcPct val="150000"/>
              </a:lnSpc>
            </a:pPr>
            <a:r>
              <a:rPr lang="zh-CN" altLang="en-US" sz="2400" b="1" dirty="0">
                <a:latin typeface="Times New Roman" pitchFamily="18" charset="0"/>
                <a:ea typeface="楷体_GB2312" pitchFamily="49" charset="-122"/>
              </a:rPr>
              <a:t> </a:t>
            </a:r>
            <a:r>
              <a:rPr lang="zh-CN" altLang="en-US" sz="2400" b="1" dirty="0">
                <a:solidFill>
                  <a:srgbClr val="0000FF"/>
                </a:solidFill>
                <a:latin typeface="Times New Roman" pitchFamily="18" charset="0"/>
                <a:ea typeface="楷体_GB2312" pitchFamily="49" charset="-122"/>
              </a:rPr>
              <a:t>季节</a:t>
            </a:r>
            <a:r>
              <a:rPr lang="zh-CN" altLang="en-US" sz="2400" b="1" dirty="0" smtClean="0">
                <a:latin typeface="Times New Roman" pitchFamily="18" charset="0"/>
                <a:ea typeface="楷体_GB2312" pitchFamily="49" charset="-122"/>
              </a:rPr>
              <a:t>：冬春季。</a:t>
            </a:r>
            <a:endParaRPr lang="zh-CN" altLang="en-US" sz="2400" b="1" dirty="0">
              <a:latin typeface="Times New Roman" pitchFamily="18" charset="0"/>
              <a:ea typeface="楷体_GB2312" pitchFamily="49" charset="-122"/>
            </a:endParaRPr>
          </a:p>
          <a:p>
            <a:pPr eaLnBrk="1" hangingPunct="1">
              <a:lnSpc>
                <a:spcPct val="150000"/>
              </a:lnSpc>
            </a:pPr>
            <a:r>
              <a:rPr lang="zh-CN" altLang="en-US" sz="2400" b="1" dirty="0">
                <a:latin typeface="Times New Roman" pitchFamily="18" charset="0"/>
                <a:ea typeface="楷体_GB2312" pitchFamily="49" charset="-122"/>
              </a:rPr>
              <a:t> </a:t>
            </a:r>
            <a:r>
              <a:rPr lang="zh-CN" altLang="en-US" sz="2400" b="1" dirty="0">
                <a:solidFill>
                  <a:srgbClr val="0000FF"/>
                </a:solidFill>
                <a:latin typeface="Times New Roman" pitchFamily="18" charset="0"/>
                <a:ea typeface="楷体_GB2312" pitchFamily="49" charset="-122"/>
              </a:rPr>
              <a:t>形成原因：</a:t>
            </a:r>
          </a:p>
          <a:p>
            <a:pPr indent="-342900">
              <a:lnSpc>
                <a:spcPct val="150000"/>
              </a:lnSpc>
            </a:pPr>
            <a:r>
              <a:rPr lang="zh-CN" altLang="en-US" sz="2400" b="1" dirty="0">
                <a:solidFill>
                  <a:srgbClr val="FF0000"/>
                </a:solidFill>
                <a:latin typeface="Times New Roman" pitchFamily="18" charset="0"/>
                <a:ea typeface="楷体_GB2312" pitchFamily="49" charset="-122"/>
              </a:rPr>
              <a:t>自然</a:t>
            </a:r>
            <a:r>
              <a:rPr lang="zh-CN" altLang="en-US" sz="2400" b="1" dirty="0" smtClean="0">
                <a:solidFill>
                  <a:srgbClr val="FF0000"/>
                </a:solidFill>
                <a:latin typeface="Times New Roman" pitchFamily="18" charset="0"/>
                <a:ea typeface="楷体_GB2312" pitchFamily="49" charset="-122"/>
              </a:rPr>
              <a:t>原因：</a:t>
            </a:r>
            <a:endParaRPr lang="en-US" altLang="zh-CN" sz="2400" b="1" dirty="0" smtClean="0">
              <a:solidFill>
                <a:srgbClr val="FF0000"/>
              </a:solidFill>
              <a:latin typeface="Times New Roman" pitchFamily="18" charset="0"/>
              <a:ea typeface="楷体_GB2312" pitchFamily="49" charset="-122"/>
            </a:endParaRPr>
          </a:p>
          <a:p>
            <a:pPr indent="-342900">
              <a:lnSpc>
                <a:spcPct val="150000"/>
              </a:lnSpc>
            </a:pPr>
            <a:r>
              <a:rPr lang="zh-CN" altLang="en-US" sz="2400" b="1" dirty="0" smtClean="0">
                <a:latin typeface="Times New Roman" pitchFamily="18" charset="0"/>
                <a:ea typeface="楷体_GB2312" pitchFamily="49" charset="-122"/>
              </a:rPr>
              <a:t>①</a:t>
            </a:r>
            <a:r>
              <a:rPr lang="zh-CN" altLang="en-US" sz="2400" b="1" dirty="0" smtClean="0">
                <a:latin typeface="+mn-ea"/>
              </a:rPr>
              <a:t>接近沙尘源地，沙源丰富；</a:t>
            </a:r>
            <a:endParaRPr lang="en-US" altLang="zh-CN" sz="2400" b="1" dirty="0" smtClean="0">
              <a:latin typeface="+mn-ea"/>
            </a:endParaRPr>
          </a:p>
          <a:p>
            <a:pPr indent="-342900">
              <a:lnSpc>
                <a:spcPct val="150000"/>
              </a:lnSpc>
            </a:pPr>
            <a:r>
              <a:rPr lang="zh-CN" altLang="en-US" sz="2400" b="1" dirty="0" smtClean="0">
                <a:latin typeface="+mn-ea"/>
              </a:rPr>
              <a:t>②接近冬季风源地，春季多大风；</a:t>
            </a:r>
            <a:endParaRPr lang="en-US" altLang="zh-CN" sz="2400" b="1" dirty="0" smtClean="0">
              <a:latin typeface="+mn-ea"/>
            </a:endParaRPr>
          </a:p>
          <a:p>
            <a:pPr indent="-342900">
              <a:lnSpc>
                <a:spcPct val="150000"/>
              </a:lnSpc>
            </a:pPr>
            <a:r>
              <a:rPr lang="zh-CN" altLang="en-US" sz="2400" b="1" dirty="0" smtClean="0">
                <a:latin typeface="+mn-ea"/>
              </a:rPr>
              <a:t>③春季降水少，升温快，蒸发旺盛，地表干燥裸露，植被覆盖率低。</a:t>
            </a:r>
            <a:endParaRPr lang="zh-CN" altLang="en-US" sz="2400" b="1" dirty="0">
              <a:latin typeface="Times New Roman" pitchFamily="18" charset="0"/>
              <a:ea typeface="楷体_GB2312" pitchFamily="49" charset="-122"/>
            </a:endParaRPr>
          </a:p>
          <a:p>
            <a:pPr eaLnBrk="1" hangingPunct="1">
              <a:lnSpc>
                <a:spcPct val="150000"/>
              </a:lnSpc>
            </a:pPr>
            <a:r>
              <a:rPr lang="zh-CN" altLang="en-US" sz="2400" b="1" dirty="0">
                <a:solidFill>
                  <a:srgbClr val="FF0000"/>
                </a:solidFill>
                <a:latin typeface="Times New Roman" pitchFamily="18" charset="0"/>
                <a:ea typeface="楷体_GB2312" pitchFamily="49" charset="-122"/>
              </a:rPr>
              <a:t>人为</a:t>
            </a:r>
            <a:r>
              <a:rPr lang="zh-CN" altLang="en-US" sz="2400" b="1" dirty="0" smtClean="0">
                <a:solidFill>
                  <a:srgbClr val="FF0000"/>
                </a:solidFill>
                <a:latin typeface="Times New Roman" pitchFamily="18" charset="0"/>
                <a:ea typeface="楷体_GB2312" pitchFamily="49" charset="-122"/>
              </a:rPr>
              <a:t>原因：</a:t>
            </a:r>
            <a:r>
              <a:rPr lang="zh-CN" altLang="en-US" sz="2400" b="1" dirty="0" smtClean="0">
                <a:latin typeface="Times New Roman" pitchFamily="18" charset="0"/>
                <a:ea typeface="楷体_GB2312" pitchFamily="49" charset="-122"/>
              </a:rPr>
              <a:t>过度开垦，过度樵采；</a:t>
            </a:r>
            <a:r>
              <a:rPr lang="zh-CN" altLang="en-US" sz="2400" b="1" dirty="0">
                <a:latin typeface="Times New Roman" pitchFamily="18" charset="0"/>
                <a:ea typeface="楷体_GB2312" pitchFamily="49" charset="-122"/>
              </a:rPr>
              <a:t>过度放牧</a:t>
            </a:r>
            <a:r>
              <a:rPr lang="zh-CN" altLang="en-US" sz="2400" b="1" dirty="0" smtClean="0">
                <a:latin typeface="Times New Roman" pitchFamily="18" charset="0"/>
                <a:ea typeface="楷体_GB2312" pitchFamily="49" charset="-122"/>
              </a:rPr>
              <a:t>，工矿交通建设。</a:t>
            </a:r>
            <a:endParaRPr lang="zh-CN" altLang="en-US" sz="2400" b="1" dirty="0">
              <a:latin typeface="Times New Roman" pitchFamily="18" charset="0"/>
              <a:ea typeface="楷体_GB2312" pitchFamily="49" charset="-122"/>
            </a:endParaRPr>
          </a:p>
        </p:txBody>
      </p:sp>
      <p:sp>
        <p:nvSpPr>
          <p:cNvPr id="67587" name="Rectangle 4"/>
          <p:cNvSpPr>
            <a:spLocks noChangeArrowheads="1"/>
          </p:cNvSpPr>
          <p:nvPr/>
        </p:nvSpPr>
        <p:spPr bwMode="auto">
          <a:xfrm>
            <a:off x="0" y="25082"/>
            <a:ext cx="10769600" cy="634020"/>
          </a:xfrm>
          <a:prstGeom prst="rect">
            <a:avLst/>
          </a:prstGeom>
          <a:noFill/>
          <a:ln w="9525">
            <a:noFill/>
            <a:miter lim="800000"/>
            <a:headEnd/>
            <a:tailEnd/>
          </a:ln>
          <a:effectLst/>
        </p:spPr>
        <p:txBody>
          <a:bodyPr>
            <a:spAutoFit/>
          </a:bodyPr>
          <a:lstStyle/>
          <a:p>
            <a:pPr>
              <a:lnSpc>
                <a:spcPct val="110000"/>
              </a:lnSpc>
            </a:pPr>
            <a:r>
              <a:rPr lang="zh-CN" altLang="en-US" sz="3100" b="1" dirty="0" smtClean="0">
                <a:solidFill>
                  <a:srgbClr val="FF0000"/>
                </a:solidFill>
                <a:latin typeface="Times New Roman" pitchFamily="18" charset="0"/>
                <a:ea typeface="黑体" pitchFamily="49" charset="-122"/>
              </a:rPr>
              <a:t>（</a:t>
            </a:r>
            <a:r>
              <a:rPr lang="en-US" altLang="zh-CN" sz="3100" b="1" dirty="0" smtClean="0">
                <a:solidFill>
                  <a:srgbClr val="FF0000"/>
                </a:solidFill>
                <a:latin typeface="Times New Roman" pitchFamily="18" charset="0"/>
                <a:ea typeface="黑体" pitchFamily="49" charset="-122"/>
              </a:rPr>
              <a:t>2</a:t>
            </a:r>
            <a:r>
              <a:rPr lang="zh-CN" altLang="en-US" sz="3100" b="1" dirty="0" smtClean="0">
                <a:solidFill>
                  <a:srgbClr val="FF0000"/>
                </a:solidFill>
                <a:latin typeface="Times New Roman" pitchFamily="18" charset="0"/>
                <a:ea typeface="黑体" pitchFamily="49" charset="-122"/>
              </a:rPr>
              <a:t>）</a:t>
            </a:r>
            <a:r>
              <a:rPr lang="zh-CN" altLang="en-US" sz="3200" b="1" dirty="0"/>
              <a:t> </a:t>
            </a:r>
            <a:r>
              <a:rPr lang="zh-CN" altLang="en-US" sz="3200" b="1" dirty="0" smtClean="0"/>
              <a:t>华北</a:t>
            </a:r>
            <a:r>
              <a:rPr lang="zh-CN" altLang="en-US" sz="3200" b="1" dirty="0"/>
              <a:t>农业</a:t>
            </a:r>
            <a:r>
              <a:rPr lang="zh-CN" altLang="en-US" sz="3200" b="1" dirty="0" smtClean="0"/>
              <a:t>问题</a:t>
            </a:r>
            <a:r>
              <a:rPr lang="en-US" altLang="zh-CN" sz="3100" b="1" dirty="0" smtClean="0">
                <a:solidFill>
                  <a:srgbClr val="FF0000"/>
                </a:solidFill>
                <a:latin typeface="Times New Roman" pitchFamily="18" charset="0"/>
                <a:ea typeface="黑体" pitchFamily="49" charset="-122"/>
              </a:rPr>
              <a:t>——</a:t>
            </a:r>
            <a:r>
              <a:rPr lang="zh-CN" altLang="en-US" sz="3100" b="1" dirty="0">
                <a:solidFill>
                  <a:srgbClr val="FF0000"/>
                </a:solidFill>
                <a:latin typeface="Times New Roman" pitchFamily="18" charset="0"/>
                <a:ea typeface="黑体" pitchFamily="49" charset="-122"/>
              </a:rPr>
              <a:t>风沙危害（沙尘天气）</a:t>
            </a:r>
          </a:p>
        </p:txBody>
      </p:sp>
      <p:sp>
        <p:nvSpPr>
          <p:cNvPr id="418821" name="Rectangle 5"/>
          <p:cNvSpPr>
            <a:spLocks noChangeArrowheads="1"/>
          </p:cNvSpPr>
          <p:nvPr/>
        </p:nvSpPr>
        <p:spPr bwMode="auto">
          <a:xfrm>
            <a:off x="139758" y="5995220"/>
            <a:ext cx="11480800" cy="830997"/>
          </a:xfrm>
          <a:prstGeom prst="rect">
            <a:avLst/>
          </a:prstGeom>
          <a:noFill/>
          <a:ln w="9525">
            <a:noFill/>
            <a:miter lim="800000"/>
            <a:headEnd/>
            <a:tailEnd/>
          </a:ln>
          <a:effectLst/>
        </p:spPr>
        <p:txBody>
          <a:bodyPr anchor="ctr">
            <a:spAutoFit/>
          </a:bodyPr>
          <a:lstStyle/>
          <a:p>
            <a:pPr eaLnBrk="1" hangingPunct="1"/>
            <a:r>
              <a:rPr lang="zh-CN" altLang="en-US" sz="2400" b="1" dirty="0">
                <a:solidFill>
                  <a:srgbClr val="0000FF"/>
                </a:solidFill>
                <a:latin typeface="Times New Roman" pitchFamily="18" charset="0"/>
                <a:ea typeface="楷体_GB2312" pitchFamily="49" charset="-122"/>
              </a:rPr>
              <a:t>治理措施：</a:t>
            </a:r>
            <a:r>
              <a:rPr lang="zh-CN" altLang="en-US" sz="2400" b="1" dirty="0">
                <a:latin typeface="Times New Roman" pitchFamily="18" charset="0"/>
                <a:ea typeface="楷体_GB2312" pitchFamily="49" charset="-122"/>
              </a:rPr>
              <a:t>①退耕还草、林；      </a:t>
            </a:r>
            <a:r>
              <a:rPr lang="zh-CN" altLang="en-US" sz="2400" b="1" dirty="0" smtClean="0">
                <a:latin typeface="Times New Roman" pitchFamily="18" charset="0"/>
                <a:ea typeface="楷体_GB2312" pitchFamily="49" charset="-122"/>
              </a:rPr>
              <a:t>②控制载畜量，人工草场，轮牧；</a:t>
            </a:r>
            <a:endParaRPr lang="zh-CN" altLang="en-US" sz="2400" b="1" dirty="0">
              <a:latin typeface="Times New Roman" pitchFamily="18" charset="0"/>
              <a:ea typeface="楷体_GB2312" pitchFamily="49" charset="-122"/>
            </a:endParaRPr>
          </a:p>
          <a:p>
            <a:pPr eaLnBrk="1" hangingPunct="1"/>
            <a:r>
              <a:rPr lang="zh-CN" altLang="en-US" sz="2400" b="1" dirty="0">
                <a:latin typeface="Times New Roman" pitchFamily="18" charset="0"/>
                <a:ea typeface="楷体_GB2312" pitchFamily="49" charset="-122"/>
              </a:rPr>
              <a:t>                    ③文明施工；              </a:t>
            </a:r>
            <a:r>
              <a:rPr lang="zh-CN" altLang="en-US" sz="2400" b="1" dirty="0" smtClean="0">
                <a:latin typeface="Times New Roman" pitchFamily="18" charset="0"/>
                <a:ea typeface="楷体_GB2312" pitchFamily="49" charset="-122"/>
              </a:rPr>
              <a:t>④制定法律法规，加强管理。</a:t>
            </a:r>
            <a:endParaRPr lang="zh-CN" altLang="en-US" sz="2400" b="1" dirty="0">
              <a:latin typeface="Times New Roman" pitchFamily="18" charset="0"/>
              <a:ea typeface="楷体_GB2312" pitchFamily="49" charset="-122"/>
            </a:endParaRPr>
          </a:p>
        </p:txBody>
      </p:sp>
      <p:pic>
        <p:nvPicPr>
          <p:cNvPr id="5" name="Picture 2">
            <a:extLst>
              <a:ext uri="{FF2B5EF4-FFF2-40B4-BE49-F238E27FC236}">
                <a16:creationId xmlns:a16="http://schemas.microsoft.com/office/drawing/2014/main" xmlns="" id="{0E2F886B-DEF2-4C41-8CF2-8E6F652B81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1810" y="0"/>
            <a:ext cx="3348748" cy="25115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8818">
                                            <p:txEl>
                                              <p:pRg st="0" end="0"/>
                                            </p:txEl>
                                          </p:spTgt>
                                        </p:tgtEl>
                                        <p:attrNameLst>
                                          <p:attrName>style.visibility</p:attrName>
                                        </p:attrNameLst>
                                      </p:cBhvr>
                                      <p:to>
                                        <p:strVal val="visible"/>
                                      </p:to>
                                    </p:set>
                                    <p:animEffect transition="in" filter="blinds(horizontal)">
                                      <p:cBhvr>
                                        <p:cTn id="7" dur="500"/>
                                        <p:tgtEl>
                                          <p:spTgt spid="4188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8818">
                                            <p:txEl>
                                              <p:pRg st="1" end="1"/>
                                            </p:txEl>
                                          </p:spTgt>
                                        </p:tgtEl>
                                        <p:attrNameLst>
                                          <p:attrName>style.visibility</p:attrName>
                                        </p:attrNameLst>
                                      </p:cBhvr>
                                      <p:to>
                                        <p:strVal val="visible"/>
                                      </p:to>
                                    </p:set>
                                    <p:animEffect transition="in" filter="blinds(horizontal)">
                                      <p:cBhvr>
                                        <p:cTn id="12" dur="500"/>
                                        <p:tgtEl>
                                          <p:spTgt spid="41881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8818">
                                            <p:txEl>
                                              <p:pRg st="2" end="2"/>
                                            </p:txEl>
                                          </p:spTgt>
                                        </p:tgtEl>
                                        <p:attrNameLst>
                                          <p:attrName>style.visibility</p:attrName>
                                        </p:attrNameLst>
                                      </p:cBhvr>
                                      <p:to>
                                        <p:strVal val="visible"/>
                                      </p:to>
                                    </p:set>
                                    <p:animEffect transition="in" filter="blinds(horizontal)">
                                      <p:cBhvr>
                                        <p:cTn id="17" dur="500"/>
                                        <p:tgtEl>
                                          <p:spTgt spid="41881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8818">
                                            <p:txEl>
                                              <p:pRg st="3" end="3"/>
                                            </p:txEl>
                                          </p:spTgt>
                                        </p:tgtEl>
                                        <p:attrNameLst>
                                          <p:attrName>style.visibility</p:attrName>
                                        </p:attrNameLst>
                                      </p:cBhvr>
                                      <p:to>
                                        <p:strVal val="visible"/>
                                      </p:to>
                                    </p:set>
                                    <p:animEffect transition="in" filter="blinds(horizontal)">
                                      <p:cBhvr>
                                        <p:cTn id="22" dur="500"/>
                                        <p:tgtEl>
                                          <p:spTgt spid="418818">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18818">
                                            <p:txEl>
                                              <p:pRg st="4" end="4"/>
                                            </p:txEl>
                                          </p:spTgt>
                                        </p:tgtEl>
                                        <p:attrNameLst>
                                          <p:attrName>style.visibility</p:attrName>
                                        </p:attrNameLst>
                                      </p:cBhvr>
                                      <p:to>
                                        <p:strVal val="visible"/>
                                      </p:to>
                                    </p:set>
                                    <p:animEffect transition="in" filter="blinds(horizontal)">
                                      <p:cBhvr>
                                        <p:cTn id="25" dur="500"/>
                                        <p:tgtEl>
                                          <p:spTgt spid="418818">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18818">
                                            <p:txEl>
                                              <p:pRg st="5" end="5"/>
                                            </p:txEl>
                                          </p:spTgt>
                                        </p:tgtEl>
                                        <p:attrNameLst>
                                          <p:attrName>style.visibility</p:attrName>
                                        </p:attrNameLst>
                                      </p:cBhvr>
                                      <p:to>
                                        <p:strVal val="visible"/>
                                      </p:to>
                                    </p:set>
                                    <p:animEffect transition="in" filter="blinds(horizontal)">
                                      <p:cBhvr>
                                        <p:cTn id="28" dur="500"/>
                                        <p:tgtEl>
                                          <p:spTgt spid="418818">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18818">
                                            <p:txEl>
                                              <p:pRg st="6" end="6"/>
                                            </p:txEl>
                                          </p:spTgt>
                                        </p:tgtEl>
                                        <p:attrNameLst>
                                          <p:attrName>style.visibility</p:attrName>
                                        </p:attrNameLst>
                                      </p:cBhvr>
                                      <p:to>
                                        <p:strVal val="visible"/>
                                      </p:to>
                                    </p:set>
                                    <p:animEffect transition="in" filter="blinds(horizontal)">
                                      <p:cBhvr>
                                        <p:cTn id="31" dur="500"/>
                                        <p:tgtEl>
                                          <p:spTgt spid="418818">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18818">
                                            <p:txEl>
                                              <p:pRg st="7" end="7"/>
                                            </p:txEl>
                                          </p:spTgt>
                                        </p:tgtEl>
                                        <p:attrNameLst>
                                          <p:attrName>style.visibility</p:attrName>
                                        </p:attrNameLst>
                                      </p:cBhvr>
                                      <p:to>
                                        <p:strVal val="visible"/>
                                      </p:to>
                                    </p:set>
                                    <p:animEffect transition="in" filter="blinds(horizontal)">
                                      <p:cBhvr>
                                        <p:cTn id="34" dur="500"/>
                                        <p:tgtEl>
                                          <p:spTgt spid="418818">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418818">
                                            <p:txEl>
                                              <p:pRg st="8" end="8"/>
                                            </p:txEl>
                                          </p:spTgt>
                                        </p:tgtEl>
                                        <p:attrNameLst>
                                          <p:attrName>style.visibility</p:attrName>
                                        </p:attrNameLst>
                                      </p:cBhvr>
                                      <p:to>
                                        <p:strVal val="visible"/>
                                      </p:to>
                                    </p:set>
                                    <p:animEffect transition="in" filter="blinds(horizontal)">
                                      <p:cBhvr>
                                        <p:cTn id="37" dur="500"/>
                                        <p:tgtEl>
                                          <p:spTgt spid="418818">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18821"/>
                                        </p:tgtEl>
                                        <p:attrNameLst>
                                          <p:attrName>style.visibility</p:attrName>
                                        </p:attrNameLst>
                                      </p:cBhvr>
                                      <p:to>
                                        <p:strVal val="visible"/>
                                      </p:to>
                                    </p:set>
                                    <p:animEffect transition="in" filter="blinds(horizontal)">
                                      <p:cBhvr>
                                        <p:cTn id="42" dur="500"/>
                                        <p:tgtEl>
                                          <p:spTgt spid="418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508000" y="304800"/>
            <a:ext cx="11176000" cy="579438"/>
          </a:xfrm>
          <a:prstGeom prst="rect">
            <a:avLst/>
          </a:prstGeom>
          <a:noFill/>
          <a:ln w="9525" algn="ctr">
            <a:noFill/>
            <a:miter lim="800000"/>
            <a:headEnd/>
            <a:tailEnd/>
          </a:ln>
          <a:effectLst/>
        </p:spPr>
        <p:txBody>
          <a:bodyPr>
            <a:spAutoFit/>
          </a:bodyPr>
          <a:lstStyle/>
          <a:p>
            <a:pPr>
              <a:spcBef>
                <a:spcPct val="50000"/>
              </a:spcBef>
            </a:pPr>
            <a:r>
              <a:rPr lang="zh-CN" altLang="en-US" sz="3200" b="1" dirty="0"/>
              <a:t>（</a:t>
            </a:r>
            <a:r>
              <a:rPr lang="en-US" altLang="zh-CN" sz="3200" b="1" dirty="0"/>
              <a:t>2</a:t>
            </a:r>
            <a:r>
              <a:rPr lang="zh-CN" altLang="en-US" sz="3200" b="1" dirty="0"/>
              <a:t>）华北农业问题</a:t>
            </a:r>
            <a:r>
              <a:rPr lang="en-US" altLang="zh-CN" sz="3200" b="1" dirty="0" smtClean="0"/>
              <a:t>——</a:t>
            </a:r>
            <a:r>
              <a:rPr lang="zh-CN" altLang="en-US" sz="3200" b="1" dirty="0" smtClean="0"/>
              <a:t>土壤盐碱化</a:t>
            </a:r>
            <a:endParaRPr lang="zh-CN" altLang="en-US" sz="2200" b="1" dirty="0">
              <a:solidFill>
                <a:srgbClr val="0000FF"/>
              </a:solidFill>
              <a:ea typeface="楷体_GB2312" pitchFamily="49" charset="-122"/>
            </a:endParaRPr>
          </a:p>
        </p:txBody>
      </p:sp>
      <p:pic>
        <p:nvPicPr>
          <p:cNvPr id="54275" name="Picture 4" descr="盐碱地"/>
          <p:cNvPicPr>
            <a:picLocks noChangeAspect="1" noChangeArrowheads="1"/>
          </p:cNvPicPr>
          <p:nvPr/>
        </p:nvPicPr>
        <p:blipFill>
          <a:blip r:embed="rId3" cstate="print"/>
          <a:srcRect t="2272" b="7727"/>
          <a:stretch>
            <a:fillRect/>
          </a:stretch>
        </p:blipFill>
        <p:spPr bwMode="auto">
          <a:xfrm>
            <a:off x="812800" y="914400"/>
            <a:ext cx="10363200" cy="5130800"/>
          </a:xfrm>
          <a:prstGeom prst="rect">
            <a:avLst/>
          </a:prstGeom>
          <a:noFill/>
          <a:ln w="9525">
            <a:noFill/>
            <a:miter lim="800000"/>
            <a:headEnd/>
            <a:tailEnd/>
          </a:ln>
        </p:spPr>
      </p:pic>
      <p:pic>
        <p:nvPicPr>
          <p:cNvPr id="414725" name="Picture 5" descr="盐碱地3"/>
          <p:cNvPicPr>
            <a:picLocks noChangeAspect="1" noChangeArrowheads="1"/>
          </p:cNvPicPr>
          <p:nvPr/>
        </p:nvPicPr>
        <p:blipFill>
          <a:blip r:embed="rId4" cstate="print"/>
          <a:srcRect/>
          <a:stretch>
            <a:fillRect/>
          </a:stretch>
        </p:blipFill>
        <p:spPr bwMode="auto">
          <a:xfrm>
            <a:off x="812800" y="914400"/>
            <a:ext cx="10363200" cy="5181600"/>
          </a:xfrm>
          <a:prstGeom prst="rect">
            <a:avLst/>
          </a:prstGeom>
          <a:noFill/>
          <a:ln w="9525">
            <a:noFill/>
            <a:miter lim="800000"/>
            <a:headEnd/>
            <a:tailEnd/>
          </a:ln>
        </p:spPr>
      </p:pic>
      <p:pic>
        <p:nvPicPr>
          <p:cNvPr id="414726" name="Picture 6" descr="盐碱地2"/>
          <p:cNvPicPr>
            <a:picLocks noChangeAspect="1" noChangeArrowheads="1"/>
          </p:cNvPicPr>
          <p:nvPr/>
        </p:nvPicPr>
        <p:blipFill>
          <a:blip r:embed="rId5" cstate="print"/>
          <a:srcRect/>
          <a:stretch>
            <a:fillRect/>
          </a:stretch>
        </p:blipFill>
        <p:spPr bwMode="auto">
          <a:xfrm>
            <a:off x="812800" y="914400"/>
            <a:ext cx="10363200" cy="5181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4725"/>
                                        </p:tgtEl>
                                        <p:attrNameLst>
                                          <p:attrName>style.visibility</p:attrName>
                                        </p:attrNameLst>
                                      </p:cBhvr>
                                      <p:to>
                                        <p:strVal val="visible"/>
                                      </p:to>
                                    </p:set>
                                    <p:animEffect transition="in" filter="dissolve">
                                      <p:cBhvr>
                                        <p:cTn id="7" dur="500"/>
                                        <p:tgtEl>
                                          <p:spTgt spid="4147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14726"/>
                                        </p:tgtEl>
                                        <p:attrNameLst>
                                          <p:attrName>style.visibility</p:attrName>
                                        </p:attrNameLst>
                                      </p:cBhvr>
                                      <p:to>
                                        <p:strVal val="visible"/>
                                      </p:to>
                                    </p:set>
                                    <p:animEffect transition="in" filter="dissolve">
                                      <p:cBhvr>
                                        <p:cTn id="12" dur="500"/>
                                        <p:tgtEl>
                                          <p:spTgt spid="414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52600" y="1066800"/>
            <a:ext cx="8764588" cy="4573588"/>
            <a:chOff x="144" y="719"/>
            <a:chExt cx="5521" cy="2881"/>
          </a:xfrm>
        </p:grpSpPr>
        <p:pic>
          <p:nvPicPr>
            <p:cNvPr id="21511" name="Picture 3" descr="5-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719"/>
              <a:ext cx="1633" cy="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4" descr="5-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 y="719"/>
              <a:ext cx="1633" cy="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5" descr="5-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720"/>
              <a:ext cx="1633" cy="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Line 6"/>
            <p:cNvSpPr>
              <a:spLocks noChangeShapeType="1"/>
            </p:cNvSpPr>
            <p:nvPr/>
          </p:nvSpPr>
          <p:spPr bwMode="auto">
            <a:xfrm>
              <a:off x="1824" y="2160"/>
              <a:ext cx="192" cy="0"/>
            </a:xfrm>
            <a:prstGeom prst="line">
              <a:avLst/>
            </a:prstGeom>
            <a:noFill/>
            <a:ln w="76200">
              <a:solidFill>
                <a:srgbClr val="CC0066"/>
              </a:solidFill>
              <a:round/>
              <a:headEnd/>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1515" name="Line 7"/>
            <p:cNvSpPr>
              <a:spLocks noChangeShapeType="1"/>
            </p:cNvSpPr>
            <p:nvPr/>
          </p:nvSpPr>
          <p:spPr bwMode="auto">
            <a:xfrm>
              <a:off x="3792" y="2160"/>
              <a:ext cx="192" cy="0"/>
            </a:xfrm>
            <a:prstGeom prst="line">
              <a:avLst/>
            </a:prstGeom>
            <a:noFill/>
            <a:ln w="76200">
              <a:solidFill>
                <a:srgbClr val="CC0066"/>
              </a:solidFill>
              <a:round/>
              <a:headEnd/>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1507" name="Text Box 8"/>
          <p:cNvSpPr txBox="1">
            <a:spLocks noChangeArrowheads="1"/>
          </p:cNvSpPr>
          <p:nvPr/>
        </p:nvSpPr>
        <p:spPr bwMode="auto">
          <a:xfrm>
            <a:off x="2590801" y="304800"/>
            <a:ext cx="72993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4400" b="1">
                <a:solidFill>
                  <a:srgbClr val="800000"/>
                </a:solidFill>
                <a:latin typeface="Times New Roman" panose="02020603050405020304" pitchFamily="18" charset="0"/>
                <a:ea typeface="黑体" panose="02010609060101010101" pitchFamily="49" charset="-122"/>
              </a:rPr>
              <a:t>    </a:t>
            </a:r>
            <a:r>
              <a:rPr kumimoji="1" lang="zh-CN" altLang="en-US" sz="4400" b="1">
                <a:solidFill>
                  <a:srgbClr val="800000"/>
                </a:solidFill>
                <a:latin typeface="Times New Roman" panose="02020603050405020304" pitchFamily="18" charset="0"/>
                <a:ea typeface="黑体" panose="02010609060101010101" pitchFamily="49" charset="-122"/>
              </a:rPr>
              <a:t>土壤盐碱化示意图</a:t>
            </a:r>
          </a:p>
        </p:txBody>
      </p:sp>
      <p:sp>
        <p:nvSpPr>
          <p:cNvPr id="21508" name="文本框 1"/>
          <p:cNvSpPr txBox="1">
            <a:spLocks noChangeArrowheads="1"/>
          </p:cNvSpPr>
          <p:nvPr/>
        </p:nvSpPr>
        <p:spPr bwMode="auto">
          <a:xfrm>
            <a:off x="2184401" y="5867400"/>
            <a:ext cx="81264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宋体" panose="02010600030101010101" pitchFamily="2" charset="-122"/>
                <a:sym typeface="宋体" panose="02010600030101010101" pitchFamily="2" charset="-122"/>
              </a:rPr>
              <a:t>盐碱化：</a:t>
            </a:r>
            <a:r>
              <a:rPr lang="zh-CN" altLang="en-US" sz="2400">
                <a:latin typeface="宋体" panose="02010600030101010101" pitchFamily="2" charset="-122"/>
              </a:rPr>
              <a:t>土壤盐碱（渍）化是指土壤底层或地下水盐分随毛管水的上升到地表，水分蒸发后，使盐分积累在表层土壤中的过程。</a:t>
            </a:r>
          </a:p>
        </p:txBody>
      </p:sp>
      <p:sp>
        <p:nvSpPr>
          <p:cNvPr id="10" name="文本框 9"/>
          <p:cNvSpPr txBox="1"/>
          <p:nvPr/>
        </p:nvSpPr>
        <p:spPr>
          <a:xfrm>
            <a:off x="5667376" y="5940425"/>
            <a:ext cx="3071813" cy="368300"/>
          </a:xfrm>
          <a:prstGeom prst="rect">
            <a:avLst/>
          </a:prstGeom>
          <a:noFill/>
          <a:ln w="28575" cmpd="sng">
            <a:solidFill>
              <a:srgbClr val="FF0000"/>
            </a:solidFill>
            <a:prstDash val="solid"/>
          </a:ln>
          <a:extLst/>
        </p:spPr>
        <p:style>
          <a:lnRef idx="2">
            <a:schemeClr val="accent2"/>
          </a:lnRef>
          <a:fillRef idx="1">
            <a:schemeClr val="lt1"/>
          </a:fillRef>
          <a:effectRef idx="0">
            <a:schemeClr val="accent2"/>
          </a:effectRef>
          <a:fontRef idx="minor">
            <a:schemeClr val="dk1"/>
          </a:fontRef>
        </p:style>
        <p:txBody>
          <a:bodyPr>
            <a:spAutoFit/>
          </a:bodyPr>
          <a:lstStyle/>
          <a:p>
            <a:pPr eaLnBrk="1" fontAlgn="auto" hangingPunct="1">
              <a:defRPr/>
            </a:pPr>
            <a:endParaRPr lang="zh-CN" altLang="en-US" noProof="1"/>
          </a:p>
        </p:txBody>
      </p:sp>
      <p:sp>
        <p:nvSpPr>
          <p:cNvPr id="11" name="文本框 10"/>
          <p:cNvSpPr txBox="1"/>
          <p:nvPr/>
        </p:nvSpPr>
        <p:spPr>
          <a:xfrm>
            <a:off x="4095751" y="6297613"/>
            <a:ext cx="1285875" cy="368300"/>
          </a:xfrm>
          <a:prstGeom prst="rect">
            <a:avLst/>
          </a:prstGeom>
          <a:noFill/>
          <a:ln w="28575" cmpd="sng">
            <a:solidFill>
              <a:srgbClr val="FF0000"/>
            </a:solidFill>
            <a:prstDash val="solid"/>
          </a:ln>
          <a:extLst/>
        </p:spPr>
        <p:style>
          <a:lnRef idx="2">
            <a:schemeClr val="accent2"/>
          </a:lnRef>
          <a:fillRef idx="1">
            <a:schemeClr val="lt1"/>
          </a:fillRef>
          <a:effectRef idx="0">
            <a:schemeClr val="accent2"/>
          </a:effectRef>
          <a:fontRef idx="minor">
            <a:schemeClr val="dk1"/>
          </a:fontRef>
        </p:style>
        <p:txBody>
          <a:bodyPr>
            <a:spAutoFit/>
          </a:bodyPr>
          <a:lstStyle/>
          <a:p>
            <a:pPr eaLnBrk="1" fontAlgn="auto" hangingPunct="1">
              <a:defRPr/>
            </a:pPr>
            <a:endParaRPr lang="zh-CN" altLang="en-US" noProof="1"/>
          </a:p>
        </p:txBody>
      </p:sp>
    </p:spTree>
    <p:extLst>
      <p:ext uri="{BB962C8B-B14F-4D97-AF65-F5344CB8AC3E}">
        <p14:creationId xmlns:p14="http://schemas.microsoft.com/office/powerpoint/2010/main" val="4202514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6145" descr="zgdx2"/>
          <p:cNvPicPr>
            <a:picLocks noChangeAspect="1"/>
          </p:cNvPicPr>
          <p:nvPr/>
        </p:nvPicPr>
        <p:blipFill>
          <a:blip r:embed="rId3" cstate="print"/>
          <a:stretch>
            <a:fillRect/>
          </a:stretch>
        </p:blipFill>
        <p:spPr>
          <a:xfrm>
            <a:off x="1524000" y="0"/>
            <a:ext cx="9144000" cy="6858000"/>
          </a:xfrm>
          <a:prstGeom prst="rect">
            <a:avLst/>
          </a:prstGeom>
          <a:noFill/>
          <a:ln w="9525">
            <a:noFill/>
          </a:ln>
        </p:spPr>
      </p:pic>
      <p:sp>
        <p:nvSpPr>
          <p:cNvPr id="6147" name="矩形 6146"/>
          <p:cNvSpPr/>
          <p:nvPr/>
        </p:nvSpPr>
        <p:spPr>
          <a:xfrm>
            <a:off x="3123531" y="1599531"/>
            <a:ext cx="869528"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西</a:t>
            </a:r>
            <a:endParaRPr lang="zh-CN" altLang="en-US" sz="1265">
              <a:latin typeface="Helvetica Light" charset="0"/>
              <a:ea typeface="宋体" panose="02010600030101010101" pitchFamily="2" charset="-122"/>
            </a:endParaRPr>
          </a:p>
        </p:txBody>
      </p:sp>
      <p:sp>
        <p:nvSpPr>
          <p:cNvPr id="6148" name="矩形 6147"/>
          <p:cNvSpPr/>
          <p:nvPr/>
        </p:nvSpPr>
        <p:spPr>
          <a:xfrm>
            <a:off x="4419452" y="1980158"/>
            <a:ext cx="533549"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干</a:t>
            </a:r>
            <a:endParaRPr lang="zh-CN" altLang="en-US" sz="1265">
              <a:latin typeface="Helvetica Light" charset="0"/>
              <a:ea typeface="宋体" panose="02010600030101010101" pitchFamily="2" charset="-122"/>
            </a:endParaRPr>
          </a:p>
        </p:txBody>
      </p:sp>
      <p:sp>
        <p:nvSpPr>
          <p:cNvPr id="6149" name="矩形 6148"/>
          <p:cNvSpPr/>
          <p:nvPr/>
        </p:nvSpPr>
        <p:spPr>
          <a:xfrm>
            <a:off x="3732983" y="1828354"/>
            <a:ext cx="533549"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北</a:t>
            </a:r>
            <a:endParaRPr lang="zh-CN" altLang="en-US" sz="1265">
              <a:latin typeface="Helvetica Light" charset="0"/>
              <a:ea typeface="宋体" panose="02010600030101010101" pitchFamily="2" charset="-122"/>
            </a:endParaRPr>
          </a:p>
        </p:txBody>
      </p:sp>
      <p:sp>
        <p:nvSpPr>
          <p:cNvPr id="6150" name="矩形 6149"/>
          <p:cNvSpPr/>
          <p:nvPr/>
        </p:nvSpPr>
        <p:spPr>
          <a:xfrm>
            <a:off x="5714256" y="2286000"/>
            <a:ext cx="793626"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半</a:t>
            </a:r>
            <a:endParaRPr lang="zh-CN" altLang="en-US" sz="1265">
              <a:latin typeface="Helvetica Light" charset="0"/>
              <a:ea typeface="宋体" panose="02010600030101010101" pitchFamily="2" charset="-122"/>
            </a:endParaRPr>
          </a:p>
        </p:txBody>
      </p:sp>
      <p:sp>
        <p:nvSpPr>
          <p:cNvPr id="6151" name="矩形 6150"/>
          <p:cNvSpPr/>
          <p:nvPr/>
        </p:nvSpPr>
        <p:spPr>
          <a:xfrm>
            <a:off x="5104805" y="2133079"/>
            <a:ext cx="762372"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旱</a:t>
            </a:r>
            <a:endParaRPr lang="zh-CN" altLang="en-US" sz="1265">
              <a:latin typeface="Helvetica Light" charset="0"/>
              <a:ea typeface="宋体" panose="02010600030101010101" pitchFamily="2" charset="-122"/>
            </a:endParaRPr>
          </a:p>
        </p:txBody>
      </p:sp>
      <p:sp>
        <p:nvSpPr>
          <p:cNvPr id="6152" name="矩形 6151"/>
          <p:cNvSpPr/>
          <p:nvPr/>
        </p:nvSpPr>
        <p:spPr>
          <a:xfrm>
            <a:off x="7010178" y="2208982"/>
            <a:ext cx="609451"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旱</a:t>
            </a:r>
            <a:endParaRPr lang="zh-CN" altLang="en-US" sz="1265">
              <a:latin typeface="Helvetica Light" charset="0"/>
              <a:ea typeface="宋体" panose="02010600030101010101" pitchFamily="2" charset="-122"/>
            </a:endParaRPr>
          </a:p>
        </p:txBody>
      </p:sp>
      <p:sp>
        <p:nvSpPr>
          <p:cNvPr id="6153" name="矩形 6152"/>
          <p:cNvSpPr/>
          <p:nvPr/>
        </p:nvSpPr>
        <p:spPr>
          <a:xfrm>
            <a:off x="6400727" y="2286000"/>
            <a:ext cx="640705"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干</a:t>
            </a:r>
            <a:endParaRPr lang="zh-CN" altLang="en-US" sz="1265">
              <a:latin typeface="Helvetica Light" charset="0"/>
              <a:ea typeface="宋体" panose="02010600030101010101" pitchFamily="2" charset="-122"/>
            </a:endParaRPr>
          </a:p>
        </p:txBody>
      </p:sp>
      <p:sp>
        <p:nvSpPr>
          <p:cNvPr id="6154" name="矩形 6153"/>
          <p:cNvSpPr/>
          <p:nvPr/>
        </p:nvSpPr>
        <p:spPr>
          <a:xfrm>
            <a:off x="7695531" y="1675433"/>
            <a:ext cx="488900"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区</a:t>
            </a:r>
            <a:endParaRPr lang="zh-CN" altLang="en-US" sz="1265">
              <a:latin typeface="Helvetica Light" charset="0"/>
              <a:ea typeface="宋体" panose="02010600030101010101" pitchFamily="2" charset="-122"/>
            </a:endParaRPr>
          </a:p>
        </p:txBody>
      </p:sp>
      <p:sp>
        <p:nvSpPr>
          <p:cNvPr id="6155" name="矩形 6154"/>
          <p:cNvSpPr/>
          <p:nvPr/>
        </p:nvSpPr>
        <p:spPr>
          <a:xfrm>
            <a:off x="8686726" y="2057177"/>
            <a:ext cx="761256"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东</a:t>
            </a:r>
            <a:endParaRPr lang="zh-CN" altLang="en-US" sz="1265">
              <a:latin typeface="Helvetica Light" charset="0"/>
              <a:ea typeface="宋体" panose="02010600030101010101" pitchFamily="2" charset="-122"/>
            </a:endParaRPr>
          </a:p>
        </p:txBody>
      </p:sp>
      <p:sp>
        <p:nvSpPr>
          <p:cNvPr id="6156" name="矩形 6155"/>
          <p:cNvSpPr/>
          <p:nvPr/>
        </p:nvSpPr>
        <p:spPr>
          <a:xfrm>
            <a:off x="7924354" y="2818433"/>
            <a:ext cx="762372"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部</a:t>
            </a:r>
            <a:endParaRPr lang="zh-CN" altLang="en-US" sz="1265">
              <a:latin typeface="Helvetica Light" charset="0"/>
              <a:ea typeface="宋体" panose="02010600030101010101" pitchFamily="2" charset="-122"/>
            </a:endParaRPr>
          </a:p>
        </p:txBody>
      </p:sp>
      <p:sp>
        <p:nvSpPr>
          <p:cNvPr id="6157" name="矩形 6156"/>
          <p:cNvSpPr/>
          <p:nvPr/>
        </p:nvSpPr>
        <p:spPr>
          <a:xfrm>
            <a:off x="6933158" y="4419079"/>
            <a:ext cx="762372"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风</a:t>
            </a:r>
            <a:endParaRPr lang="zh-CN" altLang="en-US" sz="1265">
              <a:latin typeface="Helvetica Light" charset="0"/>
              <a:ea typeface="宋体" panose="02010600030101010101" pitchFamily="2" charset="-122"/>
            </a:endParaRPr>
          </a:p>
        </p:txBody>
      </p:sp>
      <p:sp>
        <p:nvSpPr>
          <p:cNvPr id="6158" name="矩形 6157"/>
          <p:cNvSpPr/>
          <p:nvPr/>
        </p:nvSpPr>
        <p:spPr>
          <a:xfrm>
            <a:off x="7466707" y="3656707"/>
            <a:ext cx="762372"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季</a:t>
            </a:r>
            <a:endParaRPr lang="zh-CN" altLang="en-US" sz="1265">
              <a:latin typeface="Helvetica Light" charset="0"/>
              <a:ea typeface="宋体" panose="02010600030101010101" pitchFamily="2" charset="-122"/>
            </a:endParaRPr>
          </a:p>
        </p:txBody>
      </p:sp>
      <p:sp>
        <p:nvSpPr>
          <p:cNvPr id="6159" name="矩形 6158"/>
          <p:cNvSpPr/>
          <p:nvPr/>
        </p:nvSpPr>
        <p:spPr>
          <a:xfrm>
            <a:off x="6400726" y="5104433"/>
            <a:ext cx="761256" cy="580430"/>
          </a:xfrm>
          <a:prstGeom prst="rect">
            <a:avLst/>
          </a:prstGeom>
          <a:noFill/>
          <a:ln w="9525">
            <a:noFill/>
          </a:ln>
        </p:spPr>
        <p:txBody>
          <a:bodyPr lIns="88899" tIns="50799" rIns="88899" bIns="50799"/>
          <a:lstStyle/>
          <a:p>
            <a:pPr defTabSz="1300480"/>
            <a:r>
              <a:rPr lang="zh-CN" altLang="en-US" sz="3165">
                <a:latin typeface="Heiti SC Medium" charset="0"/>
                <a:ea typeface="宋体" panose="02010600030101010101" pitchFamily="2" charset="-122"/>
                <a:sym typeface="Heiti SC Medium" charset="0"/>
              </a:rPr>
              <a:t>区</a:t>
            </a:r>
            <a:endParaRPr lang="zh-CN" altLang="en-US" sz="1265">
              <a:latin typeface="Helvetica Light" charset="0"/>
              <a:ea typeface="宋体" panose="02010600030101010101" pitchFamily="2" charset="-122"/>
            </a:endParaRPr>
          </a:p>
        </p:txBody>
      </p:sp>
      <p:sp>
        <p:nvSpPr>
          <p:cNvPr id="6163" name="矩形 6162"/>
          <p:cNvSpPr/>
          <p:nvPr/>
        </p:nvSpPr>
        <p:spPr>
          <a:xfrm>
            <a:off x="2894708" y="3276079"/>
            <a:ext cx="3277195" cy="642938"/>
          </a:xfrm>
          <a:prstGeom prst="rect">
            <a:avLst/>
          </a:prstGeom>
          <a:noFill/>
          <a:ln w="9525">
            <a:noFill/>
          </a:ln>
        </p:spPr>
        <p:txBody>
          <a:bodyPr lIns="88899" tIns="50799" rIns="88899" bIns="50799"/>
          <a:lstStyle/>
          <a:p>
            <a:pPr defTabSz="1300480"/>
            <a:r>
              <a:rPr lang="zh-CN" altLang="en-US" sz="3585">
                <a:latin typeface="Heiti SC Light" charset="0"/>
                <a:ea typeface="宋体" panose="02010600030101010101" pitchFamily="2" charset="-122"/>
                <a:sym typeface="Heiti SC Light" charset="0"/>
              </a:rPr>
              <a:t>青  藏  地  区</a:t>
            </a:r>
            <a:endParaRPr lang="zh-CN" altLang="en-US" sz="1265">
              <a:latin typeface="Helvetica Light" charset="0"/>
              <a:ea typeface="宋体" panose="02010600030101010101" pitchFamily="2" charset="-122"/>
            </a:endParaRPr>
          </a:p>
        </p:txBody>
      </p:sp>
      <p:sp>
        <p:nvSpPr>
          <p:cNvPr id="6164" name="任意多边形 6163"/>
          <p:cNvSpPr/>
          <p:nvPr/>
        </p:nvSpPr>
        <p:spPr>
          <a:xfrm>
            <a:off x="2018482" y="1955603"/>
            <a:ext cx="4044032" cy="2969121"/>
          </a:xfrm>
          <a:custGeom>
            <a:avLst/>
            <a:gdLst/>
            <a:ahLst/>
            <a:cxnLst>
              <a:cxn ang="0">
                <a:pos x="10705" y="10723"/>
              </a:cxn>
              <a:cxn ang="0">
                <a:pos x="10705" y="10723"/>
              </a:cxn>
              <a:cxn ang="0">
                <a:pos x="10705" y="10723"/>
              </a:cxn>
              <a:cxn ang="0">
                <a:pos x="10705" y="10723"/>
              </a:cxn>
            </a:cxnLst>
            <a:rect l="0" t="0" r="0" b="0"/>
            <a:pathLst>
              <a:path w="21410" h="21446">
                <a:moveTo>
                  <a:pt x="0" y="0"/>
                </a:moveTo>
                <a:cubicBezTo>
                  <a:pt x="336" y="309"/>
                  <a:pt x="159" y="91"/>
                  <a:pt x="470" y="733"/>
                </a:cubicBezTo>
                <a:cubicBezTo>
                  <a:pt x="512" y="825"/>
                  <a:pt x="605" y="1008"/>
                  <a:pt x="605" y="1008"/>
                </a:cubicBezTo>
                <a:cubicBezTo>
                  <a:pt x="680" y="1421"/>
                  <a:pt x="705" y="1605"/>
                  <a:pt x="1008" y="1742"/>
                </a:cubicBezTo>
                <a:cubicBezTo>
                  <a:pt x="1193" y="2121"/>
                  <a:pt x="1252" y="2510"/>
                  <a:pt x="1344" y="2935"/>
                </a:cubicBezTo>
                <a:cubicBezTo>
                  <a:pt x="1386" y="3118"/>
                  <a:pt x="1336" y="3462"/>
                  <a:pt x="1479" y="3485"/>
                </a:cubicBezTo>
                <a:cubicBezTo>
                  <a:pt x="1638" y="3519"/>
                  <a:pt x="1790" y="3542"/>
                  <a:pt x="1949" y="3577"/>
                </a:cubicBezTo>
                <a:cubicBezTo>
                  <a:pt x="2092" y="3645"/>
                  <a:pt x="2311" y="3726"/>
                  <a:pt x="2420" y="3852"/>
                </a:cubicBezTo>
                <a:cubicBezTo>
                  <a:pt x="2479" y="3921"/>
                  <a:pt x="2496" y="4047"/>
                  <a:pt x="2555" y="4127"/>
                </a:cubicBezTo>
                <a:cubicBezTo>
                  <a:pt x="2613" y="4207"/>
                  <a:pt x="2689" y="4253"/>
                  <a:pt x="2756" y="4310"/>
                </a:cubicBezTo>
                <a:cubicBezTo>
                  <a:pt x="2807" y="5044"/>
                  <a:pt x="2739" y="5617"/>
                  <a:pt x="3294" y="5870"/>
                </a:cubicBezTo>
                <a:cubicBezTo>
                  <a:pt x="3563" y="6236"/>
                  <a:pt x="3824" y="6282"/>
                  <a:pt x="4168" y="6420"/>
                </a:cubicBezTo>
                <a:cubicBezTo>
                  <a:pt x="4303" y="6477"/>
                  <a:pt x="4572" y="6603"/>
                  <a:pt x="4572" y="6603"/>
                </a:cubicBezTo>
                <a:cubicBezTo>
                  <a:pt x="5311" y="6569"/>
                  <a:pt x="6051" y="6592"/>
                  <a:pt x="6790" y="6512"/>
                </a:cubicBezTo>
                <a:cubicBezTo>
                  <a:pt x="7135" y="6477"/>
                  <a:pt x="7454" y="6294"/>
                  <a:pt x="7799" y="6236"/>
                </a:cubicBezTo>
                <a:cubicBezTo>
                  <a:pt x="8202" y="5870"/>
                  <a:pt x="8387" y="5938"/>
                  <a:pt x="8942" y="5870"/>
                </a:cubicBezTo>
                <a:cubicBezTo>
                  <a:pt x="9354" y="5033"/>
                  <a:pt x="8841" y="5915"/>
                  <a:pt x="10421" y="5503"/>
                </a:cubicBezTo>
                <a:cubicBezTo>
                  <a:pt x="10573" y="5468"/>
                  <a:pt x="10480" y="5010"/>
                  <a:pt x="10623" y="4952"/>
                </a:cubicBezTo>
                <a:cubicBezTo>
                  <a:pt x="10909" y="4849"/>
                  <a:pt x="11203" y="4895"/>
                  <a:pt x="11497" y="4861"/>
                </a:cubicBezTo>
                <a:cubicBezTo>
                  <a:pt x="11539" y="4769"/>
                  <a:pt x="11556" y="4608"/>
                  <a:pt x="11632" y="4585"/>
                </a:cubicBezTo>
                <a:cubicBezTo>
                  <a:pt x="12531" y="4322"/>
                  <a:pt x="13472" y="4459"/>
                  <a:pt x="14388" y="4402"/>
                </a:cubicBezTo>
                <a:cubicBezTo>
                  <a:pt x="15069" y="4585"/>
                  <a:pt x="15691" y="4620"/>
                  <a:pt x="16405" y="4677"/>
                </a:cubicBezTo>
                <a:cubicBezTo>
                  <a:pt x="16498" y="4643"/>
                  <a:pt x="16582" y="4585"/>
                  <a:pt x="16674" y="4585"/>
                </a:cubicBezTo>
                <a:cubicBezTo>
                  <a:pt x="17036" y="4585"/>
                  <a:pt x="16767" y="4712"/>
                  <a:pt x="16943" y="4952"/>
                </a:cubicBezTo>
                <a:cubicBezTo>
                  <a:pt x="17061" y="5113"/>
                  <a:pt x="17195" y="5250"/>
                  <a:pt x="17347" y="5319"/>
                </a:cubicBezTo>
                <a:cubicBezTo>
                  <a:pt x="17481" y="5377"/>
                  <a:pt x="17632" y="5400"/>
                  <a:pt x="17750" y="5503"/>
                </a:cubicBezTo>
                <a:cubicBezTo>
                  <a:pt x="18070" y="5789"/>
                  <a:pt x="17876" y="5652"/>
                  <a:pt x="18355" y="5870"/>
                </a:cubicBezTo>
                <a:cubicBezTo>
                  <a:pt x="18423" y="5904"/>
                  <a:pt x="18557" y="5961"/>
                  <a:pt x="18557" y="5961"/>
                </a:cubicBezTo>
                <a:cubicBezTo>
                  <a:pt x="18557" y="5961"/>
                  <a:pt x="19221" y="6947"/>
                  <a:pt x="19297" y="6970"/>
                </a:cubicBezTo>
                <a:cubicBezTo>
                  <a:pt x="19540" y="7039"/>
                  <a:pt x="19792" y="7028"/>
                  <a:pt x="20036" y="7062"/>
                </a:cubicBezTo>
                <a:cubicBezTo>
                  <a:pt x="20188" y="7131"/>
                  <a:pt x="20398" y="7073"/>
                  <a:pt x="20507" y="7245"/>
                </a:cubicBezTo>
                <a:cubicBezTo>
                  <a:pt x="20599" y="7394"/>
                  <a:pt x="20599" y="7612"/>
                  <a:pt x="20641" y="7796"/>
                </a:cubicBezTo>
                <a:cubicBezTo>
                  <a:pt x="20751" y="8254"/>
                  <a:pt x="20877" y="8312"/>
                  <a:pt x="21112" y="8529"/>
                </a:cubicBezTo>
                <a:cubicBezTo>
                  <a:pt x="21389" y="9664"/>
                  <a:pt x="21297" y="9068"/>
                  <a:pt x="21179" y="11098"/>
                </a:cubicBezTo>
                <a:cubicBezTo>
                  <a:pt x="21162" y="11396"/>
                  <a:pt x="20709" y="11740"/>
                  <a:pt x="20709" y="11740"/>
                </a:cubicBezTo>
                <a:cubicBezTo>
                  <a:pt x="20667" y="11831"/>
                  <a:pt x="20633" y="11935"/>
                  <a:pt x="20574" y="12015"/>
                </a:cubicBezTo>
                <a:cubicBezTo>
                  <a:pt x="20515" y="12095"/>
                  <a:pt x="20389" y="12095"/>
                  <a:pt x="20372" y="12198"/>
                </a:cubicBezTo>
                <a:cubicBezTo>
                  <a:pt x="20288" y="12645"/>
                  <a:pt x="20507" y="13242"/>
                  <a:pt x="20776" y="13482"/>
                </a:cubicBezTo>
                <a:cubicBezTo>
                  <a:pt x="21087" y="14113"/>
                  <a:pt x="20994" y="13826"/>
                  <a:pt x="21112" y="14308"/>
                </a:cubicBezTo>
                <a:cubicBezTo>
                  <a:pt x="21137" y="14709"/>
                  <a:pt x="21129" y="15110"/>
                  <a:pt x="21179" y="15500"/>
                </a:cubicBezTo>
                <a:cubicBezTo>
                  <a:pt x="21196" y="15603"/>
                  <a:pt x="21314" y="15661"/>
                  <a:pt x="21314" y="15775"/>
                </a:cubicBezTo>
                <a:cubicBezTo>
                  <a:pt x="21373" y="17598"/>
                  <a:pt x="21600" y="17289"/>
                  <a:pt x="21045" y="17793"/>
                </a:cubicBezTo>
                <a:cubicBezTo>
                  <a:pt x="20994" y="17988"/>
                  <a:pt x="20885" y="18149"/>
                  <a:pt x="20843" y="18343"/>
                </a:cubicBezTo>
                <a:cubicBezTo>
                  <a:pt x="20767" y="18676"/>
                  <a:pt x="20860" y="19020"/>
                  <a:pt x="20641" y="19261"/>
                </a:cubicBezTo>
                <a:cubicBezTo>
                  <a:pt x="20583" y="19318"/>
                  <a:pt x="20498" y="19307"/>
                  <a:pt x="20440" y="19352"/>
                </a:cubicBezTo>
                <a:cubicBezTo>
                  <a:pt x="20297" y="19456"/>
                  <a:pt x="20036" y="19719"/>
                  <a:pt x="20036" y="19719"/>
                </a:cubicBezTo>
                <a:cubicBezTo>
                  <a:pt x="19893" y="20006"/>
                  <a:pt x="19616" y="20568"/>
                  <a:pt x="19364" y="20728"/>
                </a:cubicBezTo>
                <a:cubicBezTo>
                  <a:pt x="19044" y="20923"/>
                  <a:pt x="18851" y="20820"/>
                  <a:pt x="18557" y="21095"/>
                </a:cubicBezTo>
                <a:cubicBezTo>
                  <a:pt x="18313" y="21600"/>
                  <a:pt x="18204" y="21428"/>
                  <a:pt x="17750" y="21370"/>
                </a:cubicBezTo>
                <a:cubicBezTo>
                  <a:pt x="17011" y="21278"/>
                  <a:pt x="17086" y="21278"/>
                  <a:pt x="16674" y="21278"/>
                </a:cubicBezTo>
              </a:path>
            </a:pathLst>
          </a:custGeom>
          <a:solidFill>
            <a:srgbClr val="000000">
              <a:alpha val="0"/>
            </a:srgbClr>
          </a:solidFill>
          <a:ln w="81280" cap="flat" cmpd="sng">
            <a:solidFill>
              <a:srgbClr val="FF3300"/>
            </a:solidFill>
            <a:prstDash val="solid"/>
            <a:bevel/>
            <a:headEnd type="none" w="med" len="med"/>
            <a:tailEnd type="none" w="med" len="med"/>
          </a:ln>
        </p:spPr>
        <p:txBody>
          <a:bodyPr/>
          <a:lstStyle/>
          <a:p>
            <a:endParaRPr lang="zh-CN" altLang="en-US" sz="1265"/>
          </a:p>
        </p:txBody>
      </p:sp>
      <p:sp>
        <p:nvSpPr>
          <p:cNvPr id="6165" name="任意多边形 6164"/>
          <p:cNvSpPr/>
          <p:nvPr/>
        </p:nvSpPr>
        <p:spPr>
          <a:xfrm>
            <a:off x="5993309" y="799208"/>
            <a:ext cx="2624212" cy="2375297"/>
          </a:xfrm>
          <a:custGeom>
            <a:avLst/>
            <a:gdLst/>
            <a:ahLst/>
            <a:cxnLst>
              <a:cxn ang="0">
                <a:pos x="10725" y="10320"/>
              </a:cxn>
              <a:cxn ang="0">
                <a:pos x="10725" y="10320"/>
              </a:cxn>
              <a:cxn ang="0">
                <a:pos x="10725" y="10320"/>
              </a:cxn>
              <a:cxn ang="0">
                <a:pos x="10725" y="10320"/>
              </a:cxn>
            </a:cxnLst>
            <a:rect l="0" t="0" r="0" b="0"/>
            <a:pathLst>
              <a:path w="21450" h="20640">
                <a:moveTo>
                  <a:pt x="17342" y="0"/>
                </a:moveTo>
                <a:cubicBezTo>
                  <a:pt x="17472" y="1296"/>
                  <a:pt x="17238" y="1103"/>
                  <a:pt x="18173" y="772"/>
                </a:cubicBezTo>
                <a:cubicBezTo>
                  <a:pt x="18380" y="813"/>
                  <a:pt x="18900" y="786"/>
                  <a:pt x="18900" y="1213"/>
                </a:cubicBezTo>
                <a:cubicBezTo>
                  <a:pt x="18900" y="1351"/>
                  <a:pt x="18744" y="1420"/>
                  <a:pt x="18692" y="1544"/>
                </a:cubicBezTo>
                <a:cubicBezTo>
                  <a:pt x="18601" y="1751"/>
                  <a:pt x="18484" y="2206"/>
                  <a:pt x="18484" y="2206"/>
                </a:cubicBezTo>
                <a:cubicBezTo>
                  <a:pt x="18523" y="2358"/>
                  <a:pt x="18536" y="2510"/>
                  <a:pt x="18588" y="2648"/>
                </a:cubicBezTo>
                <a:cubicBezTo>
                  <a:pt x="18640" y="2772"/>
                  <a:pt x="18757" y="2855"/>
                  <a:pt x="18796" y="2979"/>
                </a:cubicBezTo>
                <a:cubicBezTo>
                  <a:pt x="18861" y="3227"/>
                  <a:pt x="18796" y="3517"/>
                  <a:pt x="18900" y="3751"/>
                </a:cubicBezTo>
                <a:cubicBezTo>
                  <a:pt x="18951" y="3862"/>
                  <a:pt x="19107" y="3848"/>
                  <a:pt x="19211" y="3862"/>
                </a:cubicBezTo>
                <a:cubicBezTo>
                  <a:pt x="19795" y="3931"/>
                  <a:pt x="20392" y="3931"/>
                  <a:pt x="20976" y="3972"/>
                </a:cubicBezTo>
                <a:cubicBezTo>
                  <a:pt x="21119" y="4013"/>
                  <a:pt x="21327" y="3944"/>
                  <a:pt x="21392" y="4082"/>
                </a:cubicBezTo>
                <a:cubicBezTo>
                  <a:pt x="21600" y="4524"/>
                  <a:pt x="21197" y="4703"/>
                  <a:pt x="20976" y="4855"/>
                </a:cubicBezTo>
                <a:cubicBezTo>
                  <a:pt x="20665" y="5351"/>
                  <a:pt x="20704" y="5875"/>
                  <a:pt x="20457" y="6400"/>
                </a:cubicBezTo>
                <a:cubicBezTo>
                  <a:pt x="20055" y="7255"/>
                  <a:pt x="20405" y="6234"/>
                  <a:pt x="20146" y="7062"/>
                </a:cubicBezTo>
                <a:cubicBezTo>
                  <a:pt x="20185" y="7544"/>
                  <a:pt x="20250" y="8013"/>
                  <a:pt x="20250" y="8496"/>
                </a:cubicBezTo>
                <a:cubicBezTo>
                  <a:pt x="20250" y="8979"/>
                  <a:pt x="20120" y="9448"/>
                  <a:pt x="20146" y="9931"/>
                </a:cubicBezTo>
                <a:cubicBezTo>
                  <a:pt x="20159" y="10179"/>
                  <a:pt x="20379" y="10358"/>
                  <a:pt x="20457" y="10593"/>
                </a:cubicBezTo>
                <a:cubicBezTo>
                  <a:pt x="20275" y="11186"/>
                  <a:pt x="20548" y="11931"/>
                  <a:pt x="20250" y="12468"/>
                </a:cubicBezTo>
                <a:cubicBezTo>
                  <a:pt x="20107" y="12717"/>
                  <a:pt x="19691" y="12537"/>
                  <a:pt x="19419" y="12579"/>
                </a:cubicBezTo>
                <a:cubicBezTo>
                  <a:pt x="18874" y="12772"/>
                  <a:pt x="18757" y="13213"/>
                  <a:pt x="18276" y="13462"/>
                </a:cubicBezTo>
                <a:cubicBezTo>
                  <a:pt x="17627" y="13806"/>
                  <a:pt x="17017" y="14234"/>
                  <a:pt x="16407" y="14675"/>
                </a:cubicBezTo>
                <a:cubicBezTo>
                  <a:pt x="15628" y="15227"/>
                  <a:pt x="14538" y="14744"/>
                  <a:pt x="13603" y="14786"/>
                </a:cubicBezTo>
                <a:cubicBezTo>
                  <a:pt x="12941" y="15255"/>
                  <a:pt x="13538" y="15420"/>
                  <a:pt x="12876" y="15889"/>
                </a:cubicBezTo>
                <a:cubicBezTo>
                  <a:pt x="12760" y="16275"/>
                  <a:pt x="12812" y="16262"/>
                  <a:pt x="12461" y="16551"/>
                </a:cubicBezTo>
                <a:cubicBezTo>
                  <a:pt x="12266" y="16717"/>
                  <a:pt x="11838" y="16993"/>
                  <a:pt x="11838" y="16993"/>
                </a:cubicBezTo>
                <a:cubicBezTo>
                  <a:pt x="11384" y="17710"/>
                  <a:pt x="10384" y="17682"/>
                  <a:pt x="9657" y="17765"/>
                </a:cubicBezTo>
                <a:cubicBezTo>
                  <a:pt x="9333" y="17875"/>
                  <a:pt x="8917" y="17917"/>
                  <a:pt x="8619" y="18096"/>
                </a:cubicBezTo>
                <a:cubicBezTo>
                  <a:pt x="8398" y="18220"/>
                  <a:pt x="7996" y="18537"/>
                  <a:pt x="7996" y="18537"/>
                </a:cubicBezTo>
                <a:cubicBezTo>
                  <a:pt x="6075" y="21600"/>
                  <a:pt x="3725" y="20413"/>
                  <a:pt x="0" y="20413"/>
                </a:cubicBezTo>
              </a:path>
            </a:pathLst>
          </a:custGeom>
          <a:solidFill>
            <a:srgbClr val="000000">
              <a:alpha val="0"/>
            </a:srgbClr>
          </a:solidFill>
          <a:ln w="81280" cap="flat" cmpd="sng">
            <a:solidFill>
              <a:srgbClr val="FF0000"/>
            </a:solidFill>
            <a:prstDash val="solid"/>
            <a:bevel/>
            <a:headEnd type="none" w="med" len="med"/>
            <a:tailEnd type="none" w="med" len="med"/>
          </a:ln>
        </p:spPr>
        <p:txBody>
          <a:bodyPr/>
          <a:lstStyle/>
          <a:p>
            <a:endParaRPr lang="zh-CN" altLang="en-US" sz="1265"/>
          </a:p>
        </p:txBody>
      </p:sp>
      <p:sp>
        <p:nvSpPr>
          <p:cNvPr id="6166" name="矩形 6165"/>
          <p:cNvSpPr/>
          <p:nvPr/>
        </p:nvSpPr>
        <p:spPr>
          <a:xfrm rot="21318593">
            <a:off x="3428256" y="2437805"/>
            <a:ext cx="1447726" cy="457646"/>
          </a:xfrm>
          <a:prstGeom prst="rect">
            <a:avLst/>
          </a:prstGeom>
          <a:noFill/>
          <a:ln w="9525">
            <a:noFill/>
          </a:ln>
        </p:spPr>
        <p:txBody>
          <a:bodyPr lIns="88899" tIns="50799" rIns="88899" bIns="50799"/>
          <a:lstStyle/>
          <a:p>
            <a:pPr defTabSz="1300480"/>
            <a:r>
              <a:rPr lang="zh-CN" altLang="en-US" sz="2390">
                <a:latin typeface="Heiti SC Light" charset="0"/>
                <a:ea typeface="宋体" panose="02010600030101010101" pitchFamily="2" charset="-122"/>
                <a:sym typeface="Heiti SC Light" charset="0"/>
              </a:rPr>
              <a:t>阿尔金山</a:t>
            </a:r>
            <a:endParaRPr lang="zh-CN" altLang="en-US" sz="1265">
              <a:latin typeface="Helvetica Light" charset="0"/>
              <a:ea typeface="宋体" panose="02010600030101010101" pitchFamily="2" charset="-122"/>
            </a:endParaRPr>
          </a:p>
        </p:txBody>
      </p:sp>
      <p:sp>
        <p:nvSpPr>
          <p:cNvPr id="6167" name="矩形 6166"/>
          <p:cNvSpPr/>
          <p:nvPr/>
        </p:nvSpPr>
        <p:spPr>
          <a:xfrm rot="2528459">
            <a:off x="2056433" y="2361903"/>
            <a:ext cx="1164208" cy="456531"/>
          </a:xfrm>
          <a:prstGeom prst="rect">
            <a:avLst/>
          </a:prstGeom>
          <a:noFill/>
          <a:ln w="9525">
            <a:noFill/>
          </a:ln>
        </p:spPr>
        <p:txBody>
          <a:bodyPr lIns="88899" tIns="50799" rIns="88899" bIns="50799"/>
          <a:lstStyle/>
          <a:p>
            <a:pPr defTabSz="1300480"/>
            <a:r>
              <a:rPr lang="zh-CN" altLang="en-US" sz="2390">
                <a:latin typeface="Heiti SC Light" charset="0"/>
                <a:ea typeface="宋体" panose="02010600030101010101" pitchFamily="2" charset="-122"/>
                <a:sym typeface="Heiti SC Light" charset="0"/>
              </a:rPr>
              <a:t>昆仑山</a:t>
            </a:r>
            <a:endParaRPr lang="zh-CN" altLang="en-US" sz="1265">
              <a:latin typeface="Helvetica Light" charset="0"/>
              <a:ea typeface="宋体" panose="02010600030101010101" pitchFamily="2" charset="-122"/>
            </a:endParaRPr>
          </a:p>
        </p:txBody>
      </p:sp>
      <p:sp>
        <p:nvSpPr>
          <p:cNvPr id="6168" name="矩形 6167"/>
          <p:cNvSpPr/>
          <p:nvPr/>
        </p:nvSpPr>
        <p:spPr>
          <a:xfrm rot="1190106">
            <a:off x="4784453" y="2513707"/>
            <a:ext cx="1102816" cy="457646"/>
          </a:xfrm>
          <a:prstGeom prst="rect">
            <a:avLst/>
          </a:prstGeom>
          <a:noFill/>
          <a:ln w="9525">
            <a:noFill/>
          </a:ln>
        </p:spPr>
        <p:txBody>
          <a:bodyPr lIns="88899" tIns="50799" rIns="88899" bIns="50799"/>
          <a:lstStyle/>
          <a:p>
            <a:pPr defTabSz="1300480"/>
            <a:r>
              <a:rPr lang="zh-CN" altLang="en-US" sz="2390">
                <a:latin typeface="Heiti SC Light" charset="0"/>
                <a:ea typeface="宋体" panose="02010600030101010101" pitchFamily="2" charset="-122"/>
                <a:sym typeface="Heiti SC Light" charset="0"/>
              </a:rPr>
              <a:t>祁连山</a:t>
            </a:r>
            <a:endParaRPr lang="zh-CN" altLang="en-US" sz="1265">
              <a:latin typeface="Helvetica Light" charset="0"/>
              <a:ea typeface="宋体" panose="02010600030101010101" pitchFamily="2" charset="-122"/>
            </a:endParaRPr>
          </a:p>
        </p:txBody>
      </p:sp>
      <p:sp>
        <p:nvSpPr>
          <p:cNvPr id="6169" name="矩形 6168"/>
          <p:cNvSpPr/>
          <p:nvPr/>
        </p:nvSpPr>
        <p:spPr>
          <a:xfrm rot="18976525">
            <a:off x="6705452" y="1980158"/>
            <a:ext cx="2682255" cy="457646"/>
          </a:xfrm>
          <a:prstGeom prst="rect">
            <a:avLst/>
          </a:prstGeom>
          <a:noFill/>
          <a:ln w="9525">
            <a:noFill/>
          </a:ln>
        </p:spPr>
        <p:txBody>
          <a:bodyPr lIns="88899" tIns="50799" rIns="88899" bIns="50799"/>
          <a:lstStyle/>
          <a:p>
            <a:pPr defTabSz="1300480"/>
            <a:r>
              <a:rPr lang="en-US" altLang="zh-CN" sz="2390">
                <a:latin typeface="Arial" panose="020B0604020202020204" pitchFamily="34" charset="0"/>
                <a:ea typeface="宋体" panose="02010600030101010101" pitchFamily="2" charset="-122"/>
                <a:sym typeface="Arial" panose="020B0604020202020204" pitchFamily="34" charset="0"/>
              </a:rPr>
              <a:t>400</a:t>
            </a:r>
            <a:r>
              <a:rPr lang="zh-CN" altLang="en-US" sz="2390">
                <a:latin typeface="Heiti SC Light" charset="0"/>
                <a:ea typeface="宋体" panose="02010600030101010101" pitchFamily="2" charset="-122"/>
                <a:sym typeface="Heiti SC Light" charset="0"/>
              </a:rPr>
              <a:t>㎜等降水量线</a:t>
            </a:r>
            <a:endParaRPr lang="zh-CN" altLang="en-US" sz="1265">
              <a:latin typeface="Helvetica Light" charset="0"/>
              <a:ea typeface="宋体" panose="02010600030101010101" pitchFamily="2" charset="-122"/>
            </a:endParaRPr>
          </a:p>
        </p:txBody>
      </p:sp>
      <p:sp>
        <p:nvSpPr>
          <p:cNvPr id="6170" name="矩形 6169"/>
          <p:cNvSpPr/>
          <p:nvPr/>
        </p:nvSpPr>
        <p:spPr>
          <a:xfrm>
            <a:off x="6247805" y="2818433"/>
            <a:ext cx="933152" cy="457646"/>
          </a:xfrm>
          <a:prstGeom prst="rect">
            <a:avLst/>
          </a:prstGeom>
          <a:noFill/>
          <a:ln w="9525">
            <a:noFill/>
          </a:ln>
        </p:spPr>
        <p:txBody>
          <a:bodyPr lIns="88899" tIns="50799" rIns="88899" bIns="50799"/>
          <a:lstStyle/>
          <a:p>
            <a:pPr defTabSz="1300480"/>
            <a:r>
              <a:rPr lang="zh-CN" altLang="en-US" sz="2390">
                <a:latin typeface="Heiti SC Light" charset="0"/>
                <a:ea typeface="宋体" panose="02010600030101010101" pitchFamily="2" charset="-122"/>
                <a:sym typeface="Heiti SC Light" charset="0"/>
              </a:rPr>
              <a:t>长城</a:t>
            </a:r>
            <a:endParaRPr lang="zh-CN" altLang="en-US" sz="1265">
              <a:latin typeface="Helvetica Light" charset="0"/>
              <a:ea typeface="宋体" panose="02010600030101010101" pitchFamily="2" charset="-122"/>
            </a:endParaRPr>
          </a:p>
        </p:txBody>
      </p:sp>
      <p:sp>
        <p:nvSpPr>
          <p:cNvPr id="6171" name="矩形 6170"/>
          <p:cNvSpPr/>
          <p:nvPr/>
        </p:nvSpPr>
        <p:spPr>
          <a:xfrm rot="18161292">
            <a:off x="4508749" y="3694658"/>
            <a:ext cx="3033861" cy="519038"/>
          </a:xfrm>
          <a:prstGeom prst="rect">
            <a:avLst/>
          </a:prstGeom>
          <a:noFill/>
          <a:ln w="9525">
            <a:noFill/>
          </a:ln>
        </p:spPr>
        <p:txBody>
          <a:bodyPr lIns="88899" tIns="50799" rIns="88899" bIns="50799"/>
          <a:lstStyle/>
          <a:p>
            <a:pPr defTabSz="1300480"/>
            <a:r>
              <a:rPr lang="en-US" altLang="zh-CN" sz="2390">
                <a:latin typeface="Arial" panose="020B0604020202020204" pitchFamily="34" charset="0"/>
                <a:ea typeface="宋体" panose="02010600030101010101" pitchFamily="2" charset="-122"/>
                <a:sym typeface="Arial" panose="020B0604020202020204" pitchFamily="34" charset="0"/>
              </a:rPr>
              <a:t>3000</a:t>
            </a:r>
            <a:r>
              <a:rPr lang="en-US" altLang="zh-CN" sz="2740">
                <a:latin typeface="Arial" panose="020B0604020202020204" pitchFamily="34" charset="0"/>
                <a:ea typeface="宋体" panose="02010600030101010101" pitchFamily="2" charset="-122"/>
                <a:sym typeface="Arial" panose="020B0604020202020204" pitchFamily="34" charset="0"/>
              </a:rPr>
              <a:t>m</a:t>
            </a:r>
            <a:r>
              <a:rPr lang="zh-CN" altLang="en-US" sz="2390">
                <a:latin typeface="Heiti SC Light" charset="0"/>
                <a:ea typeface="宋体" panose="02010600030101010101" pitchFamily="2" charset="-122"/>
                <a:sym typeface="Heiti SC Light" charset="0"/>
              </a:rPr>
              <a:t>等高线</a:t>
            </a:r>
            <a:endParaRPr lang="zh-CN" altLang="en-US" sz="1265">
              <a:latin typeface="Helvetica Light" charset="0"/>
              <a:ea typeface="宋体" panose="02010600030101010101" pitchFamily="2" charset="-122"/>
            </a:endParaRPr>
          </a:p>
        </p:txBody>
      </p:sp>
      <p:sp>
        <p:nvSpPr>
          <p:cNvPr id="6173" name="任意多边形 6172"/>
          <p:cNvSpPr/>
          <p:nvPr/>
        </p:nvSpPr>
        <p:spPr>
          <a:xfrm>
            <a:off x="6007821" y="3812978"/>
            <a:ext cx="2705695" cy="255613"/>
          </a:xfrm>
          <a:custGeom>
            <a:avLst/>
            <a:gdLst/>
            <a:ahLst/>
            <a:cxnLst>
              <a:cxn ang="0">
                <a:pos x="10761" y="9372"/>
              </a:cxn>
              <a:cxn ang="0">
                <a:pos x="10761" y="9372"/>
              </a:cxn>
              <a:cxn ang="0">
                <a:pos x="10761" y="9372"/>
              </a:cxn>
              <a:cxn ang="0">
                <a:pos x="10761" y="9372"/>
              </a:cxn>
            </a:cxnLst>
            <a:rect l="0" t="0" r="0" b="0"/>
            <a:pathLst>
              <a:path w="21522" h="17973">
                <a:moveTo>
                  <a:pt x="467" y="4947"/>
                </a:moveTo>
                <a:cubicBezTo>
                  <a:pt x="1553" y="5480"/>
                  <a:pt x="3082" y="4947"/>
                  <a:pt x="4155" y="7436"/>
                </a:cubicBezTo>
                <a:cubicBezTo>
                  <a:pt x="5002" y="13036"/>
                  <a:pt x="4193" y="8413"/>
                  <a:pt x="6821" y="9836"/>
                </a:cubicBezTo>
                <a:cubicBezTo>
                  <a:pt x="8677" y="10902"/>
                  <a:pt x="8981" y="11702"/>
                  <a:pt x="11545" y="12325"/>
                </a:cubicBezTo>
                <a:cubicBezTo>
                  <a:pt x="12012" y="21214"/>
                  <a:pt x="13818" y="16858"/>
                  <a:pt x="14905" y="17213"/>
                </a:cubicBezTo>
                <a:cubicBezTo>
                  <a:pt x="15637" y="16947"/>
                  <a:pt x="16370" y="16947"/>
                  <a:pt x="17090" y="16325"/>
                </a:cubicBezTo>
                <a:cubicBezTo>
                  <a:pt x="17633" y="15880"/>
                  <a:pt x="18265" y="13747"/>
                  <a:pt x="18821" y="13125"/>
                </a:cubicBezTo>
                <a:cubicBezTo>
                  <a:pt x="19073" y="11436"/>
                  <a:pt x="19440" y="10013"/>
                  <a:pt x="19755" y="9036"/>
                </a:cubicBezTo>
                <a:cubicBezTo>
                  <a:pt x="19970" y="8325"/>
                  <a:pt x="20437" y="7436"/>
                  <a:pt x="20437" y="7436"/>
                </a:cubicBezTo>
                <a:cubicBezTo>
                  <a:pt x="21448" y="680"/>
                  <a:pt x="19465" y="13391"/>
                  <a:pt x="21246" y="4947"/>
                </a:cubicBezTo>
                <a:cubicBezTo>
                  <a:pt x="21347" y="4502"/>
                  <a:pt x="21334" y="3347"/>
                  <a:pt x="21372" y="2547"/>
                </a:cubicBezTo>
                <a:cubicBezTo>
                  <a:pt x="21410" y="1747"/>
                  <a:pt x="21600" y="325"/>
                  <a:pt x="21486" y="147"/>
                </a:cubicBezTo>
                <a:cubicBezTo>
                  <a:pt x="21069" y="-386"/>
                  <a:pt x="20640" y="680"/>
                  <a:pt x="20210" y="947"/>
                </a:cubicBezTo>
                <a:cubicBezTo>
                  <a:pt x="20160" y="1925"/>
                  <a:pt x="20033" y="5391"/>
                  <a:pt x="19869" y="5836"/>
                </a:cubicBezTo>
                <a:cubicBezTo>
                  <a:pt x="19326" y="7347"/>
                  <a:pt x="18720" y="6902"/>
                  <a:pt x="18138" y="7436"/>
                </a:cubicBezTo>
                <a:cubicBezTo>
                  <a:pt x="18025" y="7702"/>
                  <a:pt x="17873" y="7613"/>
                  <a:pt x="17785" y="8236"/>
                </a:cubicBezTo>
                <a:cubicBezTo>
                  <a:pt x="17696" y="8858"/>
                  <a:pt x="17785" y="10280"/>
                  <a:pt x="17671" y="10636"/>
                </a:cubicBezTo>
                <a:cubicBezTo>
                  <a:pt x="17393" y="11525"/>
                  <a:pt x="17052" y="11258"/>
                  <a:pt x="16749" y="11525"/>
                </a:cubicBezTo>
                <a:cubicBezTo>
                  <a:pt x="13680" y="10813"/>
                  <a:pt x="11355" y="8858"/>
                  <a:pt x="8437" y="6636"/>
                </a:cubicBezTo>
                <a:cubicBezTo>
                  <a:pt x="5999" y="2458"/>
                  <a:pt x="7692" y="3525"/>
                  <a:pt x="3461" y="2547"/>
                </a:cubicBezTo>
                <a:cubicBezTo>
                  <a:pt x="3233" y="2014"/>
                  <a:pt x="3006" y="1480"/>
                  <a:pt x="2778" y="947"/>
                </a:cubicBezTo>
                <a:cubicBezTo>
                  <a:pt x="2665" y="680"/>
                  <a:pt x="2425" y="147"/>
                  <a:pt x="2425" y="147"/>
                </a:cubicBezTo>
                <a:cubicBezTo>
                  <a:pt x="1730" y="414"/>
                  <a:pt x="1048" y="502"/>
                  <a:pt x="353" y="947"/>
                </a:cubicBezTo>
                <a:cubicBezTo>
                  <a:pt x="227" y="1036"/>
                  <a:pt x="0" y="858"/>
                  <a:pt x="0" y="1747"/>
                </a:cubicBezTo>
                <a:cubicBezTo>
                  <a:pt x="0" y="2636"/>
                  <a:pt x="239" y="2280"/>
                  <a:pt x="353" y="2547"/>
                </a:cubicBezTo>
                <a:cubicBezTo>
                  <a:pt x="821" y="4769"/>
                  <a:pt x="555" y="4147"/>
                  <a:pt x="1162" y="4147"/>
                </a:cubicBezTo>
              </a:path>
            </a:pathLst>
          </a:custGeom>
          <a:solidFill>
            <a:srgbClr val="FF0000"/>
          </a:solidFill>
          <a:ln w="13546" cap="flat" cmpd="sng">
            <a:solidFill>
              <a:srgbClr val="000000"/>
            </a:solidFill>
            <a:prstDash val="solid"/>
            <a:bevel/>
            <a:headEnd type="none" w="med" len="med"/>
            <a:tailEnd type="none" w="med" len="med"/>
          </a:ln>
        </p:spPr>
        <p:txBody>
          <a:bodyPr/>
          <a:lstStyle/>
          <a:p>
            <a:endParaRPr lang="zh-CN" altLang="en-US" sz="1265"/>
          </a:p>
        </p:txBody>
      </p:sp>
      <p:sp>
        <p:nvSpPr>
          <p:cNvPr id="6174" name="矩形 6173"/>
          <p:cNvSpPr/>
          <p:nvPr/>
        </p:nvSpPr>
        <p:spPr>
          <a:xfrm>
            <a:off x="6552531" y="4021709"/>
            <a:ext cx="1981274" cy="397371"/>
          </a:xfrm>
          <a:prstGeom prst="rect">
            <a:avLst/>
          </a:prstGeom>
          <a:noFill/>
          <a:ln w="9525">
            <a:noFill/>
          </a:ln>
        </p:spPr>
        <p:txBody>
          <a:bodyPr lIns="88899" tIns="50799" rIns="88899" bIns="50799"/>
          <a:lstStyle/>
          <a:p>
            <a:pPr defTabSz="1300480">
              <a:spcBef>
                <a:spcPts val="1000"/>
              </a:spcBef>
            </a:pPr>
            <a:r>
              <a:rPr lang="zh-CN" altLang="en-US" sz="1970">
                <a:latin typeface="Heiti SC Light" charset="0"/>
                <a:ea typeface="宋体" panose="02010600030101010101" pitchFamily="2" charset="-122"/>
                <a:sym typeface="Heiti SC Light" charset="0"/>
              </a:rPr>
              <a:t>秦岭</a:t>
            </a:r>
            <a:r>
              <a:rPr lang="en-US" altLang="zh-CN" sz="1970" b="1">
                <a:latin typeface="Arial" panose="020B0604020202020204" pitchFamily="34" charset="0"/>
                <a:ea typeface="宋体" panose="02010600030101010101" pitchFamily="2" charset="-122"/>
                <a:sym typeface="Arial" panose="020B0604020202020204" pitchFamily="34" charset="0"/>
              </a:rPr>
              <a:t>—</a:t>
            </a:r>
            <a:r>
              <a:rPr lang="zh-CN" altLang="en-US" sz="1970">
                <a:latin typeface="Heiti SC Light" charset="0"/>
                <a:ea typeface="宋体" panose="02010600030101010101" pitchFamily="2" charset="-122"/>
                <a:sym typeface="Heiti SC Light" charset="0"/>
              </a:rPr>
              <a:t>淮河一线</a:t>
            </a:r>
            <a:endParaRPr lang="zh-CN" altLang="en-US" sz="1265">
              <a:latin typeface="Helvetica Light" charset="0"/>
              <a:ea typeface="宋体" panose="02010600030101010101" pitchFamily="2" charset="-122"/>
            </a:endParaRPr>
          </a:p>
        </p:txBody>
      </p:sp>
      <p:grpSp>
        <p:nvGrpSpPr>
          <p:cNvPr id="6175" name="组合 6174"/>
          <p:cNvGrpSpPr/>
          <p:nvPr/>
        </p:nvGrpSpPr>
        <p:grpSpPr>
          <a:xfrm>
            <a:off x="7756923" y="1370707"/>
            <a:ext cx="1630785" cy="2514824"/>
            <a:chOff x="0" y="0"/>
            <a:chExt cx="183" cy="282"/>
          </a:xfrm>
        </p:grpSpPr>
        <p:sp>
          <p:nvSpPr>
            <p:cNvPr id="6176" name="任意多边形 6175"/>
            <p:cNvSpPr/>
            <p:nvPr/>
          </p:nvSpPr>
          <p:spPr>
            <a:xfrm rot="1747663">
              <a:off x="69" y="-9"/>
              <a:ext cx="44" cy="300"/>
            </a:xfrm>
            <a:custGeom>
              <a:avLst/>
              <a:gdLst/>
              <a:ahLst/>
              <a:cxnLst>
                <a:cxn ang="0">
                  <a:pos x="10800" y="10800"/>
                </a:cxn>
                <a:cxn ang="0">
                  <a:pos x="10800" y="10800"/>
                </a:cxn>
                <a:cxn ang="0">
                  <a:pos x="10800" y="10800"/>
                </a:cxn>
                <a:cxn ang="0">
                  <a:pos x="10800" y="10800"/>
                </a:cxn>
              </a:cxnLst>
              <a:rect l="0" t="0" r="0" b="0"/>
              <a:pathLst>
                <a:path w="21600" h="21600">
                  <a:moveTo>
                    <a:pt x="10800" y="0"/>
                  </a:moveTo>
                  <a:cubicBezTo>
                    <a:pt x="4835" y="0"/>
                    <a:pt x="0" y="4835"/>
                    <a:pt x="0" y="10800"/>
                  </a:cubicBezTo>
                  <a:lnTo>
                    <a:pt x="0" y="10800"/>
                  </a:lnTo>
                  <a:cubicBezTo>
                    <a:pt x="0" y="16764"/>
                    <a:pt x="4835" y="21600"/>
                    <a:pt x="10799" y="21600"/>
                  </a:cubicBezTo>
                  <a:cubicBezTo>
                    <a:pt x="10799" y="21600"/>
                    <a:pt x="10799" y="21600"/>
                    <a:pt x="10800" y="21600"/>
                  </a:cubicBezTo>
                  <a:cubicBezTo>
                    <a:pt x="16764" y="21600"/>
                    <a:pt x="21600" y="16764"/>
                    <a:pt x="21600" y="10800"/>
                  </a:cubicBezTo>
                  <a:cubicBezTo>
                    <a:pt x="21600" y="4835"/>
                    <a:pt x="16764" y="0"/>
                    <a:pt x="10800" y="0"/>
                  </a:cubicBezTo>
                  <a:close/>
                </a:path>
              </a:pathLst>
            </a:custGeom>
            <a:solidFill>
              <a:srgbClr val="BBE0E3"/>
            </a:solidFill>
            <a:ln w="13546" cap="flat" cmpd="sng">
              <a:solidFill>
                <a:srgbClr val="000000"/>
              </a:solidFill>
              <a:prstDash val="solid"/>
              <a:bevel/>
              <a:headEnd type="none" w="med" len="med"/>
              <a:tailEnd type="none" w="med" len="med"/>
            </a:ln>
          </p:spPr>
          <p:txBody>
            <a:bodyPr/>
            <a:lstStyle/>
            <a:p>
              <a:endParaRPr lang="zh-CN" altLang="en-US" sz="1265"/>
            </a:p>
          </p:txBody>
        </p:sp>
        <p:sp>
          <p:nvSpPr>
            <p:cNvPr id="6177" name="矩形 6176"/>
            <p:cNvSpPr/>
            <p:nvPr/>
          </p:nvSpPr>
          <p:spPr>
            <a:xfrm rot="1649196">
              <a:off x="89" y="32"/>
              <a:ext cx="52" cy="120"/>
            </a:xfrm>
            <a:prstGeom prst="rect">
              <a:avLst/>
            </a:prstGeom>
            <a:noFill/>
            <a:ln w="9525">
              <a:noFill/>
            </a:ln>
          </p:spPr>
          <p:txBody>
            <a:bodyPr lIns="88899" tIns="50799" rIns="88899" bIns="50799"/>
            <a:lstStyle/>
            <a:p>
              <a:pPr algn="just" defTabSz="1300480">
                <a:spcBef>
                  <a:spcPts val="1000"/>
                </a:spcBef>
              </a:pPr>
              <a:r>
                <a:rPr lang="zh-CN" altLang="en-US" sz="2800" b="1">
                  <a:solidFill>
                    <a:srgbClr val="FF0000"/>
                  </a:solidFill>
                  <a:latin typeface="Heiti SC Light" charset="0"/>
                  <a:ea typeface="宋体" panose="02010600030101010101" pitchFamily="2" charset="-122"/>
                  <a:sym typeface="Heiti SC Light" charset="0"/>
                </a:rPr>
                <a:t>北方地区</a:t>
              </a:r>
            </a:p>
          </p:txBody>
        </p:sp>
      </p:grpSp>
      <p:grpSp>
        <p:nvGrpSpPr>
          <p:cNvPr id="6178" name="组合 6177"/>
          <p:cNvGrpSpPr/>
          <p:nvPr/>
        </p:nvGrpSpPr>
        <p:grpSpPr>
          <a:xfrm>
            <a:off x="6461001" y="4037336"/>
            <a:ext cx="1630784" cy="2515939"/>
            <a:chOff x="0" y="0"/>
            <a:chExt cx="183" cy="282"/>
          </a:xfrm>
        </p:grpSpPr>
        <p:sp>
          <p:nvSpPr>
            <p:cNvPr id="6179" name="任意多边形 6178"/>
            <p:cNvSpPr/>
            <p:nvPr/>
          </p:nvSpPr>
          <p:spPr>
            <a:xfrm rot="1747664">
              <a:off x="69" y="-9"/>
              <a:ext cx="44" cy="300"/>
            </a:xfrm>
            <a:custGeom>
              <a:avLst/>
              <a:gdLst/>
              <a:ahLst/>
              <a:cxnLst>
                <a:cxn ang="0">
                  <a:pos x="10800" y="10800"/>
                </a:cxn>
                <a:cxn ang="0">
                  <a:pos x="10800" y="10800"/>
                </a:cxn>
                <a:cxn ang="0">
                  <a:pos x="10800" y="10800"/>
                </a:cxn>
                <a:cxn ang="0">
                  <a:pos x="10800" y="10800"/>
                </a:cxn>
              </a:cxnLst>
              <a:rect l="0" t="0" r="0" b="0"/>
              <a:pathLst>
                <a:path w="21600" h="21600">
                  <a:moveTo>
                    <a:pt x="10800" y="0"/>
                  </a:moveTo>
                  <a:cubicBezTo>
                    <a:pt x="4835" y="0"/>
                    <a:pt x="0" y="4835"/>
                    <a:pt x="0" y="10800"/>
                  </a:cubicBezTo>
                  <a:lnTo>
                    <a:pt x="0" y="10800"/>
                  </a:lnTo>
                  <a:cubicBezTo>
                    <a:pt x="0" y="16764"/>
                    <a:pt x="4835" y="21600"/>
                    <a:pt x="10799" y="21600"/>
                  </a:cubicBezTo>
                  <a:cubicBezTo>
                    <a:pt x="10799" y="21600"/>
                    <a:pt x="10799" y="21600"/>
                    <a:pt x="10800" y="21600"/>
                  </a:cubicBezTo>
                  <a:cubicBezTo>
                    <a:pt x="16764" y="21600"/>
                    <a:pt x="21600" y="16764"/>
                    <a:pt x="21600" y="10800"/>
                  </a:cubicBezTo>
                  <a:cubicBezTo>
                    <a:pt x="21600" y="4835"/>
                    <a:pt x="16764" y="0"/>
                    <a:pt x="10800" y="0"/>
                  </a:cubicBezTo>
                  <a:close/>
                </a:path>
              </a:pathLst>
            </a:custGeom>
            <a:solidFill>
              <a:srgbClr val="BBE0E3"/>
            </a:solidFill>
            <a:ln w="13546" cap="flat" cmpd="sng">
              <a:solidFill>
                <a:srgbClr val="000000"/>
              </a:solidFill>
              <a:prstDash val="solid"/>
              <a:bevel/>
              <a:headEnd type="none" w="med" len="med"/>
              <a:tailEnd type="none" w="med" len="med"/>
            </a:ln>
          </p:spPr>
          <p:txBody>
            <a:bodyPr/>
            <a:lstStyle/>
            <a:p>
              <a:endParaRPr lang="zh-CN" altLang="en-US" sz="2800"/>
            </a:p>
          </p:txBody>
        </p:sp>
        <p:sp>
          <p:nvSpPr>
            <p:cNvPr id="6180" name="矩形 6179"/>
            <p:cNvSpPr/>
            <p:nvPr/>
          </p:nvSpPr>
          <p:spPr>
            <a:xfrm rot="1649198">
              <a:off x="89" y="32"/>
              <a:ext cx="52" cy="120"/>
            </a:xfrm>
            <a:prstGeom prst="rect">
              <a:avLst/>
            </a:prstGeom>
            <a:noFill/>
            <a:ln w="9525">
              <a:noFill/>
            </a:ln>
          </p:spPr>
          <p:txBody>
            <a:bodyPr lIns="88899" tIns="50799" rIns="88899" bIns="50799"/>
            <a:lstStyle/>
            <a:p>
              <a:pPr algn="just" defTabSz="1300480">
                <a:spcBef>
                  <a:spcPts val="1000"/>
                </a:spcBef>
              </a:pPr>
              <a:r>
                <a:rPr lang="zh-CN" altLang="en-US" sz="2800" b="1">
                  <a:solidFill>
                    <a:srgbClr val="FF0000"/>
                  </a:solidFill>
                  <a:latin typeface="Heiti SC Light" charset="0"/>
                  <a:ea typeface="宋体" panose="02010600030101010101" pitchFamily="2" charset="-122"/>
                  <a:sym typeface="Heiti SC Light" charset="0"/>
                </a:rPr>
                <a:t>南方地区</a:t>
              </a:r>
            </a:p>
          </p:txBody>
        </p:sp>
      </p:grpSp>
      <p:sp>
        <p:nvSpPr>
          <p:cNvPr id="36" name="文本框 10263"/>
          <p:cNvSpPr>
            <a:spLocks noChangeArrowheads="1"/>
          </p:cNvSpPr>
          <p:nvPr>
            <p:custDataLst>
              <p:tags r:id="rId1"/>
            </p:custDataLst>
          </p:nvPr>
        </p:nvSpPr>
        <p:spPr bwMode="auto">
          <a:xfrm>
            <a:off x="554182" y="7939"/>
            <a:ext cx="10612582" cy="52322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en-US" sz="2800" b="1" dirty="0" err="1">
                <a:latin typeface="微软雅黑" panose="020B0503020204020204" pitchFamily="34" charset="-122"/>
                <a:ea typeface="微软雅黑" panose="020B0503020204020204" pitchFamily="34" charset="-122"/>
              </a:rPr>
              <a:t>三大自然区</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气候和地貌）</a:t>
            </a:r>
            <a:r>
              <a:rPr lang="en-US" altLang="zh-CN" sz="2800" b="1" dirty="0" err="1">
                <a:latin typeface="微软雅黑" panose="020B0503020204020204" pitchFamily="34" charset="-122"/>
                <a:ea typeface="微软雅黑" panose="020B0503020204020204" pitchFamily="34" charset="-122"/>
              </a:rPr>
              <a:t>和</a:t>
            </a:r>
            <a:r>
              <a:rPr lang="en-US" altLang="en-US" sz="2800" b="1" dirty="0" err="1">
                <a:latin typeface="微软雅黑" panose="020B0503020204020204" pitchFamily="34" charset="-122"/>
                <a:ea typeface="微软雅黑" panose="020B0503020204020204" pitchFamily="34" charset="-122"/>
              </a:rPr>
              <a:t>四大地理区域</a:t>
            </a:r>
            <a:r>
              <a:rPr lang="en-US" altLang="en-US" sz="2000" b="1" dirty="0" err="1">
                <a:latin typeface="微软雅黑" panose="020B0503020204020204" pitchFamily="34" charset="-122"/>
                <a:ea typeface="微软雅黑" panose="020B0503020204020204" pitchFamily="34" charset="-122"/>
              </a:rPr>
              <a:t>（气候、地貌、生产、生活</a:t>
            </a:r>
            <a:r>
              <a:rPr lang="en-US" altLang="en-US" sz="2000" b="1" dirty="0">
                <a:latin typeface="微软雅黑" panose="020B0503020204020204" pitchFamily="34" charset="-122"/>
                <a:ea typeface="微软雅黑" panose="020B0503020204020204" pitchFamily="34" charset="-122"/>
              </a:rPr>
              <a:t>）</a:t>
            </a:r>
          </a:p>
        </p:txBody>
      </p:sp>
      <p:sp>
        <p:nvSpPr>
          <p:cNvPr id="2" name="文本框 1"/>
          <p:cNvSpPr txBox="1"/>
          <p:nvPr/>
        </p:nvSpPr>
        <p:spPr>
          <a:xfrm>
            <a:off x="9787828" y="69494"/>
            <a:ext cx="2259109" cy="461665"/>
          </a:xfrm>
          <a:prstGeom prst="rect">
            <a:avLst/>
          </a:prstGeom>
          <a:noFill/>
        </p:spPr>
        <p:txBody>
          <a:bodyPr wrap="square" rtlCol="0">
            <a:spAutoFit/>
          </a:bodyPr>
          <a:lstStyle/>
          <a:p>
            <a:r>
              <a:rPr lang="zh-CN" altLang="en-US" sz="2400" b="1" dirty="0" smtClean="0">
                <a:solidFill>
                  <a:srgbClr val="FF0000"/>
                </a:solidFill>
              </a:rPr>
              <a:t>四大地区？</a:t>
            </a:r>
            <a:endParaRPr lang="zh-CN" altLang="en-US" sz="2400" b="1" dirty="0">
              <a:solidFill>
                <a:srgbClr val="FF0000"/>
              </a:solidFill>
            </a:endParaRPr>
          </a:p>
        </p:txBody>
      </p:sp>
    </p:spTree>
    <p:extLst>
      <p:ext uri="{BB962C8B-B14F-4D97-AF65-F5344CB8AC3E}">
        <p14:creationId xmlns:p14="http://schemas.microsoft.com/office/powerpoint/2010/main" val="8868222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64"/>
                                        </p:tgtEl>
                                        <p:attrNameLst>
                                          <p:attrName>style.visibility</p:attrName>
                                        </p:attrNameLst>
                                      </p:cBhvr>
                                      <p:to>
                                        <p:strVal val="visible"/>
                                      </p:to>
                                    </p:set>
                                    <p:animEffect transition="in" filter="wipe(down)">
                                      <p:cBhvr>
                                        <p:cTn id="7" dur="500"/>
                                        <p:tgtEl>
                                          <p:spTgt spid="61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165"/>
                                        </p:tgtEl>
                                        <p:attrNameLst>
                                          <p:attrName>style.visibility</p:attrName>
                                        </p:attrNameLst>
                                      </p:cBhvr>
                                      <p:to>
                                        <p:strVal val="visible"/>
                                      </p:to>
                                    </p:set>
                                    <p:animEffect transition="in" filter="wipe(down)">
                                      <p:cBhvr>
                                        <p:cTn id="11" dur="500"/>
                                        <p:tgtEl>
                                          <p:spTgt spid="616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6147"/>
                                        </p:tgtEl>
                                        <p:attrNameLst>
                                          <p:attrName>style.visibility</p:attrName>
                                        </p:attrNameLst>
                                      </p:cBhvr>
                                      <p:to>
                                        <p:strVal val="visible"/>
                                      </p:to>
                                    </p:set>
                                    <p:anim calcmode="lin" valueType="num">
                                      <p:cBhvr additive="base">
                                        <p:cTn id="16" dur="500" fill="hold"/>
                                        <p:tgtEl>
                                          <p:spTgt spid="6147"/>
                                        </p:tgtEl>
                                        <p:attrNameLst>
                                          <p:attrName>ppt_x</p:attrName>
                                        </p:attrNameLst>
                                      </p:cBhvr>
                                      <p:tavLst>
                                        <p:tav tm="0">
                                          <p:val>
                                            <p:strVal val="0-#ppt_w/2"/>
                                          </p:val>
                                        </p:tav>
                                        <p:tav tm="100000">
                                          <p:val>
                                            <p:strVal val="#ppt_x"/>
                                          </p:val>
                                        </p:tav>
                                      </p:tavLst>
                                    </p:anim>
                                    <p:anim calcmode="lin" valueType="num">
                                      <p:cBhvr additive="base">
                                        <p:cTn id="17" dur="500" fill="hold"/>
                                        <p:tgtEl>
                                          <p:spTgt spid="6147"/>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6149"/>
                                        </p:tgtEl>
                                        <p:attrNameLst>
                                          <p:attrName>style.visibility</p:attrName>
                                        </p:attrNameLst>
                                      </p:cBhvr>
                                      <p:to>
                                        <p:strVal val="visible"/>
                                      </p:to>
                                    </p:set>
                                    <p:anim calcmode="lin" valueType="num">
                                      <p:cBhvr additive="base">
                                        <p:cTn id="21" dur="500" fill="hold"/>
                                        <p:tgtEl>
                                          <p:spTgt spid="6149"/>
                                        </p:tgtEl>
                                        <p:attrNameLst>
                                          <p:attrName>ppt_x</p:attrName>
                                        </p:attrNameLst>
                                      </p:cBhvr>
                                      <p:tavLst>
                                        <p:tav tm="0">
                                          <p:val>
                                            <p:strVal val="0-#ppt_w/2"/>
                                          </p:val>
                                        </p:tav>
                                        <p:tav tm="100000">
                                          <p:val>
                                            <p:strVal val="#ppt_x"/>
                                          </p:val>
                                        </p:tav>
                                      </p:tavLst>
                                    </p:anim>
                                    <p:anim calcmode="lin" valueType="num">
                                      <p:cBhvr additive="base">
                                        <p:cTn id="22" dur="500" fill="hold"/>
                                        <p:tgtEl>
                                          <p:spTgt spid="6149"/>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8" fill="hold" grpId="0" nodeType="afterEffect">
                                  <p:stCondLst>
                                    <p:cond delay="0"/>
                                  </p:stCondLst>
                                  <p:childTnLst>
                                    <p:set>
                                      <p:cBhvr>
                                        <p:cTn id="25" dur="1" fill="hold">
                                          <p:stCondLst>
                                            <p:cond delay="0"/>
                                          </p:stCondLst>
                                        </p:cTn>
                                        <p:tgtEl>
                                          <p:spTgt spid="6148"/>
                                        </p:tgtEl>
                                        <p:attrNameLst>
                                          <p:attrName>style.visibility</p:attrName>
                                        </p:attrNameLst>
                                      </p:cBhvr>
                                      <p:to>
                                        <p:strVal val="visible"/>
                                      </p:to>
                                    </p:set>
                                    <p:anim calcmode="lin" valueType="num">
                                      <p:cBhvr additive="base">
                                        <p:cTn id="26" dur="500" fill="hold"/>
                                        <p:tgtEl>
                                          <p:spTgt spid="6148"/>
                                        </p:tgtEl>
                                        <p:attrNameLst>
                                          <p:attrName>ppt_x</p:attrName>
                                        </p:attrNameLst>
                                      </p:cBhvr>
                                      <p:tavLst>
                                        <p:tav tm="0">
                                          <p:val>
                                            <p:strVal val="0-#ppt_w/2"/>
                                          </p:val>
                                        </p:tav>
                                        <p:tav tm="100000">
                                          <p:val>
                                            <p:strVal val="#ppt_x"/>
                                          </p:val>
                                        </p:tav>
                                      </p:tavLst>
                                    </p:anim>
                                    <p:anim calcmode="lin" valueType="num">
                                      <p:cBhvr additive="base">
                                        <p:cTn id="27" dur="500" fill="hold"/>
                                        <p:tgtEl>
                                          <p:spTgt spid="6148"/>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8" fill="hold" grpId="0" nodeType="afterEffect">
                                  <p:stCondLst>
                                    <p:cond delay="0"/>
                                  </p:stCondLst>
                                  <p:childTnLst>
                                    <p:set>
                                      <p:cBhvr>
                                        <p:cTn id="30" dur="1" fill="hold">
                                          <p:stCondLst>
                                            <p:cond delay="0"/>
                                          </p:stCondLst>
                                        </p:cTn>
                                        <p:tgtEl>
                                          <p:spTgt spid="6151"/>
                                        </p:tgtEl>
                                        <p:attrNameLst>
                                          <p:attrName>style.visibility</p:attrName>
                                        </p:attrNameLst>
                                      </p:cBhvr>
                                      <p:to>
                                        <p:strVal val="visible"/>
                                      </p:to>
                                    </p:set>
                                    <p:anim calcmode="lin" valueType="num">
                                      <p:cBhvr additive="base">
                                        <p:cTn id="31" dur="500" fill="hold"/>
                                        <p:tgtEl>
                                          <p:spTgt spid="6151"/>
                                        </p:tgtEl>
                                        <p:attrNameLst>
                                          <p:attrName>ppt_x</p:attrName>
                                        </p:attrNameLst>
                                      </p:cBhvr>
                                      <p:tavLst>
                                        <p:tav tm="0">
                                          <p:val>
                                            <p:strVal val="0-#ppt_w/2"/>
                                          </p:val>
                                        </p:tav>
                                        <p:tav tm="100000">
                                          <p:val>
                                            <p:strVal val="#ppt_x"/>
                                          </p:val>
                                        </p:tav>
                                      </p:tavLst>
                                    </p:anim>
                                    <p:anim calcmode="lin" valueType="num">
                                      <p:cBhvr additive="base">
                                        <p:cTn id="32" dur="500" fill="hold"/>
                                        <p:tgtEl>
                                          <p:spTgt spid="6151"/>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 presetClass="entr" presetSubtype="8" fill="hold" grpId="0" nodeType="afterEffect">
                                  <p:stCondLst>
                                    <p:cond delay="0"/>
                                  </p:stCondLst>
                                  <p:childTnLst>
                                    <p:set>
                                      <p:cBhvr>
                                        <p:cTn id="35" dur="1" fill="hold">
                                          <p:stCondLst>
                                            <p:cond delay="0"/>
                                          </p:stCondLst>
                                        </p:cTn>
                                        <p:tgtEl>
                                          <p:spTgt spid="6150"/>
                                        </p:tgtEl>
                                        <p:attrNameLst>
                                          <p:attrName>style.visibility</p:attrName>
                                        </p:attrNameLst>
                                      </p:cBhvr>
                                      <p:to>
                                        <p:strVal val="visible"/>
                                      </p:to>
                                    </p:set>
                                    <p:anim calcmode="lin" valueType="num">
                                      <p:cBhvr additive="base">
                                        <p:cTn id="36" dur="500" fill="hold"/>
                                        <p:tgtEl>
                                          <p:spTgt spid="6150"/>
                                        </p:tgtEl>
                                        <p:attrNameLst>
                                          <p:attrName>ppt_x</p:attrName>
                                        </p:attrNameLst>
                                      </p:cBhvr>
                                      <p:tavLst>
                                        <p:tav tm="0">
                                          <p:val>
                                            <p:strVal val="0-#ppt_w/2"/>
                                          </p:val>
                                        </p:tav>
                                        <p:tav tm="100000">
                                          <p:val>
                                            <p:strVal val="#ppt_x"/>
                                          </p:val>
                                        </p:tav>
                                      </p:tavLst>
                                    </p:anim>
                                    <p:anim calcmode="lin" valueType="num">
                                      <p:cBhvr additive="base">
                                        <p:cTn id="37" dur="500" fill="hold"/>
                                        <p:tgtEl>
                                          <p:spTgt spid="6150"/>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2" presetClass="entr" presetSubtype="8" fill="hold" grpId="0" nodeType="afterEffect">
                                  <p:stCondLst>
                                    <p:cond delay="0"/>
                                  </p:stCondLst>
                                  <p:childTnLst>
                                    <p:set>
                                      <p:cBhvr>
                                        <p:cTn id="40" dur="1" fill="hold">
                                          <p:stCondLst>
                                            <p:cond delay="0"/>
                                          </p:stCondLst>
                                        </p:cTn>
                                        <p:tgtEl>
                                          <p:spTgt spid="6153"/>
                                        </p:tgtEl>
                                        <p:attrNameLst>
                                          <p:attrName>style.visibility</p:attrName>
                                        </p:attrNameLst>
                                      </p:cBhvr>
                                      <p:to>
                                        <p:strVal val="visible"/>
                                      </p:to>
                                    </p:set>
                                    <p:anim calcmode="lin" valueType="num">
                                      <p:cBhvr additive="base">
                                        <p:cTn id="41" dur="500" fill="hold"/>
                                        <p:tgtEl>
                                          <p:spTgt spid="6153"/>
                                        </p:tgtEl>
                                        <p:attrNameLst>
                                          <p:attrName>ppt_x</p:attrName>
                                        </p:attrNameLst>
                                      </p:cBhvr>
                                      <p:tavLst>
                                        <p:tav tm="0">
                                          <p:val>
                                            <p:strVal val="0-#ppt_w/2"/>
                                          </p:val>
                                        </p:tav>
                                        <p:tav tm="100000">
                                          <p:val>
                                            <p:strVal val="#ppt_x"/>
                                          </p:val>
                                        </p:tav>
                                      </p:tavLst>
                                    </p:anim>
                                    <p:anim calcmode="lin" valueType="num">
                                      <p:cBhvr additive="base">
                                        <p:cTn id="42" dur="500" fill="hold"/>
                                        <p:tgtEl>
                                          <p:spTgt spid="6153"/>
                                        </p:tgtEl>
                                        <p:attrNameLst>
                                          <p:attrName>ppt_y</p:attrName>
                                        </p:attrNameLst>
                                      </p:cBhvr>
                                      <p:tavLst>
                                        <p:tav tm="0">
                                          <p:val>
                                            <p:strVal val="#ppt_y"/>
                                          </p:val>
                                        </p:tav>
                                        <p:tav tm="100000">
                                          <p:val>
                                            <p:strVal val="#ppt_y"/>
                                          </p:val>
                                        </p:tav>
                                      </p:tavLst>
                                    </p:anim>
                                  </p:childTnLst>
                                </p:cTn>
                              </p:par>
                            </p:childTnLst>
                          </p:cTn>
                        </p:par>
                        <p:par>
                          <p:cTn id="43" fill="hold">
                            <p:stCondLst>
                              <p:cond delay="3000"/>
                            </p:stCondLst>
                            <p:childTnLst>
                              <p:par>
                                <p:cTn id="44" presetID="2" presetClass="entr" presetSubtype="8" fill="hold" grpId="0" nodeType="afterEffect">
                                  <p:stCondLst>
                                    <p:cond delay="0"/>
                                  </p:stCondLst>
                                  <p:childTnLst>
                                    <p:set>
                                      <p:cBhvr>
                                        <p:cTn id="45" dur="1" fill="hold">
                                          <p:stCondLst>
                                            <p:cond delay="0"/>
                                          </p:stCondLst>
                                        </p:cTn>
                                        <p:tgtEl>
                                          <p:spTgt spid="6152"/>
                                        </p:tgtEl>
                                        <p:attrNameLst>
                                          <p:attrName>style.visibility</p:attrName>
                                        </p:attrNameLst>
                                      </p:cBhvr>
                                      <p:to>
                                        <p:strVal val="visible"/>
                                      </p:to>
                                    </p:set>
                                    <p:anim calcmode="lin" valueType="num">
                                      <p:cBhvr additive="base">
                                        <p:cTn id="46" dur="500" fill="hold"/>
                                        <p:tgtEl>
                                          <p:spTgt spid="6152"/>
                                        </p:tgtEl>
                                        <p:attrNameLst>
                                          <p:attrName>ppt_x</p:attrName>
                                        </p:attrNameLst>
                                      </p:cBhvr>
                                      <p:tavLst>
                                        <p:tav tm="0">
                                          <p:val>
                                            <p:strVal val="0-#ppt_w/2"/>
                                          </p:val>
                                        </p:tav>
                                        <p:tav tm="100000">
                                          <p:val>
                                            <p:strVal val="#ppt_x"/>
                                          </p:val>
                                        </p:tav>
                                      </p:tavLst>
                                    </p:anim>
                                    <p:anim calcmode="lin" valueType="num">
                                      <p:cBhvr additive="base">
                                        <p:cTn id="47" dur="500" fill="hold"/>
                                        <p:tgtEl>
                                          <p:spTgt spid="6152"/>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2" presetClass="entr" presetSubtype="8" fill="hold" grpId="0" nodeType="afterEffect">
                                  <p:stCondLst>
                                    <p:cond delay="0"/>
                                  </p:stCondLst>
                                  <p:childTnLst>
                                    <p:set>
                                      <p:cBhvr>
                                        <p:cTn id="50" dur="1" fill="hold">
                                          <p:stCondLst>
                                            <p:cond delay="0"/>
                                          </p:stCondLst>
                                        </p:cTn>
                                        <p:tgtEl>
                                          <p:spTgt spid="6154"/>
                                        </p:tgtEl>
                                        <p:attrNameLst>
                                          <p:attrName>style.visibility</p:attrName>
                                        </p:attrNameLst>
                                      </p:cBhvr>
                                      <p:to>
                                        <p:strVal val="visible"/>
                                      </p:to>
                                    </p:set>
                                    <p:anim calcmode="lin" valueType="num">
                                      <p:cBhvr additive="base">
                                        <p:cTn id="51" dur="500" fill="hold"/>
                                        <p:tgtEl>
                                          <p:spTgt spid="6154"/>
                                        </p:tgtEl>
                                        <p:attrNameLst>
                                          <p:attrName>ppt_x</p:attrName>
                                        </p:attrNameLst>
                                      </p:cBhvr>
                                      <p:tavLst>
                                        <p:tav tm="0">
                                          <p:val>
                                            <p:strVal val="0-#ppt_w/2"/>
                                          </p:val>
                                        </p:tav>
                                        <p:tav tm="100000">
                                          <p:val>
                                            <p:strVal val="#ppt_x"/>
                                          </p:val>
                                        </p:tav>
                                      </p:tavLst>
                                    </p:anim>
                                    <p:anim calcmode="lin" valueType="num">
                                      <p:cBhvr additive="base">
                                        <p:cTn id="52" dur="500" fill="hold"/>
                                        <p:tgtEl>
                                          <p:spTgt spid="6154"/>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3" fill="hold" grpId="0" nodeType="clickEffect">
                                  <p:stCondLst>
                                    <p:cond delay="0"/>
                                  </p:stCondLst>
                                  <p:childTnLst>
                                    <p:set>
                                      <p:cBhvr>
                                        <p:cTn id="56" dur="1" fill="hold">
                                          <p:stCondLst>
                                            <p:cond delay="0"/>
                                          </p:stCondLst>
                                        </p:cTn>
                                        <p:tgtEl>
                                          <p:spTgt spid="6155"/>
                                        </p:tgtEl>
                                        <p:attrNameLst>
                                          <p:attrName>style.visibility</p:attrName>
                                        </p:attrNameLst>
                                      </p:cBhvr>
                                      <p:to>
                                        <p:strVal val="visible"/>
                                      </p:to>
                                    </p:set>
                                    <p:anim calcmode="lin" valueType="num">
                                      <p:cBhvr additive="base">
                                        <p:cTn id="57" dur="500" fill="hold"/>
                                        <p:tgtEl>
                                          <p:spTgt spid="6155"/>
                                        </p:tgtEl>
                                        <p:attrNameLst>
                                          <p:attrName>ppt_x</p:attrName>
                                        </p:attrNameLst>
                                      </p:cBhvr>
                                      <p:tavLst>
                                        <p:tav tm="0">
                                          <p:val>
                                            <p:strVal val="1+#ppt_w/2"/>
                                          </p:val>
                                        </p:tav>
                                        <p:tav tm="100000">
                                          <p:val>
                                            <p:strVal val="#ppt_x"/>
                                          </p:val>
                                        </p:tav>
                                      </p:tavLst>
                                    </p:anim>
                                    <p:anim calcmode="lin" valueType="num">
                                      <p:cBhvr additive="base">
                                        <p:cTn id="58" dur="500" fill="hold"/>
                                        <p:tgtEl>
                                          <p:spTgt spid="6155"/>
                                        </p:tgtEl>
                                        <p:attrNameLst>
                                          <p:attrName>ppt_y</p:attrName>
                                        </p:attrNameLst>
                                      </p:cBhvr>
                                      <p:tavLst>
                                        <p:tav tm="0">
                                          <p:val>
                                            <p:strVal val="0-#ppt_h/2"/>
                                          </p:val>
                                        </p:tav>
                                        <p:tav tm="100000">
                                          <p:val>
                                            <p:strVal val="#ppt_y"/>
                                          </p:val>
                                        </p:tav>
                                      </p:tavLst>
                                    </p:anim>
                                  </p:childTnLst>
                                </p:cTn>
                              </p:par>
                            </p:childTnLst>
                          </p:cTn>
                        </p:par>
                        <p:par>
                          <p:cTn id="59" fill="hold">
                            <p:stCondLst>
                              <p:cond delay="500"/>
                            </p:stCondLst>
                            <p:childTnLst>
                              <p:par>
                                <p:cTn id="60" presetID="2" presetClass="entr" presetSubtype="3" fill="hold" grpId="0" nodeType="afterEffect">
                                  <p:stCondLst>
                                    <p:cond delay="0"/>
                                  </p:stCondLst>
                                  <p:childTnLst>
                                    <p:set>
                                      <p:cBhvr>
                                        <p:cTn id="61" dur="1" fill="hold">
                                          <p:stCondLst>
                                            <p:cond delay="0"/>
                                          </p:stCondLst>
                                        </p:cTn>
                                        <p:tgtEl>
                                          <p:spTgt spid="6156"/>
                                        </p:tgtEl>
                                        <p:attrNameLst>
                                          <p:attrName>style.visibility</p:attrName>
                                        </p:attrNameLst>
                                      </p:cBhvr>
                                      <p:to>
                                        <p:strVal val="visible"/>
                                      </p:to>
                                    </p:set>
                                    <p:anim calcmode="lin" valueType="num">
                                      <p:cBhvr additive="base">
                                        <p:cTn id="62" dur="500" fill="hold"/>
                                        <p:tgtEl>
                                          <p:spTgt spid="6156"/>
                                        </p:tgtEl>
                                        <p:attrNameLst>
                                          <p:attrName>ppt_x</p:attrName>
                                        </p:attrNameLst>
                                      </p:cBhvr>
                                      <p:tavLst>
                                        <p:tav tm="0">
                                          <p:val>
                                            <p:strVal val="1+#ppt_w/2"/>
                                          </p:val>
                                        </p:tav>
                                        <p:tav tm="100000">
                                          <p:val>
                                            <p:strVal val="#ppt_x"/>
                                          </p:val>
                                        </p:tav>
                                      </p:tavLst>
                                    </p:anim>
                                    <p:anim calcmode="lin" valueType="num">
                                      <p:cBhvr additive="base">
                                        <p:cTn id="63" dur="500" fill="hold"/>
                                        <p:tgtEl>
                                          <p:spTgt spid="6156"/>
                                        </p:tgtEl>
                                        <p:attrNameLst>
                                          <p:attrName>ppt_y</p:attrName>
                                        </p:attrNameLst>
                                      </p:cBhvr>
                                      <p:tavLst>
                                        <p:tav tm="0">
                                          <p:val>
                                            <p:strVal val="0-#ppt_h/2"/>
                                          </p:val>
                                        </p:tav>
                                        <p:tav tm="100000">
                                          <p:val>
                                            <p:strVal val="#ppt_y"/>
                                          </p:val>
                                        </p:tav>
                                      </p:tavLst>
                                    </p:anim>
                                  </p:childTnLst>
                                </p:cTn>
                              </p:par>
                            </p:childTnLst>
                          </p:cTn>
                        </p:par>
                        <p:par>
                          <p:cTn id="64" fill="hold">
                            <p:stCondLst>
                              <p:cond delay="1000"/>
                            </p:stCondLst>
                            <p:childTnLst>
                              <p:par>
                                <p:cTn id="65" presetID="2" presetClass="entr" presetSubtype="3" fill="hold" grpId="0" nodeType="afterEffect">
                                  <p:stCondLst>
                                    <p:cond delay="0"/>
                                  </p:stCondLst>
                                  <p:childTnLst>
                                    <p:set>
                                      <p:cBhvr>
                                        <p:cTn id="66" dur="1" fill="hold">
                                          <p:stCondLst>
                                            <p:cond delay="0"/>
                                          </p:stCondLst>
                                        </p:cTn>
                                        <p:tgtEl>
                                          <p:spTgt spid="6158"/>
                                        </p:tgtEl>
                                        <p:attrNameLst>
                                          <p:attrName>style.visibility</p:attrName>
                                        </p:attrNameLst>
                                      </p:cBhvr>
                                      <p:to>
                                        <p:strVal val="visible"/>
                                      </p:to>
                                    </p:set>
                                    <p:anim calcmode="lin" valueType="num">
                                      <p:cBhvr additive="base">
                                        <p:cTn id="67" dur="500" fill="hold"/>
                                        <p:tgtEl>
                                          <p:spTgt spid="6158"/>
                                        </p:tgtEl>
                                        <p:attrNameLst>
                                          <p:attrName>ppt_x</p:attrName>
                                        </p:attrNameLst>
                                      </p:cBhvr>
                                      <p:tavLst>
                                        <p:tav tm="0">
                                          <p:val>
                                            <p:strVal val="1+#ppt_w/2"/>
                                          </p:val>
                                        </p:tav>
                                        <p:tav tm="100000">
                                          <p:val>
                                            <p:strVal val="#ppt_x"/>
                                          </p:val>
                                        </p:tav>
                                      </p:tavLst>
                                    </p:anim>
                                    <p:anim calcmode="lin" valueType="num">
                                      <p:cBhvr additive="base">
                                        <p:cTn id="68" dur="500" fill="hold"/>
                                        <p:tgtEl>
                                          <p:spTgt spid="6158"/>
                                        </p:tgtEl>
                                        <p:attrNameLst>
                                          <p:attrName>ppt_y</p:attrName>
                                        </p:attrNameLst>
                                      </p:cBhvr>
                                      <p:tavLst>
                                        <p:tav tm="0">
                                          <p:val>
                                            <p:strVal val="0-#ppt_h/2"/>
                                          </p:val>
                                        </p:tav>
                                        <p:tav tm="100000">
                                          <p:val>
                                            <p:strVal val="#ppt_y"/>
                                          </p:val>
                                        </p:tav>
                                      </p:tavLst>
                                    </p:anim>
                                  </p:childTnLst>
                                </p:cTn>
                              </p:par>
                            </p:childTnLst>
                          </p:cTn>
                        </p:par>
                        <p:par>
                          <p:cTn id="69" fill="hold">
                            <p:stCondLst>
                              <p:cond delay="1500"/>
                            </p:stCondLst>
                            <p:childTnLst>
                              <p:par>
                                <p:cTn id="70" presetID="2" presetClass="entr" presetSubtype="3" fill="hold" grpId="0" nodeType="afterEffect">
                                  <p:stCondLst>
                                    <p:cond delay="0"/>
                                  </p:stCondLst>
                                  <p:childTnLst>
                                    <p:set>
                                      <p:cBhvr>
                                        <p:cTn id="71" dur="1" fill="hold">
                                          <p:stCondLst>
                                            <p:cond delay="0"/>
                                          </p:stCondLst>
                                        </p:cTn>
                                        <p:tgtEl>
                                          <p:spTgt spid="6157"/>
                                        </p:tgtEl>
                                        <p:attrNameLst>
                                          <p:attrName>style.visibility</p:attrName>
                                        </p:attrNameLst>
                                      </p:cBhvr>
                                      <p:to>
                                        <p:strVal val="visible"/>
                                      </p:to>
                                    </p:set>
                                    <p:anim calcmode="lin" valueType="num">
                                      <p:cBhvr additive="base">
                                        <p:cTn id="72" dur="500" fill="hold"/>
                                        <p:tgtEl>
                                          <p:spTgt spid="6157"/>
                                        </p:tgtEl>
                                        <p:attrNameLst>
                                          <p:attrName>ppt_x</p:attrName>
                                        </p:attrNameLst>
                                      </p:cBhvr>
                                      <p:tavLst>
                                        <p:tav tm="0">
                                          <p:val>
                                            <p:strVal val="1+#ppt_w/2"/>
                                          </p:val>
                                        </p:tav>
                                        <p:tav tm="100000">
                                          <p:val>
                                            <p:strVal val="#ppt_x"/>
                                          </p:val>
                                        </p:tav>
                                      </p:tavLst>
                                    </p:anim>
                                    <p:anim calcmode="lin" valueType="num">
                                      <p:cBhvr additive="base">
                                        <p:cTn id="73" dur="500" fill="hold"/>
                                        <p:tgtEl>
                                          <p:spTgt spid="6157"/>
                                        </p:tgtEl>
                                        <p:attrNameLst>
                                          <p:attrName>ppt_y</p:attrName>
                                        </p:attrNameLst>
                                      </p:cBhvr>
                                      <p:tavLst>
                                        <p:tav tm="0">
                                          <p:val>
                                            <p:strVal val="0-#ppt_h/2"/>
                                          </p:val>
                                        </p:tav>
                                        <p:tav tm="100000">
                                          <p:val>
                                            <p:strVal val="#ppt_y"/>
                                          </p:val>
                                        </p:tav>
                                      </p:tavLst>
                                    </p:anim>
                                  </p:childTnLst>
                                </p:cTn>
                              </p:par>
                            </p:childTnLst>
                          </p:cTn>
                        </p:par>
                        <p:par>
                          <p:cTn id="74" fill="hold">
                            <p:stCondLst>
                              <p:cond delay="2000"/>
                            </p:stCondLst>
                            <p:childTnLst>
                              <p:par>
                                <p:cTn id="75" presetID="2" presetClass="entr" presetSubtype="3" fill="hold" grpId="0" nodeType="afterEffect">
                                  <p:stCondLst>
                                    <p:cond delay="0"/>
                                  </p:stCondLst>
                                  <p:childTnLst>
                                    <p:set>
                                      <p:cBhvr>
                                        <p:cTn id="76" dur="1" fill="hold">
                                          <p:stCondLst>
                                            <p:cond delay="0"/>
                                          </p:stCondLst>
                                        </p:cTn>
                                        <p:tgtEl>
                                          <p:spTgt spid="6159"/>
                                        </p:tgtEl>
                                        <p:attrNameLst>
                                          <p:attrName>style.visibility</p:attrName>
                                        </p:attrNameLst>
                                      </p:cBhvr>
                                      <p:to>
                                        <p:strVal val="visible"/>
                                      </p:to>
                                    </p:set>
                                    <p:anim calcmode="lin" valueType="num">
                                      <p:cBhvr additive="base">
                                        <p:cTn id="77" dur="500" fill="hold"/>
                                        <p:tgtEl>
                                          <p:spTgt spid="6159"/>
                                        </p:tgtEl>
                                        <p:attrNameLst>
                                          <p:attrName>ppt_x</p:attrName>
                                        </p:attrNameLst>
                                      </p:cBhvr>
                                      <p:tavLst>
                                        <p:tav tm="0">
                                          <p:val>
                                            <p:strVal val="1+#ppt_w/2"/>
                                          </p:val>
                                        </p:tav>
                                        <p:tav tm="100000">
                                          <p:val>
                                            <p:strVal val="#ppt_x"/>
                                          </p:val>
                                        </p:tav>
                                      </p:tavLst>
                                    </p:anim>
                                    <p:anim calcmode="lin" valueType="num">
                                      <p:cBhvr additive="base">
                                        <p:cTn id="78" dur="500" fill="hold"/>
                                        <p:tgtEl>
                                          <p:spTgt spid="6159"/>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grpId="0" nodeType="clickEffect">
                                  <p:stCondLst>
                                    <p:cond delay="0"/>
                                  </p:stCondLst>
                                  <p:childTnLst>
                                    <p:set>
                                      <p:cBhvr>
                                        <p:cTn id="82" dur="1" fill="hold">
                                          <p:stCondLst>
                                            <p:cond delay="0"/>
                                          </p:stCondLst>
                                        </p:cTn>
                                        <p:tgtEl>
                                          <p:spTgt spid="6163"/>
                                        </p:tgtEl>
                                        <p:attrNameLst>
                                          <p:attrName>style.visibility</p:attrName>
                                        </p:attrNameLst>
                                      </p:cBhvr>
                                      <p:to>
                                        <p:strVal val="visible"/>
                                      </p:to>
                                    </p:set>
                                    <p:anim calcmode="lin" valueType="num">
                                      <p:cBhvr>
                                        <p:cTn id="83" dur="500" fill="hold"/>
                                        <p:tgtEl>
                                          <p:spTgt spid="6163"/>
                                        </p:tgtEl>
                                        <p:attrNameLst>
                                          <p:attrName>ppt_w</p:attrName>
                                        </p:attrNameLst>
                                      </p:cBhvr>
                                      <p:tavLst>
                                        <p:tav tm="0">
                                          <p:val>
                                            <p:fltVal val="0"/>
                                          </p:val>
                                        </p:tav>
                                        <p:tav tm="100000">
                                          <p:val>
                                            <p:strVal val="#ppt_w"/>
                                          </p:val>
                                        </p:tav>
                                      </p:tavLst>
                                    </p:anim>
                                    <p:anim calcmode="lin" valueType="num">
                                      <p:cBhvr>
                                        <p:cTn id="84" dur="500" fill="hold"/>
                                        <p:tgtEl>
                                          <p:spTgt spid="6163"/>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6" fill="hold" grpId="0" nodeType="clickEffect">
                                  <p:stCondLst>
                                    <p:cond delay="0"/>
                                  </p:stCondLst>
                                  <p:childTnLst>
                                    <p:set>
                                      <p:cBhvr>
                                        <p:cTn id="88" dur="1" fill="hold">
                                          <p:stCondLst>
                                            <p:cond delay="0"/>
                                          </p:stCondLst>
                                        </p:cTn>
                                        <p:tgtEl>
                                          <p:spTgt spid="6169"/>
                                        </p:tgtEl>
                                        <p:attrNameLst>
                                          <p:attrName>style.visibility</p:attrName>
                                        </p:attrNameLst>
                                      </p:cBhvr>
                                      <p:to>
                                        <p:strVal val="visible"/>
                                      </p:to>
                                    </p:set>
                                    <p:anim calcmode="lin" valueType="num">
                                      <p:cBhvr additive="base">
                                        <p:cTn id="89" dur="500" fill="hold"/>
                                        <p:tgtEl>
                                          <p:spTgt spid="6169"/>
                                        </p:tgtEl>
                                        <p:attrNameLst>
                                          <p:attrName>ppt_x</p:attrName>
                                        </p:attrNameLst>
                                      </p:cBhvr>
                                      <p:tavLst>
                                        <p:tav tm="0">
                                          <p:val>
                                            <p:strVal val="1+#ppt_w/2"/>
                                          </p:val>
                                        </p:tav>
                                        <p:tav tm="100000">
                                          <p:val>
                                            <p:strVal val="#ppt_x"/>
                                          </p:val>
                                        </p:tav>
                                      </p:tavLst>
                                    </p:anim>
                                    <p:anim calcmode="lin" valueType="num">
                                      <p:cBhvr additive="base">
                                        <p:cTn id="90" dur="500" fill="hold"/>
                                        <p:tgtEl>
                                          <p:spTgt spid="6169"/>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1" fill="hold" grpId="0" nodeType="clickEffect">
                                  <p:stCondLst>
                                    <p:cond delay="0"/>
                                  </p:stCondLst>
                                  <p:childTnLst>
                                    <p:set>
                                      <p:cBhvr>
                                        <p:cTn id="94" dur="1" fill="hold">
                                          <p:stCondLst>
                                            <p:cond delay="0"/>
                                          </p:stCondLst>
                                        </p:cTn>
                                        <p:tgtEl>
                                          <p:spTgt spid="6170"/>
                                        </p:tgtEl>
                                        <p:attrNameLst>
                                          <p:attrName>style.visibility</p:attrName>
                                        </p:attrNameLst>
                                      </p:cBhvr>
                                      <p:to>
                                        <p:strVal val="visible"/>
                                      </p:to>
                                    </p:set>
                                    <p:anim calcmode="lin" valueType="num">
                                      <p:cBhvr additive="base">
                                        <p:cTn id="95" dur="500" fill="hold"/>
                                        <p:tgtEl>
                                          <p:spTgt spid="6170"/>
                                        </p:tgtEl>
                                        <p:attrNameLst>
                                          <p:attrName>ppt_x</p:attrName>
                                        </p:attrNameLst>
                                      </p:cBhvr>
                                      <p:tavLst>
                                        <p:tav tm="0">
                                          <p:val>
                                            <p:strVal val="#ppt_x"/>
                                          </p:val>
                                        </p:tav>
                                        <p:tav tm="100000">
                                          <p:val>
                                            <p:strVal val="#ppt_x"/>
                                          </p:val>
                                        </p:tav>
                                      </p:tavLst>
                                    </p:anim>
                                    <p:anim calcmode="lin" valueType="num">
                                      <p:cBhvr additive="base">
                                        <p:cTn id="96" dur="500" fill="hold"/>
                                        <p:tgtEl>
                                          <p:spTgt spid="6170"/>
                                        </p:tgtEl>
                                        <p:attrNameLst>
                                          <p:attrName>ppt_y</p:attrName>
                                        </p:attrNameLst>
                                      </p:cBhvr>
                                      <p:tavLst>
                                        <p:tav tm="0">
                                          <p:val>
                                            <p:strVal val="0-#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12" fill="hold" grpId="0" nodeType="clickEffect">
                                  <p:stCondLst>
                                    <p:cond delay="0"/>
                                  </p:stCondLst>
                                  <p:childTnLst>
                                    <p:set>
                                      <p:cBhvr>
                                        <p:cTn id="100" dur="1" fill="hold">
                                          <p:stCondLst>
                                            <p:cond delay="0"/>
                                          </p:stCondLst>
                                        </p:cTn>
                                        <p:tgtEl>
                                          <p:spTgt spid="6171"/>
                                        </p:tgtEl>
                                        <p:attrNameLst>
                                          <p:attrName>style.visibility</p:attrName>
                                        </p:attrNameLst>
                                      </p:cBhvr>
                                      <p:to>
                                        <p:strVal val="visible"/>
                                      </p:to>
                                    </p:set>
                                    <p:anim calcmode="lin" valueType="num">
                                      <p:cBhvr additive="base">
                                        <p:cTn id="101" dur="500" fill="hold"/>
                                        <p:tgtEl>
                                          <p:spTgt spid="6171"/>
                                        </p:tgtEl>
                                        <p:attrNameLst>
                                          <p:attrName>ppt_x</p:attrName>
                                        </p:attrNameLst>
                                      </p:cBhvr>
                                      <p:tavLst>
                                        <p:tav tm="0">
                                          <p:val>
                                            <p:strVal val="0-#ppt_w/2"/>
                                          </p:val>
                                        </p:tav>
                                        <p:tav tm="100000">
                                          <p:val>
                                            <p:strVal val="#ppt_x"/>
                                          </p:val>
                                        </p:tav>
                                      </p:tavLst>
                                    </p:anim>
                                    <p:anim calcmode="lin" valueType="num">
                                      <p:cBhvr additive="base">
                                        <p:cTn id="102" dur="500" fill="hold"/>
                                        <p:tgtEl>
                                          <p:spTgt spid="6171"/>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1" fill="hold" grpId="0" nodeType="clickEffect">
                                  <p:stCondLst>
                                    <p:cond delay="0"/>
                                  </p:stCondLst>
                                  <p:childTnLst>
                                    <p:set>
                                      <p:cBhvr>
                                        <p:cTn id="106" dur="1" fill="hold">
                                          <p:stCondLst>
                                            <p:cond delay="0"/>
                                          </p:stCondLst>
                                        </p:cTn>
                                        <p:tgtEl>
                                          <p:spTgt spid="6168"/>
                                        </p:tgtEl>
                                        <p:attrNameLst>
                                          <p:attrName>style.visibility</p:attrName>
                                        </p:attrNameLst>
                                      </p:cBhvr>
                                      <p:to>
                                        <p:strVal val="visible"/>
                                      </p:to>
                                    </p:set>
                                    <p:anim calcmode="lin" valueType="num">
                                      <p:cBhvr additive="base">
                                        <p:cTn id="107" dur="500" fill="hold"/>
                                        <p:tgtEl>
                                          <p:spTgt spid="6168"/>
                                        </p:tgtEl>
                                        <p:attrNameLst>
                                          <p:attrName>ppt_x</p:attrName>
                                        </p:attrNameLst>
                                      </p:cBhvr>
                                      <p:tavLst>
                                        <p:tav tm="0">
                                          <p:val>
                                            <p:strVal val="#ppt_x"/>
                                          </p:val>
                                        </p:tav>
                                        <p:tav tm="100000">
                                          <p:val>
                                            <p:strVal val="#ppt_x"/>
                                          </p:val>
                                        </p:tav>
                                      </p:tavLst>
                                    </p:anim>
                                    <p:anim calcmode="lin" valueType="num">
                                      <p:cBhvr additive="base">
                                        <p:cTn id="108" dur="500" fill="hold"/>
                                        <p:tgtEl>
                                          <p:spTgt spid="6168"/>
                                        </p:tgtEl>
                                        <p:attrNameLst>
                                          <p:attrName>ppt_y</p:attrName>
                                        </p:attrNameLst>
                                      </p:cBhvr>
                                      <p:tavLst>
                                        <p:tav tm="0">
                                          <p:val>
                                            <p:strVal val="0-#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1" fill="hold" grpId="0" nodeType="clickEffect">
                                  <p:stCondLst>
                                    <p:cond delay="0"/>
                                  </p:stCondLst>
                                  <p:childTnLst>
                                    <p:set>
                                      <p:cBhvr>
                                        <p:cTn id="112" dur="1" fill="hold">
                                          <p:stCondLst>
                                            <p:cond delay="0"/>
                                          </p:stCondLst>
                                        </p:cTn>
                                        <p:tgtEl>
                                          <p:spTgt spid="6166"/>
                                        </p:tgtEl>
                                        <p:attrNameLst>
                                          <p:attrName>style.visibility</p:attrName>
                                        </p:attrNameLst>
                                      </p:cBhvr>
                                      <p:to>
                                        <p:strVal val="visible"/>
                                      </p:to>
                                    </p:set>
                                    <p:anim calcmode="lin" valueType="num">
                                      <p:cBhvr additive="base">
                                        <p:cTn id="113" dur="500" fill="hold"/>
                                        <p:tgtEl>
                                          <p:spTgt spid="6166"/>
                                        </p:tgtEl>
                                        <p:attrNameLst>
                                          <p:attrName>ppt_x</p:attrName>
                                        </p:attrNameLst>
                                      </p:cBhvr>
                                      <p:tavLst>
                                        <p:tav tm="0">
                                          <p:val>
                                            <p:strVal val="#ppt_x"/>
                                          </p:val>
                                        </p:tav>
                                        <p:tav tm="100000">
                                          <p:val>
                                            <p:strVal val="#ppt_x"/>
                                          </p:val>
                                        </p:tav>
                                      </p:tavLst>
                                    </p:anim>
                                    <p:anim calcmode="lin" valueType="num">
                                      <p:cBhvr additive="base">
                                        <p:cTn id="114" dur="500" fill="hold"/>
                                        <p:tgtEl>
                                          <p:spTgt spid="6166"/>
                                        </p:tgtEl>
                                        <p:attrNameLst>
                                          <p:attrName>ppt_y</p:attrName>
                                        </p:attrNameLst>
                                      </p:cBhvr>
                                      <p:tavLst>
                                        <p:tav tm="0">
                                          <p:val>
                                            <p:strVal val="0-#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9" fill="hold" grpId="0" nodeType="clickEffect">
                                  <p:stCondLst>
                                    <p:cond delay="0"/>
                                  </p:stCondLst>
                                  <p:childTnLst>
                                    <p:set>
                                      <p:cBhvr>
                                        <p:cTn id="118" dur="1" fill="hold">
                                          <p:stCondLst>
                                            <p:cond delay="0"/>
                                          </p:stCondLst>
                                        </p:cTn>
                                        <p:tgtEl>
                                          <p:spTgt spid="6167"/>
                                        </p:tgtEl>
                                        <p:attrNameLst>
                                          <p:attrName>style.visibility</p:attrName>
                                        </p:attrNameLst>
                                      </p:cBhvr>
                                      <p:to>
                                        <p:strVal val="visible"/>
                                      </p:to>
                                    </p:set>
                                    <p:anim calcmode="lin" valueType="num">
                                      <p:cBhvr additive="base">
                                        <p:cTn id="119" dur="500" fill="hold"/>
                                        <p:tgtEl>
                                          <p:spTgt spid="6167"/>
                                        </p:tgtEl>
                                        <p:attrNameLst>
                                          <p:attrName>ppt_x</p:attrName>
                                        </p:attrNameLst>
                                      </p:cBhvr>
                                      <p:tavLst>
                                        <p:tav tm="0">
                                          <p:val>
                                            <p:strVal val="0-#ppt_w/2"/>
                                          </p:val>
                                        </p:tav>
                                        <p:tav tm="100000">
                                          <p:val>
                                            <p:strVal val="#ppt_x"/>
                                          </p:val>
                                        </p:tav>
                                      </p:tavLst>
                                    </p:anim>
                                    <p:anim calcmode="lin" valueType="num">
                                      <p:cBhvr additive="base">
                                        <p:cTn id="120" dur="500" fill="hold"/>
                                        <p:tgtEl>
                                          <p:spTgt spid="6167"/>
                                        </p:tgtEl>
                                        <p:attrNameLst>
                                          <p:attrName>ppt_y</p:attrName>
                                        </p:attrNameLst>
                                      </p:cBhvr>
                                      <p:tavLst>
                                        <p:tav tm="0">
                                          <p:val>
                                            <p:strVal val="0-#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 presetClass="entr" presetSubtype="16" fill="hold" nodeType="clickEffect">
                                  <p:stCondLst>
                                    <p:cond delay="0"/>
                                  </p:stCondLst>
                                  <p:childTnLst>
                                    <p:set>
                                      <p:cBhvr>
                                        <p:cTn id="124" dur="1" fill="hold">
                                          <p:stCondLst>
                                            <p:cond delay="0"/>
                                          </p:stCondLst>
                                        </p:cTn>
                                        <p:tgtEl>
                                          <p:spTgt spid="6173"/>
                                        </p:tgtEl>
                                        <p:attrNameLst>
                                          <p:attrName>style.visibility</p:attrName>
                                        </p:attrNameLst>
                                      </p:cBhvr>
                                      <p:to>
                                        <p:strVal val="visible"/>
                                      </p:to>
                                    </p:set>
                                    <p:animEffect transition="in" filter="box(in)">
                                      <p:cBhvr>
                                        <p:cTn id="125" dur="500"/>
                                        <p:tgtEl>
                                          <p:spTgt spid="6173"/>
                                        </p:tgtEl>
                                      </p:cBhvr>
                                    </p:animEffect>
                                  </p:childTnLst>
                                </p:cTn>
                              </p:par>
                            </p:childTnLst>
                          </p:cTn>
                        </p:par>
                      </p:childTnLst>
                    </p:cTn>
                  </p:par>
                  <p:par>
                    <p:cTn id="126" fill="hold">
                      <p:stCondLst>
                        <p:cond delay="indefinite"/>
                      </p:stCondLst>
                      <p:childTnLst>
                        <p:par>
                          <p:cTn id="127" fill="hold">
                            <p:stCondLst>
                              <p:cond delay="0"/>
                            </p:stCondLst>
                            <p:childTnLst>
                              <p:par>
                                <p:cTn id="128" presetID="4" presetClass="entr" presetSubtype="16" fill="hold" grpId="0" nodeType="clickEffect">
                                  <p:stCondLst>
                                    <p:cond delay="0"/>
                                  </p:stCondLst>
                                  <p:childTnLst>
                                    <p:set>
                                      <p:cBhvr>
                                        <p:cTn id="129" dur="1" fill="hold">
                                          <p:stCondLst>
                                            <p:cond delay="0"/>
                                          </p:stCondLst>
                                        </p:cTn>
                                        <p:tgtEl>
                                          <p:spTgt spid="6174"/>
                                        </p:tgtEl>
                                        <p:attrNameLst>
                                          <p:attrName>style.visibility</p:attrName>
                                        </p:attrNameLst>
                                      </p:cBhvr>
                                      <p:to>
                                        <p:strVal val="visible"/>
                                      </p:to>
                                    </p:set>
                                    <p:animEffect transition="in" filter="box(in)">
                                      <p:cBhvr>
                                        <p:cTn id="130" dur="500"/>
                                        <p:tgtEl>
                                          <p:spTgt spid="6174"/>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5" fill="hold" nodeType="clickEffect">
                                  <p:stCondLst>
                                    <p:cond delay="0"/>
                                  </p:stCondLst>
                                  <p:childTnLst>
                                    <p:set>
                                      <p:cBhvr>
                                        <p:cTn id="134" dur="1" fill="hold">
                                          <p:stCondLst>
                                            <p:cond delay="0"/>
                                          </p:stCondLst>
                                        </p:cTn>
                                        <p:tgtEl>
                                          <p:spTgt spid="6175"/>
                                        </p:tgtEl>
                                        <p:attrNameLst>
                                          <p:attrName>style.visibility</p:attrName>
                                        </p:attrNameLst>
                                      </p:cBhvr>
                                      <p:to>
                                        <p:strVal val="visible"/>
                                      </p:to>
                                    </p:set>
                                    <p:animEffect transition="in" filter="blinds(vertical)">
                                      <p:cBhvr>
                                        <p:cTn id="135" dur="500"/>
                                        <p:tgtEl>
                                          <p:spTgt spid="6175"/>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5" fill="hold" nodeType="clickEffect">
                                  <p:stCondLst>
                                    <p:cond delay="0"/>
                                  </p:stCondLst>
                                  <p:childTnLst>
                                    <p:set>
                                      <p:cBhvr>
                                        <p:cTn id="139" dur="1" fill="hold">
                                          <p:stCondLst>
                                            <p:cond delay="0"/>
                                          </p:stCondLst>
                                        </p:cTn>
                                        <p:tgtEl>
                                          <p:spTgt spid="6178"/>
                                        </p:tgtEl>
                                        <p:attrNameLst>
                                          <p:attrName>style.visibility</p:attrName>
                                        </p:attrNameLst>
                                      </p:cBhvr>
                                      <p:to>
                                        <p:strVal val="visible"/>
                                      </p:to>
                                    </p:set>
                                    <p:animEffect transition="in" filter="blinds(vertical)">
                                      <p:cBhvr>
                                        <p:cTn id="140" dur="500"/>
                                        <p:tgtEl>
                                          <p:spTgt spid="6178"/>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2"/>
                                        </p:tgtEl>
                                        <p:attrNameLst>
                                          <p:attrName>style.visibility</p:attrName>
                                        </p:attrNameLst>
                                      </p:cBhvr>
                                      <p:to>
                                        <p:strVal val="visible"/>
                                      </p:to>
                                    </p:set>
                                    <p:anim calcmode="lin" valueType="num">
                                      <p:cBhvr additive="base">
                                        <p:cTn id="145" dur="500" fill="hold"/>
                                        <p:tgtEl>
                                          <p:spTgt spid="2"/>
                                        </p:tgtEl>
                                        <p:attrNameLst>
                                          <p:attrName>ppt_x</p:attrName>
                                        </p:attrNameLst>
                                      </p:cBhvr>
                                      <p:tavLst>
                                        <p:tav tm="0">
                                          <p:val>
                                            <p:strVal val="#ppt_x"/>
                                          </p:val>
                                        </p:tav>
                                        <p:tav tm="100000">
                                          <p:val>
                                            <p:strVal val="#ppt_x"/>
                                          </p:val>
                                        </p:tav>
                                      </p:tavLst>
                                    </p:anim>
                                    <p:anim calcmode="lin" valueType="num">
                                      <p:cBhvr additive="base">
                                        <p:cTn id="1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6148" grpId="0"/>
      <p:bldP spid="6149" grpId="0"/>
      <p:bldP spid="6150" grpId="0"/>
      <p:bldP spid="6151" grpId="0"/>
      <p:bldP spid="6152" grpId="0"/>
      <p:bldP spid="6153" grpId="0"/>
      <p:bldP spid="6154" grpId="0"/>
      <p:bldP spid="6155" grpId="0"/>
      <p:bldP spid="6156" grpId="0"/>
      <p:bldP spid="6157" grpId="0"/>
      <p:bldP spid="6158" grpId="0"/>
      <p:bldP spid="6159" grpId="0"/>
      <p:bldP spid="6163" grpId="0"/>
      <p:bldP spid="6166" grpId="0"/>
      <p:bldP spid="6167" grpId="0"/>
      <p:bldP spid="6168" grpId="0"/>
      <p:bldP spid="6169" grpId="0"/>
      <p:bldP spid="6170" grpId="0"/>
      <p:bldP spid="6171" grpId="0"/>
      <p:bldP spid="6174" grpId="0"/>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1188" y="785813"/>
            <a:ext cx="5518150"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Text Box 5"/>
          <p:cNvSpPr txBox="1">
            <a:spLocks noChangeArrowheads="1"/>
          </p:cNvSpPr>
          <p:nvPr/>
        </p:nvSpPr>
        <p:spPr bwMode="auto">
          <a:xfrm>
            <a:off x="1524000" y="30164"/>
            <a:ext cx="3886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a:t>我国盐碱地的分布</a:t>
            </a:r>
          </a:p>
        </p:txBody>
      </p:sp>
      <p:sp>
        <p:nvSpPr>
          <p:cNvPr id="4" name="Text Box 2"/>
          <p:cNvSpPr txBox="1">
            <a:spLocks noChangeArrowheads="1"/>
          </p:cNvSpPr>
          <p:nvPr/>
        </p:nvSpPr>
        <p:spPr bwMode="auto">
          <a:xfrm>
            <a:off x="7669214" y="1363664"/>
            <a:ext cx="2617787"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0"/>
              </a:spcBef>
              <a:buFontTx/>
              <a:buNone/>
            </a:pPr>
            <a:r>
              <a:rPr lang="zh-CN" altLang="en-US" sz="3600" b="1">
                <a:solidFill>
                  <a:srgbClr val="C00000"/>
                </a:solidFill>
              </a:rPr>
              <a:t>华北平原</a:t>
            </a:r>
            <a:endParaRPr lang="en-US" altLang="zh-CN" sz="3600" b="1">
              <a:solidFill>
                <a:srgbClr val="C00000"/>
              </a:solidFill>
            </a:endParaRPr>
          </a:p>
          <a:p>
            <a:pPr algn="ctr" eaLnBrk="1" hangingPunct="1">
              <a:lnSpc>
                <a:spcPct val="120000"/>
              </a:lnSpc>
              <a:spcBef>
                <a:spcPct val="0"/>
              </a:spcBef>
              <a:buFontTx/>
              <a:buNone/>
            </a:pPr>
            <a:r>
              <a:rPr lang="zh-CN" altLang="en-US" sz="3600" b="1">
                <a:solidFill>
                  <a:srgbClr val="C00000"/>
                </a:solidFill>
              </a:rPr>
              <a:t>东北平原</a:t>
            </a:r>
            <a:endParaRPr lang="en-US" altLang="zh-CN" sz="3600" b="1">
              <a:solidFill>
                <a:srgbClr val="C00000"/>
              </a:solidFill>
            </a:endParaRPr>
          </a:p>
          <a:p>
            <a:pPr algn="ctr" eaLnBrk="1" hangingPunct="1">
              <a:lnSpc>
                <a:spcPct val="120000"/>
              </a:lnSpc>
              <a:spcBef>
                <a:spcPct val="0"/>
              </a:spcBef>
              <a:buFontTx/>
              <a:buNone/>
            </a:pPr>
            <a:r>
              <a:rPr lang="zh-CN" altLang="en-US" sz="3600" b="1">
                <a:solidFill>
                  <a:srgbClr val="C00000"/>
                </a:solidFill>
              </a:rPr>
              <a:t>西北内陆</a:t>
            </a:r>
            <a:endParaRPr lang="en-US" altLang="zh-CN" sz="3600" b="1">
              <a:solidFill>
                <a:srgbClr val="C00000"/>
              </a:solidFill>
            </a:endParaRPr>
          </a:p>
          <a:p>
            <a:pPr algn="ctr" eaLnBrk="1" hangingPunct="1">
              <a:lnSpc>
                <a:spcPct val="120000"/>
              </a:lnSpc>
              <a:spcBef>
                <a:spcPct val="0"/>
              </a:spcBef>
              <a:buFontTx/>
              <a:buNone/>
            </a:pPr>
            <a:r>
              <a:rPr lang="zh-CN" altLang="en-US" sz="3600" b="1">
                <a:solidFill>
                  <a:srgbClr val="C00000"/>
                </a:solidFill>
              </a:rPr>
              <a:t>滨海地区 </a:t>
            </a:r>
          </a:p>
        </p:txBody>
      </p:sp>
      <p:sp>
        <p:nvSpPr>
          <p:cNvPr id="105477" name="Text Box 3"/>
          <p:cNvSpPr txBox="1">
            <a:spLocks noChangeArrowheads="1"/>
          </p:cNvSpPr>
          <p:nvPr/>
        </p:nvSpPr>
        <p:spPr bwMode="auto">
          <a:xfrm>
            <a:off x="8534400" y="425450"/>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a:solidFill>
                  <a:srgbClr val="C00000"/>
                </a:solidFill>
                <a:ea typeface="幼圆" panose="02010509060101010101" pitchFamily="49" charset="-122"/>
              </a:rPr>
              <a:t>分布</a:t>
            </a:r>
          </a:p>
        </p:txBody>
      </p:sp>
      <p:grpSp>
        <p:nvGrpSpPr>
          <p:cNvPr id="105478" name="Group 4"/>
          <p:cNvGrpSpPr>
            <a:grpSpLocks/>
          </p:cNvGrpSpPr>
          <p:nvPr/>
        </p:nvGrpSpPr>
        <p:grpSpPr bwMode="auto">
          <a:xfrm>
            <a:off x="8020050" y="576264"/>
            <a:ext cx="311150" cy="401637"/>
            <a:chOff x="672" y="1074"/>
            <a:chExt cx="288" cy="379"/>
          </a:xfrm>
        </p:grpSpPr>
        <p:sp>
          <p:nvSpPr>
            <p:cNvPr id="105479" name="Rectangle 5"/>
            <p:cNvSpPr>
              <a:spLocks noChangeArrowheads="1"/>
            </p:cNvSpPr>
            <p:nvPr/>
          </p:nvSpPr>
          <p:spPr bwMode="auto">
            <a:xfrm>
              <a:off x="672" y="1104"/>
              <a:ext cx="288" cy="349"/>
            </a:xfrm>
            <a:prstGeom prst="rect">
              <a:avLst/>
            </a:prstGeom>
            <a:solidFill>
              <a:schemeClr val="bg1"/>
            </a:solidFill>
            <a:ln w="76200" cmpd="tri">
              <a:solidFill>
                <a:srgbClr val="FF9900"/>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b="1">
                <a:solidFill>
                  <a:srgbClr val="C00000"/>
                </a:solidFill>
              </a:endParaRPr>
            </a:p>
          </p:txBody>
        </p:sp>
        <p:sp>
          <p:nvSpPr>
            <p:cNvPr id="105480" name="Rectangle 6"/>
            <p:cNvSpPr>
              <a:spLocks noChangeArrowheads="1"/>
            </p:cNvSpPr>
            <p:nvPr/>
          </p:nvSpPr>
          <p:spPr bwMode="auto">
            <a:xfrm rot="-2700000">
              <a:off x="672" y="1074"/>
              <a:ext cx="288" cy="349"/>
            </a:xfrm>
            <a:prstGeom prst="rect">
              <a:avLst/>
            </a:prstGeom>
            <a:solidFill>
              <a:schemeClr val="bg1"/>
            </a:solidFill>
            <a:ln w="76200" cmpd="tri">
              <a:solidFill>
                <a:srgbClr val="FF9900"/>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b="1">
                <a:solidFill>
                  <a:srgbClr val="C00000"/>
                </a:solidFill>
              </a:endParaRPr>
            </a:p>
          </p:txBody>
        </p:sp>
      </p:grpSp>
    </p:spTree>
    <p:extLst>
      <p:ext uri="{BB962C8B-B14F-4D97-AF65-F5344CB8AC3E}">
        <p14:creationId xmlns:p14="http://schemas.microsoft.com/office/powerpoint/2010/main" val="136877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文本框 1"/>
          <p:cNvSpPr txBox="1">
            <a:spLocks noChangeArrowheads="1"/>
          </p:cNvSpPr>
          <p:nvPr/>
        </p:nvSpPr>
        <p:spPr bwMode="auto">
          <a:xfrm>
            <a:off x="1069522" y="990350"/>
            <a:ext cx="27377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smtClean="0">
                <a:latin typeface="黑体" panose="02010609060101010101" pitchFamily="49" charset="-122"/>
                <a:ea typeface="黑体" panose="02010609060101010101" pitchFamily="49" charset="-122"/>
              </a:rPr>
              <a:t>土壤盐碱化</a:t>
            </a:r>
            <a:endParaRPr lang="zh-CN" altLang="en-US" sz="2800" b="1" dirty="0">
              <a:latin typeface="黑体" panose="02010609060101010101" pitchFamily="49" charset="-122"/>
              <a:ea typeface="黑体" panose="02010609060101010101" pitchFamily="49" charset="-122"/>
            </a:endParaRPr>
          </a:p>
        </p:txBody>
      </p:sp>
      <p:sp>
        <p:nvSpPr>
          <p:cNvPr id="106499" name="文本框 2"/>
          <p:cNvSpPr txBox="1">
            <a:spLocks noChangeArrowheads="1"/>
          </p:cNvSpPr>
          <p:nvPr/>
        </p:nvSpPr>
        <p:spPr bwMode="auto">
          <a:xfrm>
            <a:off x="1069522" y="4225017"/>
            <a:ext cx="885825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t>人为原因：</a:t>
            </a:r>
          </a:p>
          <a:p>
            <a:pPr eaLnBrk="1" hangingPunct="1">
              <a:spcBef>
                <a:spcPct val="0"/>
              </a:spcBef>
              <a:buFontTx/>
              <a:buNone/>
            </a:pPr>
            <a:r>
              <a:rPr lang="zh-CN" altLang="en-US" sz="2400" b="1">
                <a:solidFill>
                  <a:srgbClr val="FF0000"/>
                </a:solidFill>
              </a:rPr>
              <a:t>①不合理的灌溉：</a:t>
            </a:r>
            <a:r>
              <a:rPr lang="zh-CN" altLang="en-US" sz="2400" b="1"/>
              <a:t>大水漫灌，只灌不排，导致水在地表聚集，大量下渗，地下水位升高，盐分被带到地表；</a:t>
            </a:r>
          </a:p>
          <a:p>
            <a:pPr eaLnBrk="1" hangingPunct="1">
              <a:spcBef>
                <a:spcPct val="0"/>
              </a:spcBef>
              <a:buFontTx/>
              <a:buNone/>
            </a:pPr>
            <a:r>
              <a:rPr lang="zh-CN" altLang="en-US" sz="2400" b="1">
                <a:solidFill>
                  <a:srgbClr val="FF0000"/>
                </a:solidFill>
              </a:rPr>
              <a:t>②沿海地区过度抽取地下水：</a:t>
            </a:r>
            <a:r>
              <a:rPr lang="zh-CN" altLang="en-US" sz="2400" b="1"/>
              <a:t>引起海水入侵地下水，进而随着地下水上升，增加了土地盐分。</a:t>
            </a:r>
            <a:endParaRPr lang="en-US" altLang="zh-CN" sz="2400" b="1"/>
          </a:p>
          <a:p>
            <a:pPr eaLnBrk="1" hangingPunct="1">
              <a:spcBef>
                <a:spcPct val="0"/>
              </a:spcBef>
              <a:buFontTx/>
              <a:buNone/>
            </a:pPr>
            <a:r>
              <a:rPr lang="zh-CN" altLang="en-US" sz="2400" b="1">
                <a:solidFill>
                  <a:srgbClr val="FF0000"/>
                </a:solidFill>
                <a:latin typeface="楷体_GB2312" pitchFamily="1" charset="-122"/>
                <a:ea typeface="楷体_GB2312" pitchFamily="1" charset="-122"/>
              </a:rPr>
              <a:t>③兴修水利工程：</a:t>
            </a:r>
            <a:r>
              <a:rPr lang="zh-CN" altLang="en-US" sz="2400" b="1">
                <a:latin typeface="楷体_GB2312" pitchFamily="1" charset="-122"/>
                <a:ea typeface="楷体_GB2312" pitchFamily="1" charset="-122"/>
              </a:rPr>
              <a:t>补给地下水，水位升高</a:t>
            </a:r>
            <a:endParaRPr lang="zh-CN" altLang="en-US" sz="2400" b="1"/>
          </a:p>
        </p:txBody>
      </p:sp>
      <p:sp>
        <p:nvSpPr>
          <p:cNvPr id="106500" name="文本框 3"/>
          <p:cNvSpPr txBox="1">
            <a:spLocks noChangeArrowheads="1"/>
          </p:cNvSpPr>
          <p:nvPr/>
        </p:nvSpPr>
        <p:spPr bwMode="auto">
          <a:xfrm>
            <a:off x="998085" y="1715181"/>
            <a:ext cx="86852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ym typeface="宋体" panose="02010600030101010101" pitchFamily="2" charset="-122"/>
              </a:rPr>
              <a:t>自然原因：</a:t>
            </a:r>
            <a:endParaRPr lang="zh-CN" altLang="en-US" sz="2400" b="1" dirty="0"/>
          </a:p>
          <a:p>
            <a:pPr eaLnBrk="1" hangingPunct="1">
              <a:spcBef>
                <a:spcPct val="0"/>
              </a:spcBef>
              <a:buFontTx/>
              <a:buNone/>
            </a:pPr>
            <a:r>
              <a:rPr lang="zh-CN" altLang="en-US" sz="2400" b="1" dirty="0">
                <a:solidFill>
                  <a:srgbClr val="FF0000"/>
                </a:solidFill>
                <a:sym typeface="宋体" panose="02010600030101010101" pitchFamily="2" charset="-122"/>
              </a:rPr>
              <a:t>①气候</a:t>
            </a:r>
            <a:r>
              <a:rPr lang="zh-CN" altLang="en-US" sz="2400" b="1" dirty="0">
                <a:sym typeface="宋体" panose="02010600030101010101" pitchFamily="2" charset="-122"/>
              </a:rPr>
              <a:t>：（气温与降水）干旱，降水少；气温高，多大风天气，蒸发旺盛</a:t>
            </a:r>
            <a:endParaRPr lang="zh-CN" altLang="en-US" sz="2400" b="1" dirty="0"/>
          </a:p>
          <a:p>
            <a:pPr eaLnBrk="1" hangingPunct="1">
              <a:spcBef>
                <a:spcPct val="0"/>
              </a:spcBef>
              <a:buFontTx/>
              <a:buNone/>
            </a:pPr>
            <a:r>
              <a:rPr lang="zh-CN" altLang="en-US" sz="2400" b="1" dirty="0">
                <a:solidFill>
                  <a:srgbClr val="FF0000"/>
                </a:solidFill>
                <a:sym typeface="宋体" panose="02010600030101010101" pitchFamily="2" charset="-122"/>
              </a:rPr>
              <a:t>②地形</a:t>
            </a:r>
            <a:r>
              <a:rPr lang="zh-CN" altLang="en-US" sz="2400" b="1" dirty="0">
                <a:sym typeface="宋体" panose="02010600030101010101" pitchFamily="2" charset="-122"/>
              </a:rPr>
              <a:t>：地势低洼，排水不畅，地表水下渗，地下水位升高</a:t>
            </a:r>
            <a:endParaRPr lang="zh-CN" altLang="en-US" sz="2400" b="1" dirty="0"/>
          </a:p>
          <a:p>
            <a:pPr eaLnBrk="1" hangingPunct="1">
              <a:spcBef>
                <a:spcPct val="0"/>
              </a:spcBef>
              <a:buFontTx/>
              <a:buNone/>
            </a:pPr>
            <a:r>
              <a:rPr lang="zh-CN" altLang="en-US" sz="2400" b="1" dirty="0">
                <a:solidFill>
                  <a:srgbClr val="FF0000"/>
                </a:solidFill>
                <a:sym typeface="宋体" panose="02010600030101010101" pitchFamily="2" charset="-122"/>
              </a:rPr>
              <a:t>③地下水</a:t>
            </a:r>
            <a:r>
              <a:rPr lang="zh-CN" altLang="en-US" sz="2400" b="1" dirty="0">
                <a:sym typeface="宋体" panose="02010600030101010101" pitchFamily="2" charset="-122"/>
              </a:rPr>
              <a:t>：地下水位埋藏浅。</a:t>
            </a:r>
            <a:endParaRPr lang="en-US" altLang="zh-CN" sz="2400" b="1" dirty="0">
              <a:sym typeface="宋体" panose="02010600030101010101" pitchFamily="2" charset="-122"/>
            </a:endParaRPr>
          </a:p>
          <a:p>
            <a:pPr eaLnBrk="1" hangingPunct="1">
              <a:spcBef>
                <a:spcPct val="0"/>
              </a:spcBef>
              <a:buFontTx/>
              <a:buNone/>
            </a:pPr>
            <a:r>
              <a:rPr lang="zh-CN" altLang="en-US" sz="2400" b="1" dirty="0">
                <a:solidFill>
                  <a:srgbClr val="FF0000"/>
                </a:solidFill>
                <a:sym typeface="宋体" panose="02010600030101010101" pitchFamily="2" charset="-122"/>
              </a:rPr>
              <a:t>④土壤：</a:t>
            </a:r>
            <a:r>
              <a:rPr lang="zh-CN" altLang="en-US" sz="2400" b="1" dirty="0">
                <a:sym typeface="宋体" panose="02010600030101010101" pitchFamily="2" charset="-122"/>
              </a:rPr>
              <a:t>碱性土壤</a:t>
            </a:r>
            <a:endParaRPr lang="zh-CN" altLang="en-US" sz="2400" b="1" dirty="0"/>
          </a:p>
        </p:txBody>
      </p:sp>
      <p:pic>
        <p:nvPicPr>
          <p:cNvPr id="7" name="图片 6"/>
          <p:cNvPicPr/>
          <p:nvPr/>
        </p:nvPicPr>
        <p:blipFill>
          <a:blip r:embed="rId2" cstate="print"/>
          <a:stretch>
            <a:fillRect/>
          </a:stretch>
        </p:blipFill>
        <p:spPr>
          <a:xfrm>
            <a:off x="7833360" y="0"/>
            <a:ext cx="4049395" cy="2148840"/>
          </a:xfrm>
          <a:prstGeom prst="rect">
            <a:avLst/>
          </a:prstGeom>
          <a:noFill/>
          <a:ln w="9525">
            <a:noFill/>
          </a:ln>
        </p:spPr>
      </p:pic>
      <p:sp>
        <p:nvSpPr>
          <p:cNvPr id="8" name="Text Box 3"/>
          <p:cNvSpPr txBox="1">
            <a:spLocks noChangeArrowheads="1"/>
          </p:cNvSpPr>
          <p:nvPr/>
        </p:nvSpPr>
        <p:spPr bwMode="auto">
          <a:xfrm>
            <a:off x="508000" y="304800"/>
            <a:ext cx="11176000" cy="579438"/>
          </a:xfrm>
          <a:prstGeom prst="rect">
            <a:avLst/>
          </a:prstGeom>
          <a:noFill/>
          <a:ln w="9525" algn="ctr">
            <a:noFill/>
            <a:miter lim="800000"/>
            <a:headEnd/>
            <a:tailEnd/>
          </a:ln>
          <a:effectLst/>
        </p:spPr>
        <p:txBody>
          <a:bodyPr>
            <a:spAutoFit/>
          </a:bodyPr>
          <a:lstStyle/>
          <a:p>
            <a:pPr>
              <a:spcBef>
                <a:spcPct val="50000"/>
              </a:spcBef>
            </a:pPr>
            <a:r>
              <a:rPr lang="zh-CN" altLang="en-US" sz="3200" b="1" dirty="0"/>
              <a:t>（</a:t>
            </a:r>
            <a:r>
              <a:rPr lang="en-US" altLang="zh-CN" sz="3200" b="1" dirty="0"/>
              <a:t>2</a:t>
            </a:r>
            <a:r>
              <a:rPr lang="zh-CN" altLang="en-US" sz="3200" b="1" dirty="0"/>
              <a:t>）华北农业问题</a:t>
            </a:r>
            <a:r>
              <a:rPr lang="en-US" altLang="zh-CN" sz="3200" b="1" dirty="0" smtClean="0"/>
              <a:t>——</a:t>
            </a:r>
            <a:r>
              <a:rPr lang="zh-CN" altLang="en-US" sz="3200" b="1" dirty="0" smtClean="0"/>
              <a:t>土壤盐碱化</a:t>
            </a:r>
            <a:endParaRPr lang="zh-CN" altLang="en-US" sz="2200" b="1" dirty="0">
              <a:solidFill>
                <a:srgbClr val="0000FF"/>
              </a:solidFill>
              <a:ea typeface="楷体_GB2312" pitchFamily="49" charset="-122"/>
            </a:endParaRPr>
          </a:p>
        </p:txBody>
      </p:sp>
    </p:spTree>
    <p:extLst>
      <p:ext uri="{BB962C8B-B14F-4D97-AF65-F5344CB8AC3E}">
        <p14:creationId xmlns:p14="http://schemas.microsoft.com/office/powerpoint/2010/main" val="207459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idx="1"/>
          </p:nvPr>
        </p:nvSpPr>
        <p:spPr>
          <a:xfrm>
            <a:off x="1281113" y="609600"/>
            <a:ext cx="8458200" cy="2057400"/>
          </a:xfrm>
        </p:spPr>
        <p:txBody>
          <a:bodyPr>
            <a:normAutofit fontScale="85000" lnSpcReduction="20000"/>
          </a:bodyPr>
          <a:lstStyle/>
          <a:p>
            <a:pPr eaLnBrk="1" hangingPunct="1">
              <a:lnSpc>
                <a:spcPct val="90000"/>
              </a:lnSpc>
            </a:pPr>
            <a:r>
              <a:rPr lang="zh-CN" altLang="en-US" sz="2400" b="1" dirty="0">
                <a:ea typeface="幼圆" panose="02010509060101010101" pitchFamily="49" charset="-122"/>
              </a:rPr>
              <a:t>盐碱化的治理措施</a:t>
            </a:r>
          </a:p>
          <a:p>
            <a:pPr eaLnBrk="1" hangingPunct="1">
              <a:lnSpc>
                <a:spcPct val="90000"/>
              </a:lnSpc>
            </a:pPr>
            <a:r>
              <a:rPr lang="zh-CN" altLang="en-US" sz="2400" b="1" dirty="0">
                <a:solidFill>
                  <a:srgbClr val="FF0000"/>
                </a:solidFill>
                <a:ea typeface="幼圆" panose="02010509060101010101" pitchFamily="49" charset="-122"/>
              </a:rPr>
              <a:t>引淡淋盐</a:t>
            </a:r>
            <a:endParaRPr lang="en-US" altLang="zh-CN" sz="2400" b="1" dirty="0">
              <a:solidFill>
                <a:srgbClr val="FF0000"/>
              </a:solidFill>
              <a:ea typeface="幼圆" panose="02010509060101010101" pitchFamily="49" charset="-122"/>
            </a:endParaRPr>
          </a:p>
          <a:p>
            <a:pPr eaLnBrk="1" hangingPunct="1">
              <a:lnSpc>
                <a:spcPct val="90000"/>
              </a:lnSpc>
            </a:pPr>
            <a:r>
              <a:rPr lang="zh-CN" altLang="en-US" sz="2400" b="1" dirty="0">
                <a:solidFill>
                  <a:srgbClr val="FF0000"/>
                </a:solidFill>
                <a:ea typeface="幼圆" panose="02010509060101010101" pitchFamily="49" charset="-122"/>
              </a:rPr>
              <a:t>井排井灌，建立现代化排水系统</a:t>
            </a:r>
            <a:endParaRPr lang="en-US" altLang="zh-CN" sz="2400" b="1" dirty="0">
              <a:solidFill>
                <a:srgbClr val="FF0000"/>
              </a:solidFill>
              <a:ea typeface="幼圆" panose="02010509060101010101" pitchFamily="49" charset="-122"/>
            </a:endParaRPr>
          </a:p>
          <a:p>
            <a:pPr eaLnBrk="1" hangingPunct="1">
              <a:lnSpc>
                <a:spcPct val="90000"/>
              </a:lnSpc>
            </a:pPr>
            <a:r>
              <a:rPr lang="zh-CN" altLang="en-US" sz="2400" b="1" dirty="0">
                <a:solidFill>
                  <a:srgbClr val="FF0000"/>
                </a:solidFill>
                <a:ea typeface="幼圆" panose="02010509060101010101" pitchFamily="49" charset="-122"/>
              </a:rPr>
              <a:t>节水灌溉技术：滴灌</a:t>
            </a:r>
            <a:r>
              <a:rPr lang="zh-CN" altLang="en-US" sz="2400" b="1" dirty="0" smtClean="0">
                <a:solidFill>
                  <a:srgbClr val="FF0000"/>
                </a:solidFill>
                <a:ea typeface="幼圆" panose="02010509060101010101" pitchFamily="49" charset="-122"/>
              </a:rPr>
              <a:t>喷灌</a:t>
            </a:r>
            <a:endParaRPr lang="en-US" altLang="zh-CN" sz="2400" b="1" dirty="0" smtClean="0">
              <a:solidFill>
                <a:srgbClr val="FF0000"/>
              </a:solidFill>
              <a:ea typeface="幼圆" panose="02010509060101010101" pitchFamily="49" charset="-122"/>
            </a:endParaRPr>
          </a:p>
          <a:p>
            <a:r>
              <a:rPr lang="zh-CN" altLang="en-US" sz="2400" b="1" dirty="0">
                <a:solidFill>
                  <a:srgbClr val="FF0000"/>
                </a:solidFill>
                <a:ea typeface="幼圆" panose="02010509060101010101" pitchFamily="49" charset="-122"/>
              </a:rPr>
              <a:t>地膜覆盖（抑制水分蒸发）</a:t>
            </a:r>
            <a:endParaRPr lang="en-US" altLang="zh-CN" sz="2400" b="1" dirty="0">
              <a:solidFill>
                <a:srgbClr val="FF0000"/>
              </a:solidFill>
              <a:ea typeface="幼圆" panose="02010509060101010101" pitchFamily="49" charset="-122"/>
            </a:endParaRPr>
          </a:p>
          <a:p>
            <a:pPr eaLnBrk="1" hangingPunct="1">
              <a:lnSpc>
                <a:spcPct val="90000"/>
              </a:lnSpc>
            </a:pPr>
            <a:r>
              <a:rPr lang="zh-CN" altLang="en-US" sz="2400" b="1" dirty="0" smtClean="0">
                <a:solidFill>
                  <a:srgbClr val="FF0000"/>
                </a:solidFill>
                <a:ea typeface="幼圆" panose="02010509060101010101" pitchFamily="49" charset="-122"/>
              </a:rPr>
              <a:t>生物措施：种植</a:t>
            </a:r>
            <a:r>
              <a:rPr lang="zh-CN" altLang="en-US" sz="2400" b="1" dirty="0">
                <a:solidFill>
                  <a:srgbClr val="FF0000"/>
                </a:solidFill>
                <a:ea typeface="幼圆" panose="02010509060101010101" pitchFamily="49" charset="-122"/>
              </a:rPr>
              <a:t>耐盐碱作物</a:t>
            </a:r>
            <a:r>
              <a:rPr lang="zh-CN" altLang="en-US" sz="2400" b="1" dirty="0">
                <a:ea typeface="幼圆" panose="02010509060101010101" pitchFamily="49" charset="-122"/>
              </a:rPr>
              <a:t>。</a:t>
            </a:r>
          </a:p>
        </p:txBody>
      </p:sp>
      <p:grpSp>
        <p:nvGrpSpPr>
          <p:cNvPr id="107524" name="Group 4"/>
          <p:cNvGrpSpPr>
            <a:grpSpLocks/>
          </p:cNvGrpSpPr>
          <p:nvPr/>
        </p:nvGrpSpPr>
        <p:grpSpPr bwMode="auto">
          <a:xfrm>
            <a:off x="393700" y="2749549"/>
            <a:ext cx="10640672" cy="3860800"/>
            <a:chOff x="249" y="0"/>
            <a:chExt cx="5353" cy="2432"/>
          </a:xfrm>
        </p:grpSpPr>
        <p:pic>
          <p:nvPicPr>
            <p:cNvPr id="107525" name="Picture 5" descr="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 y="0"/>
              <a:ext cx="2367" cy="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Text Box 6"/>
            <p:cNvSpPr txBox="1">
              <a:spLocks noChangeArrowheads="1"/>
            </p:cNvSpPr>
            <p:nvPr/>
          </p:nvSpPr>
          <p:spPr bwMode="auto">
            <a:xfrm>
              <a:off x="431" y="1888"/>
              <a:ext cx="21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3300"/>
                  </a:solidFill>
                  <a:latin typeface="Times New Roman" panose="02020603050405020304" pitchFamily="18" charset="0"/>
                </a:rPr>
                <a:t>种植耐盐碱的植物</a:t>
              </a:r>
            </a:p>
          </p:txBody>
        </p:sp>
        <p:pic>
          <p:nvPicPr>
            <p:cNvPr id="107527" name="Picture 7" descr="08-04"/>
            <p:cNvPicPr>
              <a:picLocks noChangeAspect="1" noChangeArrowheads="1"/>
            </p:cNvPicPr>
            <p:nvPr/>
          </p:nvPicPr>
          <p:blipFill>
            <a:blip r:embed="rId4" cstate="print">
              <a:lum contrast="36000"/>
              <a:extLst>
                <a:ext uri="{28A0092B-C50C-407E-A947-70E740481C1C}">
                  <a14:useLocalDpi xmlns:a14="http://schemas.microsoft.com/office/drawing/2010/main" val="0"/>
                </a:ext>
              </a:extLst>
            </a:blip>
            <a:srcRect/>
            <a:stretch>
              <a:fillRect/>
            </a:stretch>
          </p:blipFill>
          <p:spPr bwMode="auto">
            <a:xfrm>
              <a:off x="2653" y="28"/>
              <a:ext cx="2949" cy="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p:cNvSpPr/>
          <p:nvPr/>
        </p:nvSpPr>
        <p:spPr>
          <a:xfrm>
            <a:off x="6923265" y="118837"/>
            <a:ext cx="4962007" cy="523220"/>
          </a:xfrm>
          <a:prstGeom prst="rect">
            <a:avLst/>
          </a:prstGeom>
        </p:spPr>
        <p:txBody>
          <a:bodyPr wrap="square">
            <a:spAutoFit/>
          </a:bodyPr>
          <a:lstStyle/>
          <a:p>
            <a:pPr algn="just"/>
            <a:r>
              <a:rPr lang="zh-CN" altLang="en-US" sz="2800" dirty="0">
                <a:ea typeface="黑体" panose="02010609060101010101" charset="-122"/>
              </a:rPr>
              <a:t>关键</a:t>
            </a:r>
            <a:r>
              <a:rPr lang="en-US" altLang="zh-CN" sz="2800" dirty="0">
                <a:ea typeface="黑体" panose="02010609060101010101" charset="-122"/>
              </a:rPr>
              <a:t>—</a:t>
            </a:r>
            <a:r>
              <a:rPr lang="zh-CN" altLang="en-US" sz="2800" dirty="0">
                <a:ea typeface="黑体" panose="02010609060101010101" charset="-122"/>
              </a:rPr>
              <a:t>脱盐；治理中心</a:t>
            </a:r>
            <a:r>
              <a:rPr lang="en-US" altLang="zh-CN" sz="2800" dirty="0">
                <a:ea typeface="黑体" panose="02010609060101010101" charset="-122"/>
              </a:rPr>
              <a:t>—</a:t>
            </a:r>
            <a:r>
              <a:rPr lang="zh-CN" altLang="en-US" sz="2800" dirty="0">
                <a:ea typeface="黑体" panose="02010609060101010101" charset="-122"/>
              </a:rPr>
              <a:t>治水</a:t>
            </a:r>
          </a:p>
        </p:txBody>
      </p:sp>
      <p:pic>
        <p:nvPicPr>
          <p:cNvPr id="9" name="图片 8" descr="94926"/>
          <p:cNvPicPr>
            <a:picLocks noChangeAspect="1"/>
          </p:cNvPicPr>
          <p:nvPr/>
        </p:nvPicPr>
        <p:blipFill>
          <a:blip r:embed="rId5" cstate="print"/>
          <a:stretch>
            <a:fillRect/>
          </a:stretch>
        </p:blipFill>
        <p:spPr>
          <a:xfrm>
            <a:off x="5089106" y="2705101"/>
            <a:ext cx="6009107" cy="3902074"/>
          </a:xfrm>
          <a:prstGeom prst="rect">
            <a:avLst/>
          </a:prstGeom>
          <a:noFill/>
          <a:ln w="9525">
            <a:noFill/>
          </a:ln>
        </p:spPr>
      </p:pic>
      <p:sp>
        <p:nvSpPr>
          <p:cNvPr id="2" name="矩形 1"/>
          <p:cNvSpPr/>
          <p:nvPr/>
        </p:nvSpPr>
        <p:spPr>
          <a:xfrm>
            <a:off x="6335372" y="987705"/>
            <a:ext cx="469900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000" b="1" dirty="0">
                <a:solidFill>
                  <a:srgbClr val="333333"/>
                </a:solidFill>
                <a:latin typeface="arial" panose="020B0604020202020204" pitchFamily="34" charset="0"/>
              </a:rPr>
              <a:t>从机井抽取地下水用于灌溉</a:t>
            </a:r>
            <a:r>
              <a:rPr lang="en-US" altLang="zh-CN" sz="2000" b="1" dirty="0">
                <a:solidFill>
                  <a:srgbClr val="333333"/>
                </a:solidFill>
                <a:latin typeface="arial" panose="020B0604020202020204" pitchFamily="34" charset="0"/>
              </a:rPr>
              <a:t>,</a:t>
            </a:r>
            <a:r>
              <a:rPr lang="zh-CN" altLang="en-US" sz="2000" b="1" dirty="0">
                <a:solidFill>
                  <a:srgbClr val="333333"/>
                </a:solidFill>
                <a:latin typeface="arial" panose="020B0604020202020204" pitchFamily="34" charset="0"/>
              </a:rPr>
              <a:t>既可满足作物需水</a:t>
            </a:r>
            <a:r>
              <a:rPr lang="en-US" altLang="zh-CN" sz="2000" b="1" dirty="0">
                <a:solidFill>
                  <a:srgbClr val="333333"/>
                </a:solidFill>
                <a:latin typeface="arial" panose="020B0604020202020204" pitchFamily="34" charset="0"/>
              </a:rPr>
              <a:t>,</a:t>
            </a:r>
            <a:r>
              <a:rPr lang="zh-CN" altLang="en-US" sz="2000" b="1" dirty="0">
                <a:solidFill>
                  <a:srgbClr val="333333"/>
                </a:solidFill>
                <a:latin typeface="arial" panose="020B0604020202020204" pitchFamily="34" charset="0"/>
              </a:rPr>
              <a:t>又能淋洗土壤盐分和降低地下水位</a:t>
            </a:r>
            <a:r>
              <a:rPr lang="en-US" altLang="zh-CN" sz="2000" b="1" dirty="0">
                <a:solidFill>
                  <a:srgbClr val="333333"/>
                </a:solidFill>
                <a:latin typeface="arial" panose="020B0604020202020204" pitchFamily="34" charset="0"/>
              </a:rPr>
              <a:t>,</a:t>
            </a:r>
            <a:r>
              <a:rPr lang="zh-CN" altLang="en-US" sz="2000" b="1" dirty="0">
                <a:solidFill>
                  <a:srgbClr val="333333"/>
                </a:solidFill>
                <a:latin typeface="arial" panose="020B0604020202020204" pitchFamily="34" charset="0"/>
              </a:rPr>
              <a:t>起了竖井排水的作用</a:t>
            </a:r>
            <a:r>
              <a:rPr lang="en-US" altLang="zh-CN" sz="2000" b="1" dirty="0">
                <a:solidFill>
                  <a:srgbClr val="333333"/>
                </a:solidFill>
                <a:latin typeface="arial" panose="020B0604020202020204" pitchFamily="34" charset="0"/>
              </a:rPr>
              <a:t>,</a:t>
            </a:r>
            <a:r>
              <a:rPr lang="zh-CN" altLang="en-US" sz="2000" b="1" dirty="0">
                <a:solidFill>
                  <a:srgbClr val="333333"/>
                </a:solidFill>
                <a:latin typeface="arial" panose="020B0604020202020204" pitchFamily="34" charset="0"/>
              </a:rPr>
              <a:t>故称</a:t>
            </a:r>
            <a:r>
              <a:rPr lang="zh-CN" altLang="en-US" sz="2000" b="1" dirty="0">
                <a:solidFill>
                  <a:srgbClr val="3366CC"/>
                </a:solidFill>
                <a:latin typeface="arial" panose="020B0604020202020204" pitchFamily="34" charset="0"/>
              </a:rPr>
              <a:t>井灌井排</a:t>
            </a:r>
            <a:r>
              <a:rPr lang="zh-CN" altLang="en-US" sz="2000" b="1" dirty="0">
                <a:solidFill>
                  <a:srgbClr val="333333"/>
                </a:solidFill>
                <a:latin typeface="arial" panose="020B0604020202020204" pitchFamily="34" charset="0"/>
              </a:rPr>
              <a:t>。</a:t>
            </a:r>
            <a:endParaRPr lang="zh-CN" altLang="en-US" sz="2000" b="1" dirty="0"/>
          </a:p>
        </p:txBody>
      </p:sp>
      <p:sp>
        <p:nvSpPr>
          <p:cNvPr id="12" name="Text Box 3"/>
          <p:cNvSpPr txBox="1">
            <a:spLocks noChangeArrowheads="1"/>
          </p:cNvSpPr>
          <p:nvPr/>
        </p:nvSpPr>
        <p:spPr bwMode="auto">
          <a:xfrm>
            <a:off x="-77787" y="-30431"/>
            <a:ext cx="11176000" cy="579438"/>
          </a:xfrm>
          <a:prstGeom prst="rect">
            <a:avLst/>
          </a:prstGeom>
          <a:noFill/>
          <a:ln w="9525" algn="ctr">
            <a:noFill/>
            <a:miter lim="800000"/>
            <a:headEnd/>
            <a:tailEnd/>
          </a:ln>
          <a:effectLst/>
        </p:spPr>
        <p:txBody>
          <a:bodyPr>
            <a:spAutoFit/>
          </a:bodyPr>
          <a:lstStyle/>
          <a:p>
            <a:pPr>
              <a:spcBef>
                <a:spcPct val="50000"/>
              </a:spcBef>
            </a:pPr>
            <a:r>
              <a:rPr lang="zh-CN" altLang="en-US" sz="3200" b="1" dirty="0"/>
              <a:t>（</a:t>
            </a:r>
            <a:r>
              <a:rPr lang="en-US" altLang="zh-CN" sz="3200" b="1" dirty="0"/>
              <a:t>2</a:t>
            </a:r>
            <a:r>
              <a:rPr lang="zh-CN" altLang="en-US" sz="3200" b="1" dirty="0"/>
              <a:t>）华北农业问题</a:t>
            </a:r>
            <a:r>
              <a:rPr lang="en-US" altLang="zh-CN" sz="3200" b="1" dirty="0" smtClean="0"/>
              <a:t>——</a:t>
            </a:r>
            <a:r>
              <a:rPr lang="zh-CN" altLang="en-US" sz="3200" b="1" dirty="0" smtClean="0"/>
              <a:t>土壤盐碱化</a:t>
            </a:r>
            <a:endParaRPr lang="zh-CN" altLang="en-US" sz="2200" b="1" dirty="0">
              <a:solidFill>
                <a:srgbClr val="0000FF"/>
              </a:solidFill>
              <a:ea typeface="楷体_GB2312" pitchFamily="49" charset="-122"/>
            </a:endParaRPr>
          </a:p>
        </p:txBody>
      </p:sp>
    </p:spTree>
    <p:extLst>
      <p:ext uri="{BB962C8B-B14F-4D97-AF65-F5344CB8AC3E}">
        <p14:creationId xmlns:p14="http://schemas.microsoft.com/office/powerpoint/2010/main" val="37014610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2083">
                                            <p:txEl>
                                              <p:pRg st="1" end="1"/>
                                            </p:txEl>
                                          </p:spTgt>
                                        </p:tgtEl>
                                        <p:attrNameLst>
                                          <p:attrName>style.visibility</p:attrName>
                                        </p:attrNameLst>
                                      </p:cBhvr>
                                      <p:to>
                                        <p:strVal val="visible"/>
                                      </p:to>
                                    </p:set>
                                    <p:anim calcmode="lin" valueType="num">
                                      <p:cBhvr additive="base">
                                        <p:cTn id="7" dur="500" fill="hold"/>
                                        <p:tgtEl>
                                          <p:spTgt spid="30208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20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2083">
                                            <p:txEl>
                                              <p:pRg st="2" end="2"/>
                                            </p:txEl>
                                          </p:spTgt>
                                        </p:tgtEl>
                                        <p:attrNameLst>
                                          <p:attrName>style.visibility</p:attrName>
                                        </p:attrNameLst>
                                      </p:cBhvr>
                                      <p:to>
                                        <p:strVal val="visible"/>
                                      </p:to>
                                    </p:set>
                                    <p:animEffect transition="in" filter="fade">
                                      <p:cBhvr>
                                        <p:cTn id="13" dur="1000"/>
                                        <p:tgtEl>
                                          <p:spTgt spid="302083">
                                            <p:txEl>
                                              <p:pRg st="2" end="2"/>
                                            </p:txEl>
                                          </p:spTgt>
                                        </p:tgtEl>
                                      </p:cBhvr>
                                    </p:animEffect>
                                    <p:anim calcmode="lin" valueType="num">
                                      <p:cBhvr>
                                        <p:cTn id="14" dur="1000" fill="hold"/>
                                        <p:tgtEl>
                                          <p:spTgt spid="30208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020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02083">
                                            <p:txEl>
                                              <p:pRg st="3" end="3"/>
                                            </p:txEl>
                                          </p:spTgt>
                                        </p:tgtEl>
                                        <p:attrNameLst>
                                          <p:attrName>style.visibility</p:attrName>
                                        </p:attrNameLst>
                                      </p:cBhvr>
                                      <p:to>
                                        <p:strVal val="visible"/>
                                      </p:to>
                                    </p:set>
                                    <p:animEffect transition="in" filter="fade">
                                      <p:cBhvr>
                                        <p:cTn id="27" dur="1000"/>
                                        <p:tgtEl>
                                          <p:spTgt spid="302083">
                                            <p:txEl>
                                              <p:pRg st="3" end="3"/>
                                            </p:txEl>
                                          </p:spTgt>
                                        </p:tgtEl>
                                      </p:cBhvr>
                                    </p:animEffect>
                                    <p:anim calcmode="lin" valueType="num">
                                      <p:cBhvr>
                                        <p:cTn id="28" dur="1000" fill="hold"/>
                                        <p:tgtEl>
                                          <p:spTgt spid="30208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02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02083">
                                            <p:txEl>
                                              <p:pRg st="4" end="4"/>
                                            </p:txEl>
                                          </p:spTgt>
                                        </p:tgtEl>
                                        <p:attrNameLst>
                                          <p:attrName>style.visibility</p:attrName>
                                        </p:attrNameLst>
                                      </p:cBhvr>
                                      <p:to>
                                        <p:strVal val="visible"/>
                                      </p:to>
                                    </p:set>
                                    <p:animEffect transition="in" filter="fade">
                                      <p:cBhvr>
                                        <p:cTn id="34" dur="1000"/>
                                        <p:tgtEl>
                                          <p:spTgt spid="302083">
                                            <p:txEl>
                                              <p:pRg st="4" end="4"/>
                                            </p:txEl>
                                          </p:spTgt>
                                        </p:tgtEl>
                                      </p:cBhvr>
                                    </p:animEffect>
                                    <p:anim calcmode="lin" valueType="num">
                                      <p:cBhvr>
                                        <p:cTn id="35" dur="1000" fill="hold"/>
                                        <p:tgtEl>
                                          <p:spTgt spid="30208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0208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02083">
                                            <p:txEl>
                                              <p:pRg st="5" end="5"/>
                                            </p:txEl>
                                          </p:spTgt>
                                        </p:tgtEl>
                                        <p:attrNameLst>
                                          <p:attrName>style.visibility</p:attrName>
                                        </p:attrNameLst>
                                      </p:cBhvr>
                                      <p:to>
                                        <p:strVal val="visible"/>
                                      </p:to>
                                    </p:set>
                                    <p:anim calcmode="lin" valueType="num">
                                      <p:cBhvr additive="base">
                                        <p:cTn id="41" dur="500" fill="hold"/>
                                        <p:tgtEl>
                                          <p:spTgt spid="30208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020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5" descr="F2003091715374103504"/>
          <p:cNvPicPr>
            <a:picLocks noChangeAspect="1" noChangeArrowheads="1"/>
          </p:cNvPicPr>
          <p:nvPr/>
        </p:nvPicPr>
        <p:blipFill>
          <a:blip r:embed="rId3" cstate="print">
            <a:lum contrast="18000"/>
          </a:blip>
          <a:srcRect/>
          <a:stretch>
            <a:fillRect/>
          </a:stretch>
        </p:blipFill>
        <p:spPr bwMode="auto">
          <a:xfrm>
            <a:off x="457200" y="909638"/>
            <a:ext cx="5435600" cy="3311525"/>
          </a:xfrm>
          <a:prstGeom prst="rect">
            <a:avLst/>
          </a:prstGeom>
          <a:noFill/>
          <a:ln w="9525">
            <a:noFill/>
            <a:miter lim="800000"/>
            <a:headEnd/>
            <a:tailEnd/>
          </a:ln>
        </p:spPr>
      </p:pic>
      <p:pic>
        <p:nvPicPr>
          <p:cNvPr id="412678" name="Picture 6" descr="171244829516"/>
          <p:cNvPicPr>
            <a:picLocks noChangeAspect="1" noChangeArrowheads="1"/>
          </p:cNvPicPr>
          <p:nvPr/>
        </p:nvPicPr>
        <p:blipFill>
          <a:blip r:embed="rId4" cstate="print"/>
          <a:srcRect/>
          <a:stretch>
            <a:fillRect/>
          </a:stretch>
        </p:blipFill>
        <p:spPr bwMode="auto">
          <a:xfrm>
            <a:off x="5791200" y="881063"/>
            <a:ext cx="6096000" cy="3335337"/>
          </a:xfrm>
          <a:prstGeom prst="rect">
            <a:avLst/>
          </a:prstGeom>
          <a:noFill/>
          <a:ln w="9525">
            <a:noFill/>
            <a:miter lim="800000"/>
            <a:headEnd/>
            <a:tailEnd/>
          </a:ln>
        </p:spPr>
      </p:pic>
      <p:sp>
        <p:nvSpPr>
          <p:cNvPr id="52229" name="Text Box 7"/>
          <p:cNvSpPr txBox="1">
            <a:spLocks noChangeArrowheads="1"/>
          </p:cNvSpPr>
          <p:nvPr/>
        </p:nvSpPr>
        <p:spPr bwMode="auto">
          <a:xfrm>
            <a:off x="406401" y="4343401"/>
            <a:ext cx="5566833" cy="830997"/>
          </a:xfrm>
          <a:prstGeom prst="rect">
            <a:avLst/>
          </a:prstGeom>
          <a:noFill/>
          <a:ln w="12700" cap="sq">
            <a:noFill/>
            <a:miter lim="800000"/>
            <a:headEnd type="none" w="sm" len="sm"/>
            <a:tailEnd type="none" w="sm" len="sm"/>
          </a:ln>
          <a:effectLst/>
        </p:spPr>
        <p:txBody>
          <a:bodyPr>
            <a:spAutoFit/>
          </a:bodyPr>
          <a:lstStyle/>
          <a:p>
            <a:pPr eaLnBrk="1" hangingPunct="1">
              <a:spcBef>
                <a:spcPct val="50000"/>
              </a:spcBef>
            </a:pPr>
            <a:r>
              <a:rPr kumimoji="1" lang="zh-CN" altLang="en-US" sz="2400" b="1">
                <a:latin typeface="Times New Roman" pitchFamily="18" charset="0"/>
                <a:ea typeface="黑体" pitchFamily="49" charset="-122"/>
              </a:rPr>
              <a:t>地势低洼，一遇暴雨，排水不畅，形成洪涝灾害</a:t>
            </a:r>
          </a:p>
        </p:txBody>
      </p:sp>
      <p:sp>
        <p:nvSpPr>
          <p:cNvPr id="412680" name="Text Box 8"/>
          <p:cNvSpPr txBox="1">
            <a:spLocks noChangeArrowheads="1"/>
          </p:cNvSpPr>
          <p:nvPr/>
        </p:nvSpPr>
        <p:spPr bwMode="auto">
          <a:xfrm>
            <a:off x="7334251" y="4529138"/>
            <a:ext cx="3841749" cy="457200"/>
          </a:xfrm>
          <a:prstGeom prst="rect">
            <a:avLst/>
          </a:prstGeom>
          <a:noFill/>
          <a:ln w="12700" cap="sq" algn="ctr">
            <a:noFill/>
            <a:miter lim="800000"/>
            <a:headEnd type="none" w="sm" len="sm"/>
            <a:tailEnd type="none" w="sm" len="sm"/>
          </a:ln>
          <a:effectLst/>
        </p:spPr>
        <p:txBody>
          <a:bodyPr>
            <a:spAutoFit/>
          </a:bodyPr>
          <a:lstStyle/>
          <a:p>
            <a:pPr eaLnBrk="1" hangingPunct="1">
              <a:spcBef>
                <a:spcPct val="50000"/>
              </a:spcBef>
            </a:pPr>
            <a:r>
              <a:rPr kumimoji="1" lang="zh-CN" altLang="en-US" sz="2400" b="1">
                <a:latin typeface="Times New Roman" pitchFamily="18" charset="0"/>
                <a:ea typeface="黑体" pitchFamily="49" charset="-122"/>
              </a:rPr>
              <a:t>鱼塘</a:t>
            </a:r>
            <a:r>
              <a:rPr kumimoji="1" lang="en-US" altLang="zh-CN" sz="2400" b="1">
                <a:latin typeface="Times New Roman" pitchFamily="18" charset="0"/>
                <a:ea typeface="黑体" pitchFamily="49" charset="-122"/>
              </a:rPr>
              <a:t>—</a:t>
            </a:r>
            <a:r>
              <a:rPr kumimoji="1" lang="zh-CN" altLang="en-US" sz="2400" b="1">
                <a:latin typeface="Times New Roman" pitchFamily="18" charset="0"/>
                <a:ea typeface="黑体" pitchFamily="49" charset="-122"/>
              </a:rPr>
              <a:t>台田模式</a:t>
            </a:r>
          </a:p>
        </p:txBody>
      </p:sp>
      <p:sp>
        <p:nvSpPr>
          <p:cNvPr id="412681" name="Text Box 9"/>
          <p:cNvSpPr txBox="1">
            <a:spLocks noChangeArrowheads="1"/>
          </p:cNvSpPr>
          <p:nvPr/>
        </p:nvSpPr>
        <p:spPr bwMode="auto">
          <a:xfrm>
            <a:off x="609600" y="5562601"/>
            <a:ext cx="11074400" cy="974725"/>
          </a:xfrm>
          <a:prstGeom prst="rect">
            <a:avLst/>
          </a:prstGeom>
          <a:gradFill rotWithShape="1">
            <a:gsLst>
              <a:gs pos="0">
                <a:schemeClr val="bg1"/>
              </a:gs>
              <a:gs pos="100000">
                <a:schemeClr val="accent1">
                  <a:alpha val="79999"/>
                </a:schemeClr>
              </a:gs>
            </a:gsLst>
            <a:lin ang="5400000" scaled="1"/>
          </a:gradFill>
          <a:ln w="28575" cap="sq" algn="ctr">
            <a:solidFill>
              <a:srgbClr val="808080"/>
            </a:solidFill>
            <a:miter lim="800000"/>
            <a:headEnd type="none" w="sm" len="sm"/>
            <a:tailEnd type="none" w="sm" len="sm"/>
          </a:ln>
          <a:effectLst/>
        </p:spPr>
        <p:txBody>
          <a:bodyPr>
            <a:spAutoFit/>
          </a:bodyPr>
          <a:lstStyle/>
          <a:p>
            <a:pPr eaLnBrk="1" hangingPunct="1">
              <a:spcBef>
                <a:spcPct val="50000"/>
              </a:spcBef>
            </a:pPr>
            <a:r>
              <a:rPr kumimoji="1" lang="zh-CN" altLang="en-US" sz="2800" b="1">
                <a:latin typeface="Times New Roman" pitchFamily="18" charset="0"/>
                <a:ea typeface="幼圆" pitchFamily="49" charset="-122"/>
              </a:rPr>
              <a:t>在洼地“挖泥为塘，堆泥为基”，塘中养鱼，基上发展种植林果业，立体开发。 </a:t>
            </a:r>
          </a:p>
        </p:txBody>
      </p:sp>
      <p:sp>
        <p:nvSpPr>
          <p:cNvPr id="8" name="Text Box 3"/>
          <p:cNvSpPr txBox="1">
            <a:spLocks noChangeArrowheads="1"/>
          </p:cNvSpPr>
          <p:nvPr/>
        </p:nvSpPr>
        <p:spPr bwMode="auto">
          <a:xfrm>
            <a:off x="203200" y="107524"/>
            <a:ext cx="11176000" cy="579438"/>
          </a:xfrm>
          <a:prstGeom prst="rect">
            <a:avLst/>
          </a:prstGeom>
          <a:noFill/>
          <a:ln w="9525" algn="ctr">
            <a:noFill/>
            <a:miter lim="800000"/>
            <a:headEnd/>
            <a:tailEnd/>
          </a:ln>
          <a:effectLst/>
        </p:spPr>
        <p:txBody>
          <a:bodyPr>
            <a:spAutoFit/>
          </a:bodyPr>
          <a:lstStyle/>
          <a:p>
            <a:pPr>
              <a:spcBef>
                <a:spcPct val="50000"/>
              </a:spcBef>
            </a:pPr>
            <a:r>
              <a:rPr lang="zh-CN" altLang="en-US" sz="3200" b="1" dirty="0"/>
              <a:t>（</a:t>
            </a:r>
            <a:r>
              <a:rPr lang="en-US" altLang="zh-CN" sz="3200" b="1" dirty="0"/>
              <a:t>2</a:t>
            </a:r>
            <a:r>
              <a:rPr lang="zh-CN" altLang="en-US" sz="3200" b="1" dirty="0"/>
              <a:t>）华北农业问题</a:t>
            </a:r>
            <a:r>
              <a:rPr lang="en-US" altLang="zh-CN" sz="3200" b="1" dirty="0" smtClean="0"/>
              <a:t>——</a:t>
            </a:r>
            <a:r>
              <a:rPr lang="zh-CN" altLang="en-US" sz="3200" b="1" dirty="0">
                <a:solidFill>
                  <a:srgbClr val="0000FF"/>
                </a:solidFill>
                <a:ea typeface="楷体_GB2312" pitchFamily="49" charset="-122"/>
              </a:rPr>
              <a:t>低湿地（低洼地）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checkerboard(across)">
                                      <p:cBhvr>
                                        <p:cTn id="7" dur="500"/>
                                        <p:tgtEl>
                                          <p:spTgt spid="41267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12680"/>
                                        </p:tgtEl>
                                        <p:attrNameLst>
                                          <p:attrName>style.visibility</p:attrName>
                                        </p:attrNameLst>
                                      </p:cBhvr>
                                      <p:to>
                                        <p:strVal val="visible"/>
                                      </p:to>
                                    </p:set>
                                    <p:animEffect transition="in" filter="checkerboard(across)">
                                      <p:cBhvr>
                                        <p:cTn id="10" dur="500"/>
                                        <p:tgtEl>
                                          <p:spTgt spid="412680"/>
                                        </p:tgtEl>
                                      </p:cBhvr>
                                    </p:animEffect>
                                  </p:childTnLst>
                                </p:cTn>
                              </p:par>
                            </p:childTnLst>
                          </p:cTn>
                        </p:par>
                        <p:par>
                          <p:cTn id="11" fill="hold" nodeType="afterGroup">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412681"/>
                                        </p:tgtEl>
                                        <p:attrNameLst>
                                          <p:attrName>style.visibility</p:attrName>
                                        </p:attrNameLst>
                                      </p:cBhvr>
                                      <p:to>
                                        <p:strVal val="visible"/>
                                      </p:to>
                                    </p:set>
                                    <p:animEffect transition="in" filter="checkerboard(across)">
                                      <p:cBhvr>
                                        <p:cTn id="14" dur="500"/>
                                        <p:tgtEl>
                                          <p:spTgt spid="412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80" grpId="0"/>
      <p:bldP spid="41268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66675" y="-95250"/>
            <a:ext cx="12325350" cy="7048500"/>
          </a:xfrm>
          <a:prstGeom prst="rect">
            <a:avLst/>
          </a:prstGeom>
        </p:spPr>
      </p:pic>
      <p:sp>
        <p:nvSpPr>
          <p:cNvPr id="5" name="Freeform 9"/>
          <p:cNvSpPr/>
          <p:nvPr/>
        </p:nvSpPr>
        <p:spPr bwMode="auto">
          <a:xfrm flipH="1" flipV="1">
            <a:off x="-1968500" y="805180"/>
            <a:ext cx="15849600" cy="5395595"/>
          </a:xfrm>
          <a:custGeom>
            <a:avLst/>
            <a:gdLst>
              <a:gd name="T0" fmla="*/ 6266 w 6520"/>
              <a:gd name="T1" fmla="*/ 937 h 1812"/>
              <a:gd name="T2" fmla="*/ 5982 w 6520"/>
              <a:gd name="T3" fmla="*/ 885 h 1812"/>
              <a:gd name="T4" fmla="*/ 5320 w 6520"/>
              <a:gd name="T5" fmla="*/ 953 h 1812"/>
              <a:gd name="T6" fmla="*/ 5871 w 6520"/>
              <a:gd name="T7" fmla="*/ 819 h 1812"/>
              <a:gd name="T8" fmla="*/ 5840 w 6520"/>
              <a:gd name="T9" fmla="*/ 788 h 1812"/>
              <a:gd name="T10" fmla="*/ 5999 w 6520"/>
              <a:gd name="T11" fmla="*/ 623 h 1812"/>
              <a:gd name="T12" fmla="*/ 5783 w 6520"/>
              <a:gd name="T13" fmla="*/ 490 h 1812"/>
              <a:gd name="T14" fmla="*/ 5264 w 6520"/>
              <a:gd name="T15" fmla="*/ 403 h 1812"/>
              <a:gd name="T16" fmla="*/ 5192 w 6520"/>
              <a:gd name="T17" fmla="*/ 360 h 1812"/>
              <a:gd name="T18" fmla="*/ 4904 w 6520"/>
              <a:gd name="T19" fmla="*/ 323 h 1812"/>
              <a:gd name="T20" fmla="*/ 4667 w 6520"/>
              <a:gd name="T21" fmla="*/ 250 h 1812"/>
              <a:gd name="T22" fmla="*/ 4404 w 6520"/>
              <a:gd name="T23" fmla="*/ 338 h 1812"/>
              <a:gd name="T24" fmla="*/ 4373 w 6520"/>
              <a:gd name="T25" fmla="*/ 234 h 1812"/>
              <a:gd name="T26" fmla="*/ 4712 w 6520"/>
              <a:gd name="T27" fmla="*/ 119 h 1812"/>
              <a:gd name="T28" fmla="*/ 4211 w 6520"/>
              <a:gd name="T29" fmla="*/ 264 h 1812"/>
              <a:gd name="T30" fmla="*/ 4314 w 6520"/>
              <a:gd name="T31" fmla="*/ 181 h 1812"/>
              <a:gd name="T32" fmla="*/ 3930 w 6520"/>
              <a:gd name="T33" fmla="*/ 309 h 1812"/>
              <a:gd name="T34" fmla="*/ 3697 w 6520"/>
              <a:gd name="T35" fmla="*/ 379 h 1812"/>
              <a:gd name="T36" fmla="*/ 4488 w 6520"/>
              <a:gd name="T37" fmla="*/ 43 h 1812"/>
              <a:gd name="T38" fmla="*/ 3942 w 6520"/>
              <a:gd name="T39" fmla="*/ 207 h 1812"/>
              <a:gd name="T40" fmla="*/ 3267 w 6520"/>
              <a:gd name="T41" fmla="*/ 476 h 1812"/>
              <a:gd name="T42" fmla="*/ 3007 w 6520"/>
              <a:gd name="T43" fmla="*/ 403 h 1812"/>
              <a:gd name="T44" fmla="*/ 2898 w 6520"/>
              <a:gd name="T45" fmla="*/ 399 h 1812"/>
              <a:gd name="T46" fmla="*/ 3221 w 6520"/>
              <a:gd name="T47" fmla="*/ 222 h 1812"/>
              <a:gd name="T48" fmla="*/ 2927 w 6520"/>
              <a:gd name="T49" fmla="*/ 270 h 1812"/>
              <a:gd name="T50" fmla="*/ 2678 w 6520"/>
              <a:gd name="T51" fmla="*/ 257 h 1812"/>
              <a:gd name="T52" fmla="*/ 3158 w 6520"/>
              <a:gd name="T53" fmla="*/ 25 h 1812"/>
              <a:gd name="T54" fmla="*/ 2536 w 6520"/>
              <a:gd name="T55" fmla="*/ 132 h 1812"/>
              <a:gd name="T56" fmla="*/ 2672 w 6520"/>
              <a:gd name="T57" fmla="*/ 57 h 1812"/>
              <a:gd name="T58" fmla="*/ 1992 w 6520"/>
              <a:gd name="T59" fmla="*/ 103 h 1812"/>
              <a:gd name="T60" fmla="*/ 1354 w 6520"/>
              <a:gd name="T61" fmla="*/ 123 h 1812"/>
              <a:gd name="T62" fmla="*/ 862 w 6520"/>
              <a:gd name="T63" fmla="*/ 123 h 1812"/>
              <a:gd name="T64" fmla="*/ 549 w 6520"/>
              <a:gd name="T65" fmla="*/ 157 h 1812"/>
              <a:gd name="T66" fmla="*/ 980 w 6520"/>
              <a:gd name="T67" fmla="*/ 204 h 1812"/>
              <a:gd name="T68" fmla="*/ 370 w 6520"/>
              <a:gd name="T69" fmla="*/ 278 h 1812"/>
              <a:gd name="T70" fmla="*/ 441 w 6520"/>
              <a:gd name="T71" fmla="*/ 427 h 1812"/>
              <a:gd name="T72" fmla="*/ 465 w 6520"/>
              <a:gd name="T73" fmla="*/ 478 h 1812"/>
              <a:gd name="T74" fmla="*/ 510 w 6520"/>
              <a:gd name="T75" fmla="*/ 597 h 1812"/>
              <a:gd name="T76" fmla="*/ 39 w 6520"/>
              <a:gd name="T77" fmla="*/ 685 h 1812"/>
              <a:gd name="T78" fmla="*/ 529 w 6520"/>
              <a:gd name="T79" fmla="*/ 687 h 1812"/>
              <a:gd name="T80" fmla="*/ 273 w 6520"/>
              <a:gd name="T81" fmla="*/ 807 h 1812"/>
              <a:gd name="T82" fmla="*/ 177 w 6520"/>
              <a:gd name="T83" fmla="*/ 913 h 1812"/>
              <a:gd name="T84" fmla="*/ 51 w 6520"/>
              <a:gd name="T85" fmla="*/ 1100 h 1812"/>
              <a:gd name="T86" fmla="*/ 257 w 6520"/>
              <a:gd name="T87" fmla="*/ 1210 h 1812"/>
              <a:gd name="T88" fmla="*/ 617 w 6520"/>
              <a:gd name="T89" fmla="*/ 1266 h 1812"/>
              <a:gd name="T90" fmla="*/ 1114 w 6520"/>
              <a:gd name="T91" fmla="*/ 1225 h 1812"/>
              <a:gd name="T92" fmla="*/ 1120 w 6520"/>
              <a:gd name="T93" fmla="*/ 1377 h 1812"/>
              <a:gd name="T94" fmla="*/ 1121 w 6520"/>
              <a:gd name="T95" fmla="*/ 1425 h 1812"/>
              <a:gd name="T96" fmla="*/ 1138 w 6520"/>
              <a:gd name="T97" fmla="*/ 1526 h 1812"/>
              <a:gd name="T98" fmla="*/ 1223 w 6520"/>
              <a:gd name="T99" fmla="*/ 1591 h 1812"/>
              <a:gd name="T100" fmla="*/ 1587 w 6520"/>
              <a:gd name="T101" fmla="*/ 1563 h 1812"/>
              <a:gd name="T102" fmla="*/ 1990 w 6520"/>
              <a:gd name="T103" fmla="*/ 1502 h 1812"/>
              <a:gd name="T104" fmla="*/ 2017 w 6520"/>
              <a:gd name="T105" fmla="*/ 1539 h 1812"/>
              <a:gd name="T106" fmla="*/ 2758 w 6520"/>
              <a:gd name="T107" fmla="*/ 1507 h 1812"/>
              <a:gd name="T108" fmla="*/ 4139 w 6520"/>
              <a:gd name="T109" fmla="*/ 1397 h 1812"/>
              <a:gd name="T110" fmla="*/ 3923 w 6520"/>
              <a:gd name="T111" fmla="*/ 1492 h 1812"/>
              <a:gd name="T112" fmla="*/ 3516 w 6520"/>
              <a:gd name="T113" fmla="*/ 1745 h 1812"/>
              <a:gd name="T114" fmla="*/ 3861 w 6520"/>
              <a:gd name="T115" fmla="*/ 1778 h 1812"/>
              <a:gd name="T116" fmla="*/ 4751 w 6520"/>
              <a:gd name="T117" fmla="*/ 1619 h 1812"/>
              <a:gd name="T118" fmla="*/ 6129 w 6520"/>
              <a:gd name="T119" fmla="*/ 1243 h 1812"/>
              <a:gd name="T120" fmla="*/ 5888 w 6520"/>
              <a:gd name="T121" fmla="*/ 1204 h 1812"/>
              <a:gd name="T122" fmla="*/ 6244 w 6520"/>
              <a:gd name="T123" fmla="*/ 1138 h 1812"/>
              <a:gd name="T124" fmla="*/ 6248 w 6520"/>
              <a:gd name="T125" fmla="*/ 1049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0" h="1812">
                <a:moveTo>
                  <a:pt x="6511" y="991"/>
                </a:moveTo>
                <a:cubicBezTo>
                  <a:pt x="6499" y="989"/>
                  <a:pt x="6499" y="989"/>
                  <a:pt x="6499" y="989"/>
                </a:cubicBezTo>
                <a:cubicBezTo>
                  <a:pt x="6444" y="995"/>
                  <a:pt x="6444" y="995"/>
                  <a:pt x="6444" y="995"/>
                </a:cubicBezTo>
                <a:cubicBezTo>
                  <a:pt x="6438" y="993"/>
                  <a:pt x="6438" y="993"/>
                  <a:pt x="6438" y="993"/>
                </a:cubicBezTo>
                <a:cubicBezTo>
                  <a:pt x="6419" y="996"/>
                  <a:pt x="6419" y="996"/>
                  <a:pt x="6419" y="996"/>
                </a:cubicBezTo>
                <a:cubicBezTo>
                  <a:pt x="6407" y="994"/>
                  <a:pt x="6407" y="994"/>
                  <a:pt x="6407" y="994"/>
                </a:cubicBezTo>
                <a:cubicBezTo>
                  <a:pt x="6392" y="996"/>
                  <a:pt x="6392" y="996"/>
                  <a:pt x="6392" y="996"/>
                </a:cubicBezTo>
                <a:cubicBezTo>
                  <a:pt x="6388" y="1002"/>
                  <a:pt x="6388" y="1002"/>
                  <a:pt x="6388" y="1002"/>
                </a:cubicBezTo>
                <a:cubicBezTo>
                  <a:pt x="6385" y="1001"/>
                  <a:pt x="6383" y="1000"/>
                  <a:pt x="6382" y="1000"/>
                </a:cubicBezTo>
                <a:cubicBezTo>
                  <a:pt x="6382" y="1000"/>
                  <a:pt x="6382" y="1000"/>
                  <a:pt x="6382" y="1000"/>
                </a:cubicBezTo>
                <a:cubicBezTo>
                  <a:pt x="6376" y="1000"/>
                  <a:pt x="6376" y="1000"/>
                  <a:pt x="6376" y="1000"/>
                </a:cubicBezTo>
                <a:cubicBezTo>
                  <a:pt x="6357" y="996"/>
                  <a:pt x="6357" y="996"/>
                  <a:pt x="6357" y="996"/>
                </a:cubicBezTo>
                <a:cubicBezTo>
                  <a:pt x="6322" y="992"/>
                  <a:pt x="6322" y="992"/>
                  <a:pt x="6322" y="992"/>
                </a:cubicBezTo>
                <a:cubicBezTo>
                  <a:pt x="6252" y="998"/>
                  <a:pt x="6252" y="998"/>
                  <a:pt x="6252" y="998"/>
                </a:cubicBezTo>
                <a:cubicBezTo>
                  <a:pt x="6209" y="1000"/>
                  <a:pt x="6209" y="1000"/>
                  <a:pt x="6209" y="1000"/>
                </a:cubicBezTo>
                <a:cubicBezTo>
                  <a:pt x="6179" y="1006"/>
                  <a:pt x="6174" y="999"/>
                  <a:pt x="6157" y="1006"/>
                </a:cubicBezTo>
                <a:cubicBezTo>
                  <a:pt x="6135" y="1005"/>
                  <a:pt x="6135" y="1005"/>
                  <a:pt x="6135" y="1005"/>
                </a:cubicBezTo>
                <a:cubicBezTo>
                  <a:pt x="6095" y="1012"/>
                  <a:pt x="6095" y="1012"/>
                  <a:pt x="6095" y="1012"/>
                </a:cubicBezTo>
                <a:cubicBezTo>
                  <a:pt x="6088" y="1009"/>
                  <a:pt x="6088" y="1009"/>
                  <a:pt x="6088" y="1009"/>
                </a:cubicBezTo>
                <a:cubicBezTo>
                  <a:pt x="6095" y="1008"/>
                  <a:pt x="6095" y="1008"/>
                  <a:pt x="6095" y="1008"/>
                </a:cubicBezTo>
                <a:cubicBezTo>
                  <a:pt x="6113" y="1005"/>
                  <a:pt x="6113" y="1005"/>
                  <a:pt x="6113" y="1005"/>
                </a:cubicBezTo>
                <a:cubicBezTo>
                  <a:pt x="6105" y="1004"/>
                  <a:pt x="6105" y="1004"/>
                  <a:pt x="6105" y="1004"/>
                </a:cubicBezTo>
                <a:cubicBezTo>
                  <a:pt x="6040" y="1007"/>
                  <a:pt x="6051" y="1000"/>
                  <a:pt x="6030" y="1003"/>
                </a:cubicBezTo>
                <a:cubicBezTo>
                  <a:pt x="6028" y="1000"/>
                  <a:pt x="6028" y="1000"/>
                  <a:pt x="6028" y="1000"/>
                </a:cubicBezTo>
                <a:cubicBezTo>
                  <a:pt x="6023" y="1003"/>
                  <a:pt x="6023" y="1003"/>
                  <a:pt x="6023" y="1003"/>
                </a:cubicBezTo>
                <a:cubicBezTo>
                  <a:pt x="6020" y="1001"/>
                  <a:pt x="6020" y="1001"/>
                  <a:pt x="6020" y="1001"/>
                </a:cubicBezTo>
                <a:cubicBezTo>
                  <a:pt x="6020" y="998"/>
                  <a:pt x="6020" y="998"/>
                  <a:pt x="6020" y="998"/>
                </a:cubicBezTo>
                <a:cubicBezTo>
                  <a:pt x="6021" y="998"/>
                  <a:pt x="6021" y="998"/>
                  <a:pt x="6021" y="998"/>
                </a:cubicBezTo>
                <a:cubicBezTo>
                  <a:pt x="6017" y="996"/>
                  <a:pt x="6017" y="996"/>
                  <a:pt x="6017" y="996"/>
                </a:cubicBezTo>
                <a:cubicBezTo>
                  <a:pt x="6034" y="991"/>
                  <a:pt x="6020" y="994"/>
                  <a:pt x="6021" y="993"/>
                </a:cubicBezTo>
                <a:cubicBezTo>
                  <a:pt x="6063" y="987"/>
                  <a:pt x="6063" y="987"/>
                  <a:pt x="6063" y="987"/>
                </a:cubicBezTo>
                <a:cubicBezTo>
                  <a:pt x="6061" y="986"/>
                  <a:pt x="6061" y="986"/>
                  <a:pt x="6061" y="986"/>
                </a:cubicBezTo>
                <a:cubicBezTo>
                  <a:pt x="6058" y="987"/>
                  <a:pt x="6058" y="987"/>
                  <a:pt x="6058" y="987"/>
                </a:cubicBezTo>
                <a:cubicBezTo>
                  <a:pt x="6011" y="991"/>
                  <a:pt x="6011" y="991"/>
                  <a:pt x="6011" y="991"/>
                </a:cubicBezTo>
                <a:cubicBezTo>
                  <a:pt x="5997" y="996"/>
                  <a:pt x="5997" y="996"/>
                  <a:pt x="5997" y="996"/>
                </a:cubicBezTo>
                <a:cubicBezTo>
                  <a:pt x="5982" y="997"/>
                  <a:pt x="5982" y="997"/>
                  <a:pt x="5982" y="997"/>
                </a:cubicBezTo>
                <a:cubicBezTo>
                  <a:pt x="5960" y="994"/>
                  <a:pt x="5960" y="994"/>
                  <a:pt x="5960" y="994"/>
                </a:cubicBezTo>
                <a:cubicBezTo>
                  <a:pt x="5970" y="992"/>
                  <a:pt x="5970" y="992"/>
                  <a:pt x="5970" y="992"/>
                </a:cubicBezTo>
                <a:cubicBezTo>
                  <a:pt x="5961" y="988"/>
                  <a:pt x="5961" y="988"/>
                  <a:pt x="5961" y="988"/>
                </a:cubicBezTo>
                <a:cubicBezTo>
                  <a:pt x="5948" y="987"/>
                  <a:pt x="5948" y="987"/>
                  <a:pt x="5948" y="987"/>
                </a:cubicBezTo>
                <a:cubicBezTo>
                  <a:pt x="5967" y="979"/>
                  <a:pt x="5963" y="992"/>
                  <a:pt x="5968" y="984"/>
                </a:cubicBezTo>
                <a:cubicBezTo>
                  <a:pt x="5972" y="987"/>
                  <a:pt x="5972" y="987"/>
                  <a:pt x="5972" y="987"/>
                </a:cubicBezTo>
                <a:cubicBezTo>
                  <a:pt x="5982" y="980"/>
                  <a:pt x="5982" y="980"/>
                  <a:pt x="5982" y="980"/>
                </a:cubicBezTo>
                <a:cubicBezTo>
                  <a:pt x="5991" y="983"/>
                  <a:pt x="5991" y="983"/>
                  <a:pt x="5991" y="983"/>
                </a:cubicBezTo>
                <a:cubicBezTo>
                  <a:pt x="6017" y="977"/>
                  <a:pt x="6017" y="977"/>
                  <a:pt x="6017" y="977"/>
                </a:cubicBezTo>
                <a:cubicBezTo>
                  <a:pt x="6012" y="983"/>
                  <a:pt x="6020" y="979"/>
                  <a:pt x="6020" y="979"/>
                </a:cubicBezTo>
                <a:cubicBezTo>
                  <a:pt x="6036" y="980"/>
                  <a:pt x="6036" y="980"/>
                  <a:pt x="6036" y="980"/>
                </a:cubicBezTo>
                <a:cubicBezTo>
                  <a:pt x="6061" y="978"/>
                  <a:pt x="6061" y="978"/>
                  <a:pt x="6061" y="978"/>
                </a:cubicBezTo>
                <a:cubicBezTo>
                  <a:pt x="6064" y="976"/>
                  <a:pt x="6069" y="975"/>
                  <a:pt x="6075" y="977"/>
                </a:cubicBezTo>
                <a:cubicBezTo>
                  <a:pt x="6114" y="972"/>
                  <a:pt x="6114" y="972"/>
                  <a:pt x="6114" y="972"/>
                </a:cubicBezTo>
                <a:cubicBezTo>
                  <a:pt x="6123" y="965"/>
                  <a:pt x="6123" y="965"/>
                  <a:pt x="6123" y="965"/>
                </a:cubicBezTo>
                <a:cubicBezTo>
                  <a:pt x="6133" y="971"/>
                  <a:pt x="6133" y="971"/>
                  <a:pt x="6133" y="971"/>
                </a:cubicBezTo>
                <a:cubicBezTo>
                  <a:pt x="6157" y="969"/>
                  <a:pt x="6157" y="969"/>
                  <a:pt x="6157" y="969"/>
                </a:cubicBezTo>
                <a:cubicBezTo>
                  <a:pt x="6167" y="972"/>
                  <a:pt x="6167" y="972"/>
                  <a:pt x="6167" y="972"/>
                </a:cubicBezTo>
                <a:cubicBezTo>
                  <a:pt x="6151" y="972"/>
                  <a:pt x="6151" y="972"/>
                  <a:pt x="6151" y="972"/>
                </a:cubicBezTo>
                <a:cubicBezTo>
                  <a:pt x="6161" y="981"/>
                  <a:pt x="6161" y="981"/>
                  <a:pt x="6161" y="981"/>
                </a:cubicBezTo>
                <a:cubicBezTo>
                  <a:pt x="6155" y="984"/>
                  <a:pt x="6155" y="984"/>
                  <a:pt x="6155" y="984"/>
                </a:cubicBezTo>
                <a:cubicBezTo>
                  <a:pt x="6159" y="982"/>
                  <a:pt x="6159" y="982"/>
                  <a:pt x="6159" y="982"/>
                </a:cubicBezTo>
                <a:cubicBezTo>
                  <a:pt x="6186" y="976"/>
                  <a:pt x="6186" y="976"/>
                  <a:pt x="6186" y="976"/>
                </a:cubicBezTo>
                <a:cubicBezTo>
                  <a:pt x="6209" y="976"/>
                  <a:pt x="6209" y="976"/>
                  <a:pt x="6209" y="976"/>
                </a:cubicBezTo>
                <a:cubicBezTo>
                  <a:pt x="6239" y="970"/>
                  <a:pt x="6239" y="970"/>
                  <a:pt x="6239" y="970"/>
                </a:cubicBezTo>
                <a:cubicBezTo>
                  <a:pt x="6242" y="975"/>
                  <a:pt x="6242" y="975"/>
                  <a:pt x="6242" y="975"/>
                </a:cubicBezTo>
                <a:cubicBezTo>
                  <a:pt x="6263" y="975"/>
                  <a:pt x="6263" y="975"/>
                  <a:pt x="6263" y="975"/>
                </a:cubicBezTo>
                <a:cubicBezTo>
                  <a:pt x="6279" y="971"/>
                  <a:pt x="6284" y="970"/>
                  <a:pt x="6284" y="970"/>
                </a:cubicBezTo>
                <a:cubicBezTo>
                  <a:pt x="6322" y="966"/>
                  <a:pt x="6322" y="966"/>
                  <a:pt x="6322" y="966"/>
                </a:cubicBezTo>
                <a:cubicBezTo>
                  <a:pt x="6322" y="964"/>
                  <a:pt x="6322" y="964"/>
                  <a:pt x="6322" y="964"/>
                </a:cubicBezTo>
                <a:cubicBezTo>
                  <a:pt x="6310" y="964"/>
                  <a:pt x="6310" y="964"/>
                  <a:pt x="6310" y="964"/>
                </a:cubicBezTo>
                <a:cubicBezTo>
                  <a:pt x="6307" y="960"/>
                  <a:pt x="6307" y="960"/>
                  <a:pt x="6307" y="960"/>
                </a:cubicBezTo>
                <a:cubicBezTo>
                  <a:pt x="6307" y="962"/>
                  <a:pt x="6307" y="962"/>
                  <a:pt x="6307" y="962"/>
                </a:cubicBezTo>
                <a:cubicBezTo>
                  <a:pt x="6289" y="963"/>
                  <a:pt x="6289" y="963"/>
                  <a:pt x="6289" y="963"/>
                </a:cubicBezTo>
                <a:cubicBezTo>
                  <a:pt x="6285" y="965"/>
                  <a:pt x="6285" y="965"/>
                  <a:pt x="6285" y="965"/>
                </a:cubicBezTo>
                <a:cubicBezTo>
                  <a:pt x="6260" y="967"/>
                  <a:pt x="6260" y="967"/>
                  <a:pt x="6260" y="967"/>
                </a:cubicBezTo>
                <a:cubicBezTo>
                  <a:pt x="6248" y="960"/>
                  <a:pt x="6248" y="960"/>
                  <a:pt x="6248" y="960"/>
                </a:cubicBezTo>
                <a:cubicBezTo>
                  <a:pt x="6258" y="954"/>
                  <a:pt x="6258" y="954"/>
                  <a:pt x="6258" y="954"/>
                </a:cubicBezTo>
                <a:cubicBezTo>
                  <a:pt x="6269" y="956"/>
                  <a:pt x="6269" y="956"/>
                  <a:pt x="6269" y="956"/>
                </a:cubicBezTo>
                <a:cubicBezTo>
                  <a:pt x="6264" y="954"/>
                  <a:pt x="6264" y="954"/>
                  <a:pt x="6264" y="954"/>
                </a:cubicBezTo>
                <a:cubicBezTo>
                  <a:pt x="6269" y="952"/>
                  <a:pt x="6269" y="952"/>
                  <a:pt x="6269" y="952"/>
                </a:cubicBezTo>
                <a:cubicBezTo>
                  <a:pt x="6211" y="956"/>
                  <a:pt x="6211" y="956"/>
                  <a:pt x="6211" y="956"/>
                </a:cubicBezTo>
                <a:cubicBezTo>
                  <a:pt x="6208" y="951"/>
                  <a:pt x="6217" y="955"/>
                  <a:pt x="6214" y="952"/>
                </a:cubicBezTo>
                <a:cubicBezTo>
                  <a:pt x="6223" y="951"/>
                  <a:pt x="6223" y="951"/>
                  <a:pt x="6223" y="951"/>
                </a:cubicBezTo>
                <a:cubicBezTo>
                  <a:pt x="6227" y="953"/>
                  <a:pt x="6227" y="953"/>
                  <a:pt x="6227" y="953"/>
                </a:cubicBezTo>
                <a:cubicBezTo>
                  <a:pt x="6238" y="948"/>
                  <a:pt x="6238" y="948"/>
                  <a:pt x="6238" y="948"/>
                </a:cubicBezTo>
                <a:cubicBezTo>
                  <a:pt x="6235" y="947"/>
                  <a:pt x="6235" y="947"/>
                  <a:pt x="6235" y="947"/>
                </a:cubicBezTo>
                <a:cubicBezTo>
                  <a:pt x="6266" y="946"/>
                  <a:pt x="6266" y="946"/>
                  <a:pt x="6266" y="946"/>
                </a:cubicBezTo>
                <a:cubicBezTo>
                  <a:pt x="6285" y="948"/>
                  <a:pt x="6285" y="948"/>
                  <a:pt x="6285" y="948"/>
                </a:cubicBezTo>
                <a:cubicBezTo>
                  <a:pt x="6324" y="942"/>
                  <a:pt x="6324" y="942"/>
                  <a:pt x="6324" y="942"/>
                </a:cubicBezTo>
                <a:cubicBezTo>
                  <a:pt x="6326" y="944"/>
                  <a:pt x="6326" y="944"/>
                  <a:pt x="6326" y="944"/>
                </a:cubicBezTo>
                <a:cubicBezTo>
                  <a:pt x="6351" y="944"/>
                  <a:pt x="6351" y="944"/>
                  <a:pt x="6351" y="944"/>
                </a:cubicBezTo>
                <a:cubicBezTo>
                  <a:pt x="6369" y="941"/>
                  <a:pt x="6369" y="941"/>
                  <a:pt x="6369" y="941"/>
                </a:cubicBezTo>
                <a:cubicBezTo>
                  <a:pt x="6369" y="936"/>
                  <a:pt x="6369" y="936"/>
                  <a:pt x="6369" y="936"/>
                </a:cubicBezTo>
                <a:cubicBezTo>
                  <a:pt x="6353" y="935"/>
                  <a:pt x="6353" y="935"/>
                  <a:pt x="6353" y="935"/>
                </a:cubicBezTo>
                <a:cubicBezTo>
                  <a:pt x="6347" y="935"/>
                  <a:pt x="6347" y="935"/>
                  <a:pt x="6347" y="935"/>
                </a:cubicBezTo>
                <a:cubicBezTo>
                  <a:pt x="6295" y="934"/>
                  <a:pt x="6295" y="934"/>
                  <a:pt x="6295" y="934"/>
                </a:cubicBezTo>
                <a:cubicBezTo>
                  <a:pt x="6266" y="937"/>
                  <a:pt x="6266" y="937"/>
                  <a:pt x="6266" y="937"/>
                </a:cubicBezTo>
                <a:cubicBezTo>
                  <a:pt x="6185" y="945"/>
                  <a:pt x="6185" y="945"/>
                  <a:pt x="6185" y="945"/>
                </a:cubicBezTo>
                <a:cubicBezTo>
                  <a:pt x="6174" y="943"/>
                  <a:pt x="6174" y="943"/>
                  <a:pt x="6174" y="943"/>
                </a:cubicBezTo>
                <a:cubicBezTo>
                  <a:pt x="6178" y="941"/>
                  <a:pt x="6178" y="941"/>
                  <a:pt x="6178" y="941"/>
                </a:cubicBezTo>
                <a:cubicBezTo>
                  <a:pt x="6203" y="936"/>
                  <a:pt x="6203" y="936"/>
                  <a:pt x="6203" y="936"/>
                </a:cubicBezTo>
                <a:cubicBezTo>
                  <a:pt x="6203" y="938"/>
                  <a:pt x="6203" y="938"/>
                  <a:pt x="6203" y="938"/>
                </a:cubicBezTo>
                <a:cubicBezTo>
                  <a:pt x="6217" y="933"/>
                  <a:pt x="6217" y="933"/>
                  <a:pt x="6217" y="933"/>
                </a:cubicBezTo>
                <a:cubicBezTo>
                  <a:pt x="6229" y="925"/>
                  <a:pt x="6229" y="925"/>
                  <a:pt x="6229" y="925"/>
                </a:cubicBezTo>
                <a:cubicBezTo>
                  <a:pt x="6225" y="930"/>
                  <a:pt x="6235" y="926"/>
                  <a:pt x="6233" y="930"/>
                </a:cubicBezTo>
                <a:cubicBezTo>
                  <a:pt x="6248" y="930"/>
                  <a:pt x="6248" y="930"/>
                  <a:pt x="6248" y="930"/>
                </a:cubicBezTo>
                <a:cubicBezTo>
                  <a:pt x="6256" y="930"/>
                  <a:pt x="6256" y="930"/>
                  <a:pt x="6256" y="930"/>
                </a:cubicBezTo>
                <a:cubicBezTo>
                  <a:pt x="6273" y="927"/>
                  <a:pt x="6273" y="927"/>
                  <a:pt x="6273" y="927"/>
                </a:cubicBezTo>
                <a:cubicBezTo>
                  <a:pt x="6311" y="924"/>
                  <a:pt x="6311" y="924"/>
                  <a:pt x="6311" y="924"/>
                </a:cubicBezTo>
                <a:cubicBezTo>
                  <a:pt x="6324" y="922"/>
                  <a:pt x="6324" y="922"/>
                  <a:pt x="6324" y="922"/>
                </a:cubicBezTo>
                <a:cubicBezTo>
                  <a:pt x="6322" y="918"/>
                  <a:pt x="6322" y="918"/>
                  <a:pt x="6322" y="918"/>
                </a:cubicBezTo>
                <a:cubicBezTo>
                  <a:pt x="6342" y="922"/>
                  <a:pt x="6326" y="918"/>
                  <a:pt x="6330" y="918"/>
                </a:cubicBezTo>
                <a:cubicBezTo>
                  <a:pt x="6336" y="919"/>
                  <a:pt x="6336" y="919"/>
                  <a:pt x="6336" y="919"/>
                </a:cubicBezTo>
                <a:cubicBezTo>
                  <a:pt x="6434" y="908"/>
                  <a:pt x="6351" y="917"/>
                  <a:pt x="6363" y="914"/>
                </a:cubicBezTo>
                <a:cubicBezTo>
                  <a:pt x="6388" y="912"/>
                  <a:pt x="6388" y="912"/>
                  <a:pt x="6388" y="912"/>
                </a:cubicBezTo>
                <a:cubicBezTo>
                  <a:pt x="6386" y="914"/>
                  <a:pt x="6386" y="914"/>
                  <a:pt x="6386" y="914"/>
                </a:cubicBezTo>
                <a:cubicBezTo>
                  <a:pt x="6398" y="910"/>
                  <a:pt x="6398" y="910"/>
                  <a:pt x="6398" y="910"/>
                </a:cubicBezTo>
                <a:cubicBezTo>
                  <a:pt x="6414" y="911"/>
                  <a:pt x="6414" y="911"/>
                  <a:pt x="6414" y="911"/>
                </a:cubicBezTo>
                <a:cubicBezTo>
                  <a:pt x="6423" y="907"/>
                  <a:pt x="6423" y="907"/>
                  <a:pt x="6423" y="907"/>
                </a:cubicBezTo>
                <a:cubicBezTo>
                  <a:pt x="6431" y="910"/>
                  <a:pt x="6431" y="910"/>
                  <a:pt x="6431" y="910"/>
                </a:cubicBezTo>
                <a:cubicBezTo>
                  <a:pt x="6444" y="909"/>
                  <a:pt x="6444" y="909"/>
                  <a:pt x="6444" y="909"/>
                </a:cubicBezTo>
                <a:cubicBezTo>
                  <a:pt x="6438" y="907"/>
                  <a:pt x="6438" y="907"/>
                  <a:pt x="6438" y="907"/>
                </a:cubicBezTo>
                <a:cubicBezTo>
                  <a:pt x="6441" y="905"/>
                  <a:pt x="6441" y="905"/>
                  <a:pt x="6441" y="905"/>
                </a:cubicBezTo>
                <a:cubicBezTo>
                  <a:pt x="6444" y="905"/>
                  <a:pt x="6444" y="905"/>
                  <a:pt x="6444" y="905"/>
                </a:cubicBezTo>
                <a:cubicBezTo>
                  <a:pt x="6444" y="900"/>
                  <a:pt x="6444" y="900"/>
                  <a:pt x="6444" y="900"/>
                </a:cubicBezTo>
                <a:cubicBezTo>
                  <a:pt x="6439" y="894"/>
                  <a:pt x="6439" y="894"/>
                  <a:pt x="6439" y="894"/>
                </a:cubicBezTo>
                <a:cubicBezTo>
                  <a:pt x="6497" y="892"/>
                  <a:pt x="6497" y="892"/>
                  <a:pt x="6497" y="892"/>
                </a:cubicBezTo>
                <a:cubicBezTo>
                  <a:pt x="6491" y="888"/>
                  <a:pt x="6491" y="888"/>
                  <a:pt x="6491" y="888"/>
                </a:cubicBezTo>
                <a:cubicBezTo>
                  <a:pt x="6497" y="887"/>
                  <a:pt x="6497" y="887"/>
                  <a:pt x="6497" y="887"/>
                </a:cubicBezTo>
                <a:cubicBezTo>
                  <a:pt x="6425" y="890"/>
                  <a:pt x="6425" y="890"/>
                  <a:pt x="6425" y="890"/>
                </a:cubicBezTo>
                <a:cubicBezTo>
                  <a:pt x="6287" y="888"/>
                  <a:pt x="6287" y="888"/>
                  <a:pt x="6287" y="888"/>
                </a:cubicBezTo>
                <a:cubicBezTo>
                  <a:pt x="6314" y="883"/>
                  <a:pt x="6314" y="883"/>
                  <a:pt x="6314" y="883"/>
                </a:cubicBezTo>
                <a:cubicBezTo>
                  <a:pt x="6311" y="882"/>
                  <a:pt x="6311" y="882"/>
                  <a:pt x="6311" y="882"/>
                </a:cubicBezTo>
                <a:cubicBezTo>
                  <a:pt x="6293" y="883"/>
                  <a:pt x="6293" y="883"/>
                  <a:pt x="6293" y="883"/>
                </a:cubicBezTo>
                <a:cubicBezTo>
                  <a:pt x="6159" y="886"/>
                  <a:pt x="6159" y="886"/>
                  <a:pt x="6159" y="886"/>
                </a:cubicBezTo>
                <a:cubicBezTo>
                  <a:pt x="6130" y="888"/>
                  <a:pt x="6130" y="888"/>
                  <a:pt x="6130" y="888"/>
                </a:cubicBezTo>
                <a:cubicBezTo>
                  <a:pt x="6113" y="886"/>
                  <a:pt x="6113" y="886"/>
                  <a:pt x="6113" y="886"/>
                </a:cubicBezTo>
                <a:cubicBezTo>
                  <a:pt x="6085" y="889"/>
                  <a:pt x="6085" y="889"/>
                  <a:pt x="6085" y="889"/>
                </a:cubicBezTo>
                <a:cubicBezTo>
                  <a:pt x="6077" y="888"/>
                  <a:pt x="6077" y="888"/>
                  <a:pt x="6077" y="888"/>
                </a:cubicBezTo>
                <a:cubicBezTo>
                  <a:pt x="6108" y="875"/>
                  <a:pt x="6108" y="875"/>
                  <a:pt x="6108" y="875"/>
                </a:cubicBezTo>
                <a:cubicBezTo>
                  <a:pt x="6112" y="885"/>
                  <a:pt x="6117" y="874"/>
                  <a:pt x="6124" y="877"/>
                </a:cubicBezTo>
                <a:cubicBezTo>
                  <a:pt x="6118" y="874"/>
                  <a:pt x="6118" y="874"/>
                  <a:pt x="6118" y="874"/>
                </a:cubicBezTo>
                <a:cubicBezTo>
                  <a:pt x="6143" y="875"/>
                  <a:pt x="6143" y="875"/>
                  <a:pt x="6143" y="875"/>
                </a:cubicBezTo>
                <a:cubicBezTo>
                  <a:pt x="6132" y="874"/>
                  <a:pt x="6134" y="872"/>
                  <a:pt x="6136" y="871"/>
                </a:cubicBezTo>
                <a:cubicBezTo>
                  <a:pt x="6154" y="872"/>
                  <a:pt x="6154" y="872"/>
                  <a:pt x="6154" y="872"/>
                </a:cubicBezTo>
                <a:cubicBezTo>
                  <a:pt x="6149" y="867"/>
                  <a:pt x="6149" y="867"/>
                  <a:pt x="6149" y="867"/>
                </a:cubicBezTo>
                <a:cubicBezTo>
                  <a:pt x="6159" y="864"/>
                  <a:pt x="6159" y="864"/>
                  <a:pt x="6159" y="864"/>
                </a:cubicBezTo>
                <a:cubicBezTo>
                  <a:pt x="6155" y="862"/>
                  <a:pt x="6155" y="862"/>
                  <a:pt x="6155" y="862"/>
                </a:cubicBezTo>
                <a:cubicBezTo>
                  <a:pt x="6164" y="860"/>
                  <a:pt x="6164" y="860"/>
                  <a:pt x="6164" y="860"/>
                </a:cubicBezTo>
                <a:cubicBezTo>
                  <a:pt x="6166" y="852"/>
                  <a:pt x="6166" y="852"/>
                  <a:pt x="6166" y="852"/>
                </a:cubicBezTo>
                <a:cubicBezTo>
                  <a:pt x="6159" y="852"/>
                  <a:pt x="6159" y="852"/>
                  <a:pt x="6159" y="852"/>
                </a:cubicBezTo>
                <a:cubicBezTo>
                  <a:pt x="6151" y="857"/>
                  <a:pt x="6151" y="857"/>
                  <a:pt x="6151" y="857"/>
                </a:cubicBezTo>
                <a:cubicBezTo>
                  <a:pt x="6139" y="855"/>
                  <a:pt x="6139" y="855"/>
                  <a:pt x="6139" y="855"/>
                </a:cubicBezTo>
                <a:cubicBezTo>
                  <a:pt x="6133" y="858"/>
                  <a:pt x="6133" y="858"/>
                  <a:pt x="6133" y="858"/>
                </a:cubicBezTo>
                <a:cubicBezTo>
                  <a:pt x="6135" y="863"/>
                  <a:pt x="6135" y="863"/>
                  <a:pt x="6135" y="863"/>
                </a:cubicBezTo>
                <a:cubicBezTo>
                  <a:pt x="6116" y="869"/>
                  <a:pt x="6116" y="869"/>
                  <a:pt x="6116" y="869"/>
                </a:cubicBezTo>
                <a:cubicBezTo>
                  <a:pt x="6114" y="865"/>
                  <a:pt x="6114" y="865"/>
                  <a:pt x="6114" y="865"/>
                </a:cubicBezTo>
                <a:cubicBezTo>
                  <a:pt x="6104" y="866"/>
                  <a:pt x="6104" y="866"/>
                  <a:pt x="6104" y="866"/>
                </a:cubicBezTo>
                <a:cubicBezTo>
                  <a:pt x="6088" y="866"/>
                  <a:pt x="6088" y="866"/>
                  <a:pt x="6088" y="866"/>
                </a:cubicBezTo>
                <a:cubicBezTo>
                  <a:pt x="6088" y="862"/>
                  <a:pt x="6088" y="862"/>
                  <a:pt x="6088" y="862"/>
                </a:cubicBezTo>
                <a:cubicBezTo>
                  <a:pt x="6081" y="865"/>
                  <a:pt x="6081" y="865"/>
                  <a:pt x="6081" y="865"/>
                </a:cubicBezTo>
                <a:cubicBezTo>
                  <a:pt x="6067" y="855"/>
                  <a:pt x="6084" y="861"/>
                  <a:pt x="6085" y="860"/>
                </a:cubicBezTo>
                <a:cubicBezTo>
                  <a:pt x="6077" y="858"/>
                  <a:pt x="6077" y="858"/>
                  <a:pt x="6077" y="858"/>
                </a:cubicBezTo>
                <a:cubicBezTo>
                  <a:pt x="6069" y="864"/>
                  <a:pt x="6069" y="864"/>
                  <a:pt x="6069" y="864"/>
                </a:cubicBezTo>
                <a:cubicBezTo>
                  <a:pt x="6071" y="865"/>
                  <a:pt x="6071" y="865"/>
                  <a:pt x="6071" y="865"/>
                </a:cubicBezTo>
                <a:cubicBezTo>
                  <a:pt x="6061" y="869"/>
                  <a:pt x="6061" y="869"/>
                  <a:pt x="6061" y="869"/>
                </a:cubicBezTo>
                <a:cubicBezTo>
                  <a:pt x="6064" y="871"/>
                  <a:pt x="6064" y="871"/>
                  <a:pt x="6064" y="871"/>
                </a:cubicBezTo>
                <a:cubicBezTo>
                  <a:pt x="6069" y="869"/>
                  <a:pt x="6069" y="869"/>
                  <a:pt x="6069" y="869"/>
                </a:cubicBezTo>
                <a:cubicBezTo>
                  <a:pt x="6083" y="877"/>
                  <a:pt x="6077" y="867"/>
                  <a:pt x="6088" y="869"/>
                </a:cubicBezTo>
                <a:cubicBezTo>
                  <a:pt x="6102" y="873"/>
                  <a:pt x="6102" y="873"/>
                  <a:pt x="6102" y="873"/>
                </a:cubicBezTo>
                <a:cubicBezTo>
                  <a:pt x="6092" y="877"/>
                  <a:pt x="6092" y="877"/>
                  <a:pt x="6092" y="877"/>
                </a:cubicBezTo>
                <a:cubicBezTo>
                  <a:pt x="6089" y="877"/>
                  <a:pt x="6089" y="877"/>
                  <a:pt x="6089" y="877"/>
                </a:cubicBezTo>
                <a:cubicBezTo>
                  <a:pt x="6031" y="891"/>
                  <a:pt x="6030" y="892"/>
                  <a:pt x="6040" y="890"/>
                </a:cubicBezTo>
                <a:cubicBezTo>
                  <a:pt x="6040" y="890"/>
                  <a:pt x="6043" y="889"/>
                  <a:pt x="6046" y="889"/>
                </a:cubicBezTo>
                <a:cubicBezTo>
                  <a:pt x="6054" y="888"/>
                  <a:pt x="6063" y="887"/>
                  <a:pt x="6061" y="889"/>
                </a:cubicBezTo>
                <a:cubicBezTo>
                  <a:pt x="6051" y="890"/>
                  <a:pt x="6046" y="890"/>
                  <a:pt x="6043" y="890"/>
                </a:cubicBezTo>
                <a:cubicBezTo>
                  <a:pt x="6016" y="894"/>
                  <a:pt x="6016" y="894"/>
                  <a:pt x="6016" y="894"/>
                </a:cubicBezTo>
                <a:cubicBezTo>
                  <a:pt x="6036" y="886"/>
                  <a:pt x="6036" y="886"/>
                  <a:pt x="6036" y="886"/>
                </a:cubicBezTo>
                <a:cubicBezTo>
                  <a:pt x="6016" y="888"/>
                  <a:pt x="6032" y="887"/>
                  <a:pt x="6030" y="887"/>
                </a:cubicBezTo>
                <a:cubicBezTo>
                  <a:pt x="6016" y="888"/>
                  <a:pt x="6016" y="888"/>
                  <a:pt x="6016" y="888"/>
                </a:cubicBezTo>
                <a:cubicBezTo>
                  <a:pt x="6011" y="891"/>
                  <a:pt x="6011" y="891"/>
                  <a:pt x="6011" y="891"/>
                </a:cubicBezTo>
                <a:cubicBezTo>
                  <a:pt x="5997" y="894"/>
                  <a:pt x="5997" y="894"/>
                  <a:pt x="5997" y="894"/>
                </a:cubicBezTo>
                <a:cubicBezTo>
                  <a:pt x="5980" y="892"/>
                  <a:pt x="5980" y="892"/>
                  <a:pt x="5980" y="892"/>
                </a:cubicBezTo>
                <a:cubicBezTo>
                  <a:pt x="5980" y="890"/>
                  <a:pt x="5980" y="890"/>
                  <a:pt x="5980" y="890"/>
                </a:cubicBezTo>
                <a:cubicBezTo>
                  <a:pt x="5982" y="887"/>
                  <a:pt x="5991" y="887"/>
                  <a:pt x="5999" y="887"/>
                </a:cubicBezTo>
                <a:cubicBezTo>
                  <a:pt x="6005" y="883"/>
                  <a:pt x="6012" y="881"/>
                  <a:pt x="6018" y="880"/>
                </a:cubicBezTo>
                <a:cubicBezTo>
                  <a:pt x="6016" y="877"/>
                  <a:pt x="6016" y="877"/>
                  <a:pt x="6016" y="877"/>
                </a:cubicBezTo>
                <a:cubicBezTo>
                  <a:pt x="6011" y="878"/>
                  <a:pt x="6014" y="879"/>
                  <a:pt x="6013" y="880"/>
                </a:cubicBezTo>
                <a:cubicBezTo>
                  <a:pt x="5999" y="881"/>
                  <a:pt x="5999" y="881"/>
                  <a:pt x="5999" y="881"/>
                </a:cubicBezTo>
                <a:cubicBezTo>
                  <a:pt x="5999" y="885"/>
                  <a:pt x="5999" y="885"/>
                  <a:pt x="5999" y="885"/>
                </a:cubicBezTo>
                <a:cubicBezTo>
                  <a:pt x="5982" y="885"/>
                  <a:pt x="5982" y="885"/>
                  <a:pt x="5982" y="885"/>
                </a:cubicBezTo>
                <a:cubicBezTo>
                  <a:pt x="5951" y="893"/>
                  <a:pt x="5951" y="893"/>
                  <a:pt x="5951" y="893"/>
                </a:cubicBezTo>
                <a:cubicBezTo>
                  <a:pt x="5920" y="896"/>
                  <a:pt x="5920" y="896"/>
                  <a:pt x="5920" y="896"/>
                </a:cubicBezTo>
                <a:cubicBezTo>
                  <a:pt x="5918" y="898"/>
                  <a:pt x="5918" y="898"/>
                  <a:pt x="5918" y="898"/>
                </a:cubicBezTo>
                <a:cubicBezTo>
                  <a:pt x="5888" y="905"/>
                  <a:pt x="5888" y="905"/>
                  <a:pt x="5888" y="905"/>
                </a:cubicBezTo>
                <a:cubicBezTo>
                  <a:pt x="5877" y="903"/>
                  <a:pt x="5877" y="903"/>
                  <a:pt x="5877" y="903"/>
                </a:cubicBezTo>
                <a:cubicBezTo>
                  <a:pt x="5886" y="899"/>
                  <a:pt x="5886" y="899"/>
                  <a:pt x="5886" y="899"/>
                </a:cubicBezTo>
                <a:cubicBezTo>
                  <a:pt x="5881" y="892"/>
                  <a:pt x="5877" y="899"/>
                  <a:pt x="5871" y="898"/>
                </a:cubicBezTo>
                <a:cubicBezTo>
                  <a:pt x="5862" y="894"/>
                  <a:pt x="5855" y="898"/>
                  <a:pt x="5847" y="898"/>
                </a:cubicBezTo>
                <a:cubicBezTo>
                  <a:pt x="5845" y="905"/>
                  <a:pt x="5845" y="905"/>
                  <a:pt x="5845" y="905"/>
                </a:cubicBezTo>
                <a:cubicBezTo>
                  <a:pt x="5832" y="907"/>
                  <a:pt x="5832" y="907"/>
                  <a:pt x="5832" y="907"/>
                </a:cubicBezTo>
                <a:cubicBezTo>
                  <a:pt x="5832" y="902"/>
                  <a:pt x="5832" y="902"/>
                  <a:pt x="5832" y="902"/>
                </a:cubicBezTo>
                <a:cubicBezTo>
                  <a:pt x="5820" y="901"/>
                  <a:pt x="5820" y="901"/>
                  <a:pt x="5820" y="901"/>
                </a:cubicBezTo>
                <a:cubicBezTo>
                  <a:pt x="5820" y="907"/>
                  <a:pt x="5820" y="907"/>
                  <a:pt x="5820" y="907"/>
                </a:cubicBezTo>
                <a:cubicBezTo>
                  <a:pt x="5828" y="908"/>
                  <a:pt x="5828" y="908"/>
                  <a:pt x="5828" y="908"/>
                </a:cubicBezTo>
                <a:cubicBezTo>
                  <a:pt x="5824" y="910"/>
                  <a:pt x="5824" y="910"/>
                  <a:pt x="5824" y="910"/>
                </a:cubicBezTo>
                <a:cubicBezTo>
                  <a:pt x="5828" y="910"/>
                  <a:pt x="5828" y="910"/>
                  <a:pt x="5828" y="910"/>
                </a:cubicBezTo>
                <a:cubicBezTo>
                  <a:pt x="5840" y="913"/>
                  <a:pt x="5840" y="913"/>
                  <a:pt x="5840" y="913"/>
                </a:cubicBezTo>
                <a:cubicBezTo>
                  <a:pt x="5838" y="913"/>
                  <a:pt x="5834" y="913"/>
                  <a:pt x="5830" y="913"/>
                </a:cubicBezTo>
                <a:cubicBezTo>
                  <a:pt x="5824" y="917"/>
                  <a:pt x="5824" y="917"/>
                  <a:pt x="5824" y="917"/>
                </a:cubicBezTo>
                <a:cubicBezTo>
                  <a:pt x="5807" y="917"/>
                  <a:pt x="5807" y="917"/>
                  <a:pt x="5807" y="917"/>
                </a:cubicBezTo>
                <a:cubicBezTo>
                  <a:pt x="5810" y="913"/>
                  <a:pt x="5810" y="913"/>
                  <a:pt x="5810" y="913"/>
                </a:cubicBezTo>
                <a:cubicBezTo>
                  <a:pt x="5799" y="915"/>
                  <a:pt x="5799" y="915"/>
                  <a:pt x="5799" y="915"/>
                </a:cubicBezTo>
                <a:cubicBezTo>
                  <a:pt x="5797" y="919"/>
                  <a:pt x="5797" y="919"/>
                  <a:pt x="5797" y="919"/>
                </a:cubicBezTo>
                <a:cubicBezTo>
                  <a:pt x="5793" y="922"/>
                  <a:pt x="5790" y="919"/>
                  <a:pt x="5786" y="918"/>
                </a:cubicBezTo>
                <a:cubicBezTo>
                  <a:pt x="5786" y="915"/>
                  <a:pt x="5786" y="915"/>
                  <a:pt x="5786" y="915"/>
                </a:cubicBezTo>
                <a:cubicBezTo>
                  <a:pt x="5783" y="917"/>
                  <a:pt x="5783" y="917"/>
                  <a:pt x="5783" y="917"/>
                </a:cubicBezTo>
                <a:cubicBezTo>
                  <a:pt x="5754" y="914"/>
                  <a:pt x="5754" y="914"/>
                  <a:pt x="5754" y="914"/>
                </a:cubicBezTo>
                <a:cubicBezTo>
                  <a:pt x="5764" y="911"/>
                  <a:pt x="5764" y="911"/>
                  <a:pt x="5764" y="911"/>
                </a:cubicBezTo>
                <a:cubicBezTo>
                  <a:pt x="5744" y="912"/>
                  <a:pt x="5744" y="912"/>
                  <a:pt x="5744" y="912"/>
                </a:cubicBezTo>
                <a:cubicBezTo>
                  <a:pt x="5735" y="913"/>
                  <a:pt x="5735" y="913"/>
                  <a:pt x="5735" y="913"/>
                </a:cubicBezTo>
                <a:cubicBezTo>
                  <a:pt x="5735" y="912"/>
                  <a:pt x="5735" y="912"/>
                  <a:pt x="5735" y="912"/>
                </a:cubicBezTo>
                <a:cubicBezTo>
                  <a:pt x="5734" y="922"/>
                  <a:pt x="5720" y="920"/>
                  <a:pt x="5719" y="918"/>
                </a:cubicBezTo>
                <a:cubicBezTo>
                  <a:pt x="5682" y="918"/>
                  <a:pt x="5662" y="928"/>
                  <a:pt x="5655" y="924"/>
                </a:cubicBezTo>
                <a:cubicBezTo>
                  <a:pt x="5671" y="923"/>
                  <a:pt x="5658" y="923"/>
                  <a:pt x="5659" y="922"/>
                </a:cubicBezTo>
                <a:cubicBezTo>
                  <a:pt x="5692" y="916"/>
                  <a:pt x="5692" y="916"/>
                  <a:pt x="5692" y="916"/>
                </a:cubicBezTo>
                <a:cubicBezTo>
                  <a:pt x="5692" y="918"/>
                  <a:pt x="5692" y="918"/>
                  <a:pt x="5692" y="918"/>
                </a:cubicBezTo>
                <a:cubicBezTo>
                  <a:pt x="5702" y="915"/>
                  <a:pt x="5702" y="915"/>
                  <a:pt x="5702" y="915"/>
                </a:cubicBezTo>
                <a:cubicBezTo>
                  <a:pt x="5727" y="902"/>
                  <a:pt x="5727" y="902"/>
                  <a:pt x="5727" y="902"/>
                </a:cubicBezTo>
                <a:cubicBezTo>
                  <a:pt x="5731" y="905"/>
                  <a:pt x="5731" y="905"/>
                  <a:pt x="5731" y="905"/>
                </a:cubicBezTo>
                <a:cubicBezTo>
                  <a:pt x="5759" y="898"/>
                  <a:pt x="5759" y="898"/>
                  <a:pt x="5759" y="898"/>
                </a:cubicBezTo>
                <a:cubicBezTo>
                  <a:pt x="5758" y="897"/>
                  <a:pt x="5754" y="896"/>
                  <a:pt x="5754" y="898"/>
                </a:cubicBezTo>
                <a:cubicBezTo>
                  <a:pt x="5749" y="897"/>
                  <a:pt x="5742" y="906"/>
                  <a:pt x="5731" y="901"/>
                </a:cubicBezTo>
                <a:cubicBezTo>
                  <a:pt x="5713" y="901"/>
                  <a:pt x="5713" y="901"/>
                  <a:pt x="5713" y="901"/>
                </a:cubicBezTo>
                <a:cubicBezTo>
                  <a:pt x="5702" y="905"/>
                  <a:pt x="5702" y="905"/>
                  <a:pt x="5702" y="905"/>
                </a:cubicBezTo>
                <a:cubicBezTo>
                  <a:pt x="5705" y="902"/>
                  <a:pt x="5701" y="904"/>
                  <a:pt x="5701" y="903"/>
                </a:cubicBezTo>
                <a:cubicBezTo>
                  <a:pt x="5698" y="905"/>
                  <a:pt x="5698" y="905"/>
                  <a:pt x="5698" y="905"/>
                </a:cubicBezTo>
                <a:cubicBezTo>
                  <a:pt x="5682" y="905"/>
                  <a:pt x="5682" y="905"/>
                  <a:pt x="5682" y="905"/>
                </a:cubicBezTo>
                <a:cubicBezTo>
                  <a:pt x="5680" y="909"/>
                  <a:pt x="5680" y="909"/>
                  <a:pt x="5680" y="909"/>
                </a:cubicBezTo>
                <a:cubicBezTo>
                  <a:pt x="5657" y="913"/>
                  <a:pt x="5657" y="913"/>
                  <a:pt x="5657" y="913"/>
                </a:cubicBezTo>
                <a:cubicBezTo>
                  <a:pt x="5642" y="907"/>
                  <a:pt x="5642" y="907"/>
                  <a:pt x="5642" y="907"/>
                </a:cubicBezTo>
                <a:cubicBezTo>
                  <a:pt x="5639" y="910"/>
                  <a:pt x="5639" y="910"/>
                  <a:pt x="5639" y="910"/>
                </a:cubicBezTo>
                <a:cubicBezTo>
                  <a:pt x="5636" y="909"/>
                  <a:pt x="5636" y="909"/>
                  <a:pt x="5636" y="909"/>
                </a:cubicBezTo>
                <a:cubicBezTo>
                  <a:pt x="5624" y="913"/>
                  <a:pt x="5624" y="913"/>
                  <a:pt x="5624" y="913"/>
                </a:cubicBezTo>
                <a:cubicBezTo>
                  <a:pt x="5626" y="914"/>
                  <a:pt x="5626" y="914"/>
                  <a:pt x="5626" y="914"/>
                </a:cubicBezTo>
                <a:cubicBezTo>
                  <a:pt x="5601" y="919"/>
                  <a:pt x="5601" y="919"/>
                  <a:pt x="5601" y="919"/>
                </a:cubicBezTo>
                <a:cubicBezTo>
                  <a:pt x="5598" y="918"/>
                  <a:pt x="5596" y="918"/>
                  <a:pt x="5594" y="917"/>
                </a:cubicBezTo>
                <a:cubicBezTo>
                  <a:pt x="5588" y="919"/>
                  <a:pt x="5584" y="920"/>
                  <a:pt x="5582" y="921"/>
                </a:cubicBezTo>
                <a:cubicBezTo>
                  <a:pt x="5581" y="921"/>
                  <a:pt x="5581" y="921"/>
                  <a:pt x="5581" y="921"/>
                </a:cubicBezTo>
                <a:cubicBezTo>
                  <a:pt x="5574" y="925"/>
                  <a:pt x="5574" y="925"/>
                  <a:pt x="5574" y="925"/>
                </a:cubicBezTo>
                <a:cubicBezTo>
                  <a:pt x="5558" y="924"/>
                  <a:pt x="5558" y="924"/>
                  <a:pt x="5558" y="924"/>
                </a:cubicBezTo>
                <a:cubicBezTo>
                  <a:pt x="5546" y="924"/>
                  <a:pt x="5546" y="924"/>
                  <a:pt x="5546" y="924"/>
                </a:cubicBezTo>
                <a:cubicBezTo>
                  <a:pt x="5546" y="927"/>
                  <a:pt x="5546" y="927"/>
                  <a:pt x="5546" y="927"/>
                </a:cubicBezTo>
                <a:cubicBezTo>
                  <a:pt x="5554" y="924"/>
                  <a:pt x="5554" y="924"/>
                  <a:pt x="5554" y="924"/>
                </a:cubicBezTo>
                <a:cubicBezTo>
                  <a:pt x="5564" y="926"/>
                  <a:pt x="5564" y="926"/>
                  <a:pt x="5564" y="926"/>
                </a:cubicBezTo>
                <a:cubicBezTo>
                  <a:pt x="5560" y="929"/>
                  <a:pt x="5560" y="929"/>
                  <a:pt x="5560" y="929"/>
                </a:cubicBezTo>
                <a:cubicBezTo>
                  <a:pt x="5548" y="930"/>
                  <a:pt x="5548" y="930"/>
                  <a:pt x="5548" y="930"/>
                </a:cubicBezTo>
                <a:cubicBezTo>
                  <a:pt x="5544" y="929"/>
                  <a:pt x="5544" y="929"/>
                  <a:pt x="5544" y="929"/>
                </a:cubicBezTo>
                <a:cubicBezTo>
                  <a:pt x="5533" y="932"/>
                  <a:pt x="5533" y="932"/>
                  <a:pt x="5533" y="932"/>
                </a:cubicBezTo>
                <a:cubicBezTo>
                  <a:pt x="5507" y="932"/>
                  <a:pt x="5507" y="932"/>
                  <a:pt x="5507" y="932"/>
                </a:cubicBezTo>
                <a:cubicBezTo>
                  <a:pt x="5508" y="941"/>
                  <a:pt x="5508" y="941"/>
                  <a:pt x="5508" y="941"/>
                </a:cubicBezTo>
                <a:cubicBezTo>
                  <a:pt x="5494" y="940"/>
                  <a:pt x="5486" y="938"/>
                  <a:pt x="5481" y="937"/>
                </a:cubicBezTo>
                <a:cubicBezTo>
                  <a:pt x="5472" y="939"/>
                  <a:pt x="5472" y="939"/>
                  <a:pt x="5472" y="939"/>
                </a:cubicBezTo>
                <a:cubicBezTo>
                  <a:pt x="5467" y="937"/>
                  <a:pt x="5467" y="937"/>
                  <a:pt x="5467" y="937"/>
                </a:cubicBezTo>
                <a:cubicBezTo>
                  <a:pt x="5455" y="939"/>
                  <a:pt x="5455" y="939"/>
                  <a:pt x="5455" y="939"/>
                </a:cubicBezTo>
                <a:cubicBezTo>
                  <a:pt x="5445" y="945"/>
                  <a:pt x="5445" y="945"/>
                  <a:pt x="5445" y="945"/>
                </a:cubicBezTo>
                <a:cubicBezTo>
                  <a:pt x="5414" y="947"/>
                  <a:pt x="5414" y="947"/>
                  <a:pt x="5414" y="947"/>
                </a:cubicBezTo>
                <a:cubicBezTo>
                  <a:pt x="5410" y="942"/>
                  <a:pt x="5410" y="942"/>
                  <a:pt x="5410" y="942"/>
                </a:cubicBezTo>
                <a:cubicBezTo>
                  <a:pt x="5400" y="944"/>
                  <a:pt x="5400" y="944"/>
                  <a:pt x="5400" y="944"/>
                </a:cubicBezTo>
                <a:cubicBezTo>
                  <a:pt x="5394" y="943"/>
                  <a:pt x="5394" y="943"/>
                  <a:pt x="5394" y="943"/>
                </a:cubicBezTo>
                <a:cubicBezTo>
                  <a:pt x="5387" y="945"/>
                  <a:pt x="5387" y="945"/>
                  <a:pt x="5387" y="945"/>
                </a:cubicBezTo>
                <a:cubicBezTo>
                  <a:pt x="5387" y="952"/>
                  <a:pt x="5374" y="945"/>
                  <a:pt x="5367" y="948"/>
                </a:cubicBezTo>
                <a:cubicBezTo>
                  <a:pt x="5364" y="956"/>
                  <a:pt x="5364" y="956"/>
                  <a:pt x="5364" y="956"/>
                </a:cubicBezTo>
                <a:cubicBezTo>
                  <a:pt x="5342" y="957"/>
                  <a:pt x="5342" y="957"/>
                  <a:pt x="5342" y="957"/>
                </a:cubicBezTo>
                <a:cubicBezTo>
                  <a:pt x="5338" y="960"/>
                  <a:pt x="5338" y="960"/>
                  <a:pt x="5338" y="960"/>
                </a:cubicBezTo>
                <a:cubicBezTo>
                  <a:pt x="5336" y="959"/>
                  <a:pt x="5334" y="958"/>
                  <a:pt x="5333" y="958"/>
                </a:cubicBezTo>
                <a:cubicBezTo>
                  <a:pt x="5333" y="958"/>
                  <a:pt x="5333" y="958"/>
                  <a:pt x="5334" y="958"/>
                </a:cubicBezTo>
                <a:cubicBezTo>
                  <a:pt x="5335" y="955"/>
                  <a:pt x="5333" y="953"/>
                  <a:pt x="5327" y="952"/>
                </a:cubicBezTo>
                <a:cubicBezTo>
                  <a:pt x="5332" y="950"/>
                  <a:pt x="5332" y="950"/>
                  <a:pt x="5332" y="950"/>
                </a:cubicBezTo>
                <a:cubicBezTo>
                  <a:pt x="5327" y="947"/>
                  <a:pt x="5318" y="950"/>
                  <a:pt x="5311" y="950"/>
                </a:cubicBezTo>
                <a:cubicBezTo>
                  <a:pt x="5321" y="949"/>
                  <a:pt x="5325" y="955"/>
                  <a:pt x="5332" y="957"/>
                </a:cubicBezTo>
                <a:cubicBezTo>
                  <a:pt x="5328" y="958"/>
                  <a:pt x="5328" y="958"/>
                  <a:pt x="5328" y="958"/>
                </a:cubicBezTo>
                <a:cubicBezTo>
                  <a:pt x="5322" y="960"/>
                  <a:pt x="5319" y="965"/>
                  <a:pt x="5310" y="960"/>
                </a:cubicBezTo>
                <a:cubicBezTo>
                  <a:pt x="5324" y="959"/>
                  <a:pt x="5319" y="958"/>
                  <a:pt x="5316" y="959"/>
                </a:cubicBezTo>
                <a:cubicBezTo>
                  <a:pt x="5320" y="953"/>
                  <a:pt x="5320" y="953"/>
                  <a:pt x="5320" y="953"/>
                </a:cubicBezTo>
                <a:cubicBezTo>
                  <a:pt x="5313" y="953"/>
                  <a:pt x="5313" y="953"/>
                  <a:pt x="5313" y="953"/>
                </a:cubicBezTo>
                <a:cubicBezTo>
                  <a:pt x="5310" y="957"/>
                  <a:pt x="5310" y="957"/>
                  <a:pt x="5310" y="957"/>
                </a:cubicBezTo>
                <a:cubicBezTo>
                  <a:pt x="5305" y="955"/>
                  <a:pt x="5305" y="955"/>
                  <a:pt x="5305" y="955"/>
                </a:cubicBezTo>
                <a:cubicBezTo>
                  <a:pt x="5297" y="958"/>
                  <a:pt x="5292" y="959"/>
                  <a:pt x="5289" y="960"/>
                </a:cubicBezTo>
                <a:cubicBezTo>
                  <a:pt x="5280" y="957"/>
                  <a:pt x="5280" y="957"/>
                  <a:pt x="5280" y="957"/>
                </a:cubicBezTo>
                <a:cubicBezTo>
                  <a:pt x="5270" y="960"/>
                  <a:pt x="5270" y="960"/>
                  <a:pt x="5270" y="960"/>
                </a:cubicBezTo>
                <a:cubicBezTo>
                  <a:pt x="5271" y="961"/>
                  <a:pt x="5273" y="961"/>
                  <a:pt x="5274" y="961"/>
                </a:cubicBezTo>
                <a:cubicBezTo>
                  <a:pt x="5264" y="965"/>
                  <a:pt x="5264" y="965"/>
                  <a:pt x="5264" y="965"/>
                </a:cubicBezTo>
                <a:cubicBezTo>
                  <a:pt x="5258" y="966"/>
                  <a:pt x="5258" y="966"/>
                  <a:pt x="5258" y="966"/>
                </a:cubicBezTo>
                <a:cubicBezTo>
                  <a:pt x="5237" y="972"/>
                  <a:pt x="5237" y="972"/>
                  <a:pt x="5237" y="972"/>
                </a:cubicBezTo>
                <a:cubicBezTo>
                  <a:pt x="5234" y="971"/>
                  <a:pt x="5218" y="975"/>
                  <a:pt x="5208" y="972"/>
                </a:cubicBezTo>
                <a:cubicBezTo>
                  <a:pt x="5208" y="970"/>
                  <a:pt x="5208" y="970"/>
                  <a:pt x="5208" y="970"/>
                </a:cubicBezTo>
                <a:cubicBezTo>
                  <a:pt x="5219" y="967"/>
                  <a:pt x="5219" y="967"/>
                  <a:pt x="5219" y="967"/>
                </a:cubicBezTo>
                <a:cubicBezTo>
                  <a:pt x="5213" y="968"/>
                  <a:pt x="5213" y="968"/>
                  <a:pt x="5213" y="968"/>
                </a:cubicBezTo>
                <a:cubicBezTo>
                  <a:pt x="5204" y="966"/>
                  <a:pt x="5204" y="966"/>
                  <a:pt x="5204" y="966"/>
                </a:cubicBezTo>
                <a:cubicBezTo>
                  <a:pt x="5218" y="957"/>
                  <a:pt x="5208" y="961"/>
                  <a:pt x="5207" y="962"/>
                </a:cubicBezTo>
                <a:cubicBezTo>
                  <a:pt x="5204" y="960"/>
                  <a:pt x="5204" y="960"/>
                  <a:pt x="5204" y="960"/>
                </a:cubicBezTo>
                <a:cubicBezTo>
                  <a:pt x="5198" y="963"/>
                  <a:pt x="5198" y="963"/>
                  <a:pt x="5198" y="963"/>
                </a:cubicBezTo>
                <a:cubicBezTo>
                  <a:pt x="5184" y="967"/>
                  <a:pt x="5199" y="966"/>
                  <a:pt x="5199" y="967"/>
                </a:cubicBezTo>
                <a:cubicBezTo>
                  <a:pt x="5196" y="973"/>
                  <a:pt x="5196" y="973"/>
                  <a:pt x="5196" y="973"/>
                </a:cubicBezTo>
                <a:cubicBezTo>
                  <a:pt x="5198" y="972"/>
                  <a:pt x="5198" y="972"/>
                  <a:pt x="5198" y="972"/>
                </a:cubicBezTo>
                <a:cubicBezTo>
                  <a:pt x="5198" y="971"/>
                  <a:pt x="5204" y="974"/>
                  <a:pt x="5206" y="975"/>
                </a:cubicBezTo>
                <a:cubicBezTo>
                  <a:pt x="5198" y="978"/>
                  <a:pt x="5198" y="978"/>
                  <a:pt x="5198" y="978"/>
                </a:cubicBezTo>
                <a:cubicBezTo>
                  <a:pt x="5161" y="981"/>
                  <a:pt x="5161" y="981"/>
                  <a:pt x="5161" y="981"/>
                </a:cubicBezTo>
                <a:cubicBezTo>
                  <a:pt x="5158" y="978"/>
                  <a:pt x="5156" y="975"/>
                  <a:pt x="5156" y="974"/>
                </a:cubicBezTo>
                <a:cubicBezTo>
                  <a:pt x="5092" y="983"/>
                  <a:pt x="5145" y="975"/>
                  <a:pt x="5140" y="977"/>
                </a:cubicBezTo>
                <a:cubicBezTo>
                  <a:pt x="5145" y="979"/>
                  <a:pt x="5145" y="979"/>
                  <a:pt x="5145" y="979"/>
                </a:cubicBezTo>
                <a:cubicBezTo>
                  <a:pt x="5138" y="981"/>
                  <a:pt x="5138" y="981"/>
                  <a:pt x="5138" y="981"/>
                </a:cubicBezTo>
                <a:cubicBezTo>
                  <a:pt x="5140" y="982"/>
                  <a:pt x="5142" y="981"/>
                  <a:pt x="5145" y="982"/>
                </a:cubicBezTo>
                <a:cubicBezTo>
                  <a:pt x="5140" y="983"/>
                  <a:pt x="5140" y="983"/>
                  <a:pt x="5140" y="983"/>
                </a:cubicBezTo>
                <a:cubicBezTo>
                  <a:pt x="5136" y="983"/>
                  <a:pt x="5136" y="983"/>
                  <a:pt x="5136" y="983"/>
                </a:cubicBezTo>
                <a:cubicBezTo>
                  <a:pt x="5122" y="984"/>
                  <a:pt x="5129" y="985"/>
                  <a:pt x="5114" y="987"/>
                </a:cubicBezTo>
                <a:cubicBezTo>
                  <a:pt x="5104" y="984"/>
                  <a:pt x="5104" y="984"/>
                  <a:pt x="5104" y="984"/>
                </a:cubicBezTo>
                <a:cubicBezTo>
                  <a:pt x="5107" y="980"/>
                  <a:pt x="5107" y="980"/>
                  <a:pt x="5107" y="980"/>
                </a:cubicBezTo>
                <a:cubicBezTo>
                  <a:pt x="5128" y="976"/>
                  <a:pt x="5128" y="976"/>
                  <a:pt x="5128" y="976"/>
                </a:cubicBezTo>
                <a:cubicBezTo>
                  <a:pt x="5126" y="975"/>
                  <a:pt x="5126" y="975"/>
                  <a:pt x="5126" y="975"/>
                </a:cubicBezTo>
                <a:cubicBezTo>
                  <a:pt x="5159" y="967"/>
                  <a:pt x="5159" y="967"/>
                  <a:pt x="5159" y="967"/>
                </a:cubicBezTo>
                <a:cubicBezTo>
                  <a:pt x="5227" y="952"/>
                  <a:pt x="5227" y="952"/>
                  <a:pt x="5227" y="952"/>
                </a:cubicBezTo>
                <a:cubicBezTo>
                  <a:pt x="5233" y="954"/>
                  <a:pt x="5233" y="954"/>
                  <a:pt x="5233" y="954"/>
                </a:cubicBezTo>
                <a:cubicBezTo>
                  <a:pt x="5238" y="953"/>
                  <a:pt x="5242" y="953"/>
                  <a:pt x="5245" y="952"/>
                </a:cubicBezTo>
                <a:cubicBezTo>
                  <a:pt x="5241" y="946"/>
                  <a:pt x="5254" y="951"/>
                  <a:pt x="5258" y="951"/>
                </a:cubicBezTo>
                <a:cubicBezTo>
                  <a:pt x="5264" y="948"/>
                  <a:pt x="5264" y="948"/>
                  <a:pt x="5264" y="948"/>
                </a:cubicBezTo>
                <a:cubicBezTo>
                  <a:pt x="5268" y="944"/>
                  <a:pt x="5268" y="944"/>
                  <a:pt x="5268" y="944"/>
                </a:cubicBezTo>
                <a:cubicBezTo>
                  <a:pt x="5279" y="944"/>
                  <a:pt x="5279" y="944"/>
                  <a:pt x="5279" y="944"/>
                </a:cubicBezTo>
                <a:cubicBezTo>
                  <a:pt x="5269" y="945"/>
                  <a:pt x="5279" y="946"/>
                  <a:pt x="5276" y="947"/>
                </a:cubicBezTo>
                <a:cubicBezTo>
                  <a:pt x="5285" y="947"/>
                  <a:pt x="5285" y="947"/>
                  <a:pt x="5285" y="947"/>
                </a:cubicBezTo>
                <a:cubicBezTo>
                  <a:pt x="5291" y="944"/>
                  <a:pt x="5291" y="944"/>
                  <a:pt x="5291" y="944"/>
                </a:cubicBezTo>
                <a:cubicBezTo>
                  <a:pt x="5297" y="946"/>
                  <a:pt x="5297" y="946"/>
                  <a:pt x="5297" y="946"/>
                </a:cubicBezTo>
                <a:cubicBezTo>
                  <a:pt x="5313" y="941"/>
                  <a:pt x="5313" y="941"/>
                  <a:pt x="5313" y="941"/>
                </a:cubicBezTo>
                <a:cubicBezTo>
                  <a:pt x="5315" y="940"/>
                  <a:pt x="5315" y="940"/>
                  <a:pt x="5315" y="940"/>
                </a:cubicBezTo>
                <a:cubicBezTo>
                  <a:pt x="5321" y="944"/>
                  <a:pt x="5321" y="944"/>
                  <a:pt x="5321" y="944"/>
                </a:cubicBezTo>
                <a:cubicBezTo>
                  <a:pt x="5323" y="943"/>
                  <a:pt x="5323" y="943"/>
                  <a:pt x="5323" y="943"/>
                </a:cubicBezTo>
                <a:cubicBezTo>
                  <a:pt x="5311" y="935"/>
                  <a:pt x="5311" y="935"/>
                  <a:pt x="5311" y="935"/>
                </a:cubicBezTo>
                <a:cubicBezTo>
                  <a:pt x="5315" y="933"/>
                  <a:pt x="5315" y="933"/>
                  <a:pt x="5315" y="933"/>
                </a:cubicBezTo>
                <a:cubicBezTo>
                  <a:pt x="5323" y="932"/>
                  <a:pt x="5323" y="932"/>
                  <a:pt x="5323" y="932"/>
                </a:cubicBezTo>
                <a:cubicBezTo>
                  <a:pt x="5321" y="931"/>
                  <a:pt x="5321" y="931"/>
                  <a:pt x="5321" y="931"/>
                </a:cubicBezTo>
                <a:cubicBezTo>
                  <a:pt x="5342" y="931"/>
                  <a:pt x="5342" y="931"/>
                  <a:pt x="5342" y="931"/>
                </a:cubicBezTo>
                <a:cubicBezTo>
                  <a:pt x="5342" y="928"/>
                  <a:pt x="5342" y="928"/>
                  <a:pt x="5342" y="928"/>
                </a:cubicBezTo>
                <a:cubicBezTo>
                  <a:pt x="5364" y="931"/>
                  <a:pt x="5364" y="931"/>
                  <a:pt x="5364" y="931"/>
                </a:cubicBezTo>
                <a:cubicBezTo>
                  <a:pt x="5368" y="934"/>
                  <a:pt x="5368" y="934"/>
                  <a:pt x="5368" y="934"/>
                </a:cubicBezTo>
                <a:cubicBezTo>
                  <a:pt x="5371" y="934"/>
                  <a:pt x="5375" y="934"/>
                  <a:pt x="5377" y="934"/>
                </a:cubicBezTo>
                <a:cubicBezTo>
                  <a:pt x="5377" y="931"/>
                  <a:pt x="5377" y="931"/>
                  <a:pt x="5377" y="931"/>
                </a:cubicBezTo>
                <a:cubicBezTo>
                  <a:pt x="5350" y="930"/>
                  <a:pt x="5371" y="931"/>
                  <a:pt x="5369" y="930"/>
                </a:cubicBezTo>
                <a:cubicBezTo>
                  <a:pt x="5375" y="924"/>
                  <a:pt x="5375" y="924"/>
                  <a:pt x="5375" y="924"/>
                </a:cubicBezTo>
                <a:cubicBezTo>
                  <a:pt x="5373" y="925"/>
                  <a:pt x="5373" y="925"/>
                  <a:pt x="5373" y="925"/>
                </a:cubicBezTo>
                <a:cubicBezTo>
                  <a:pt x="5369" y="924"/>
                  <a:pt x="5369" y="924"/>
                  <a:pt x="5369" y="924"/>
                </a:cubicBezTo>
                <a:cubicBezTo>
                  <a:pt x="5371" y="922"/>
                  <a:pt x="5372" y="920"/>
                  <a:pt x="5373" y="919"/>
                </a:cubicBezTo>
                <a:cubicBezTo>
                  <a:pt x="5392" y="916"/>
                  <a:pt x="5392" y="916"/>
                  <a:pt x="5392" y="916"/>
                </a:cubicBezTo>
                <a:cubicBezTo>
                  <a:pt x="5426" y="907"/>
                  <a:pt x="5426" y="907"/>
                  <a:pt x="5426" y="907"/>
                </a:cubicBezTo>
                <a:cubicBezTo>
                  <a:pt x="5496" y="891"/>
                  <a:pt x="5496" y="891"/>
                  <a:pt x="5496" y="891"/>
                </a:cubicBezTo>
                <a:cubicBezTo>
                  <a:pt x="5492" y="888"/>
                  <a:pt x="5492" y="888"/>
                  <a:pt x="5492" y="888"/>
                </a:cubicBezTo>
                <a:cubicBezTo>
                  <a:pt x="5496" y="888"/>
                  <a:pt x="5496" y="888"/>
                  <a:pt x="5496" y="888"/>
                </a:cubicBezTo>
                <a:cubicBezTo>
                  <a:pt x="5492" y="883"/>
                  <a:pt x="5492" y="883"/>
                  <a:pt x="5492" y="883"/>
                </a:cubicBezTo>
                <a:cubicBezTo>
                  <a:pt x="5496" y="880"/>
                  <a:pt x="5496" y="880"/>
                  <a:pt x="5496" y="880"/>
                </a:cubicBezTo>
                <a:cubicBezTo>
                  <a:pt x="5498" y="881"/>
                  <a:pt x="5498" y="881"/>
                  <a:pt x="5498" y="881"/>
                </a:cubicBezTo>
                <a:cubicBezTo>
                  <a:pt x="5496" y="882"/>
                  <a:pt x="5496" y="882"/>
                  <a:pt x="5496" y="882"/>
                </a:cubicBezTo>
                <a:cubicBezTo>
                  <a:pt x="5507" y="882"/>
                  <a:pt x="5507" y="882"/>
                  <a:pt x="5507" y="882"/>
                </a:cubicBezTo>
                <a:cubicBezTo>
                  <a:pt x="5569" y="867"/>
                  <a:pt x="5569" y="867"/>
                  <a:pt x="5569" y="867"/>
                </a:cubicBezTo>
                <a:cubicBezTo>
                  <a:pt x="5587" y="870"/>
                  <a:pt x="5587" y="870"/>
                  <a:pt x="5587" y="870"/>
                </a:cubicBezTo>
                <a:cubicBezTo>
                  <a:pt x="5598" y="866"/>
                  <a:pt x="5598" y="866"/>
                  <a:pt x="5598" y="866"/>
                </a:cubicBezTo>
                <a:cubicBezTo>
                  <a:pt x="5605" y="866"/>
                  <a:pt x="5605" y="866"/>
                  <a:pt x="5605" y="866"/>
                </a:cubicBezTo>
                <a:cubicBezTo>
                  <a:pt x="5629" y="860"/>
                  <a:pt x="5629" y="860"/>
                  <a:pt x="5629" y="860"/>
                </a:cubicBezTo>
                <a:cubicBezTo>
                  <a:pt x="5630" y="863"/>
                  <a:pt x="5630" y="863"/>
                  <a:pt x="5630" y="863"/>
                </a:cubicBezTo>
                <a:cubicBezTo>
                  <a:pt x="5651" y="860"/>
                  <a:pt x="5651" y="860"/>
                  <a:pt x="5651" y="860"/>
                </a:cubicBezTo>
                <a:cubicBezTo>
                  <a:pt x="5661" y="854"/>
                  <a:pt x="5661" y="854"/>
                  <a:pt x="5661" y="854"/>
                </a:cubicBezTo>
                <a:cubicBezTo>
                  <a:pt x="5708" y="847"/>
                  <a:pt x="5708" y="847"/>
                  <a:pt x="5708" y="847"/>
                </a:cubicBezTo>
                <a:cubicBezTo>
                  <a:pt x="5708" y="849"/>
                  <a:pt x="5708" y="849"/>
                  <a:pt x="5708" y="849"/>
                </a:cubicBezTo>
                <a:cubicBezTo>
                  <a:pt x="5711" y="845"/>
                  <a:pt x="5711" y="845"/>
                  <a:pt x="5711" y="845"/>
                </a:cubicBezTo>
                <a:cubicBezTo>
                  <a:pt x="5745" y="840"/>
                  <a:pt x="5745" y="840"/>
                  <a:pt x="5745" y="840"/>
                </a:cubicBezTo>
                <a:cubicBezTo>
                  <a:pt x="5801" y="830"/>
                  <a:pt x="5801" y="830"/>
                  <a:pt x="5801" y="830"/>
                </a:cubicBezTo>
                <a:cubicBezTo>
                  <a:pt x="5810" y="831"/>
                  <a:pt x="5810" y="831"/>
                  <a:pt x="5810" y="831"/>
                </a:cubicBezTo>
                <a:cubicBezTo>
                  <a:pt x="5810" y="830"/>
                  <a:pt x="5810" y="830"/>
                  <a:pt x="5810" y="830"/>
                </a:cubicBezTo>
                <a:cubicBezTo>
                  <a:pt x="5838" y="824"/>
                  <a:pt x="5840" y="820"/>
                  <a:pt x="5871" y="822"/>
                </a:cubicBezTo>
                <a:cubicBezTo>
                  <a:pt x="5871" y="819"/>
                  <a:pt x="5871" y="819"/>
                  <a:pt x="5871" y="819"/>
                </a:cubicBezTo>
                <a:cubicBezTo>
                  <a:pt x="5896" y="813"/>
                  <a:pt x="5896" y="813"/>
                  <a:pt x="5896" y="813"/>
                </a:cubicBezTo>
                <a:cubicBezTo>
                  <a:pt x="5909" y="808"/>
                  <a:pt x="5925" y="810"/>
                  <a:pt x="5933" y="813"/>
                </a:cubicBezTo>
                <a:cubicBezTo>
                  <a:pt x="5925" y="817"/>
                  <a:pt x="5925" y="817"/>
                  <a:pt x="5925" y="817"/>
                </a:cubicBezTo>
                <a:cubicBezTo>
                  <a:pt x="5896" y="824"/>
                  <a:pt x="5883" y="813"/>
                  <a:pt x="5896" y="820"/>
                </a:cubicBezTo>
                <a:cubicBezTo>
                  <a:pt x="5898" y="821"/>
                  <a:pt x="5898" y="821"/>
                  <a:pt x="5898" y="821"/>
                </a:cubicBezTo>
                <a:cubicBezTo>
                  <a:pt x="5892" y="826"/>
                  <a:pt x="5883" y="819"/>
                  <a:pt x="5877" y="824"/>
                </a:cubicBezTo>
                <a:cubicBezTo>
                  <a:pt x="5877" y="824"/>
                  <a:pt x="5877" y="825"/>
                  <a:pt x="5877" y="825"/>
                </a:cubicBezTo>
                <a:cubicBezTo>
                  <a:pt x="5875" y="825"/>
                  <a:pt x="5873" y="826"/>
                  <a:pt x="5875" y="827"/>
                </a:cubicBezTo>
                <a:cubicBezTo>
                  <a:pt x="5875" y="827"/>
                  <a:pt x="5876" y="827"/>
                  <a:pt x="5876" y="827"/>
                </a:cubicBezTo>
                <a:cubicBezTo>
                  <a:pt x="5876" y="827"/>
                  <a:pt x="5875" y="827"/>
                  <a:pt x="5875" y="828"/>
                </a:cubicBezTo>
                <a:cubicBezTo>
                  <a:pt x="5875" y="828"/>
                  <a:pt x="5875" y="828"/>
                  <a:pt x="5876" y="828"/>
                </a:cubicBezTo>
                <a:cubicBezTo>
                  <a:pt x="5894" y="825"/>
                  <a:pt x="5894" y="825"/>
                  <a:pt x="5894" y="825"/>
                </a:cubicBezTo>
                <a:cubicBezTo>
                  <a:pt x="5902" y="821"/>
                  <a:pt x="5902" y="821"/>
                  <a:pt x="5902" y="821"/>
                </a:cubicBezTo>
                <a:cubicBezTo>
                  <a:pt x="5930" y="822"/>
                  <a:pt x="5940" y="818"/>
                  <a:pt x="5940" y="816"/>
                </a:cubicBezTo>
                <a:cubicBezTo>
                  <a:pt x="5951" y="815"/>
                  <a:pt x="5951" y="815"/>
                  <a:pt x="5951" y="815"/>
                </a:cubicBezTo>
                <a:cubicBezTo>
                  <a:pt x="5968" y="810"/>
                  <a:pt x="5968" y="810"/>
                  <a:pt x="5968" y="810"/>
                </a:cubicBezTo>
                <a:cubicBezTo>
                  <a:pt x="5935" y="813"/>
                  <a:pt x="5935" y="813"/>
                  <a:pt x="5935" y="813"/>
                </a:cubicBezTo>
                <a:cubicBezTo>
                  <a:pt x="5941" y="809"/>
                  <a:pt x="5941" y="809"/>
                  <a:pt x="5941" y="809"/>
                </a:cubicBezTo>
                <a:cubicBezTo>
                  <a:pt x="5976" y="804"/>
                  <a:pt x="5976" y="804"/>
                  <a:pt x="5976" y="804"/>
                </a:cubicBezTo>
                <a:cubicBezTo>
                  <a:pt x="5979" y="799"/>
                  <a:pt x="5979" y="799"/>
                  <a:pt x="5979" y="799"/>
                </a:cubicBezTo>
                <a:cubicBezTo>
                  <a:pt x="5985" y="800"/>
                  <a:pt x="5985" y="800"/>
                  <a:pt x="5985" y="800"/>
                </a:cubicBezTo>
                <a:cubicBezTo>
                  <a:pt x="6009" y="795"/>
                  <a:pt x="6009" y="795"/>
                  <a:pt x="6009" y="795"/>
                </a:cubicBezTo>
                <a:cubicBezTo>
                  <a:pt x="6030" y="794"/>
                  <a:pt x="6030" y="794"/>
                  <a:pt x="6030" y="794"/>
                </a:cubicBezTo>
                <a:cubicBezTo>
                  <a:pt x="6103" y="775"/>
                  <a:pt x="6051" y="792"/>
                  <a:pt x="6057" y="790"/>
                </a:cubicBezTo>
                <a:cubicBezTo>
                  <a:pt x="6071" y="785"/>
                  <a:pt x="6071" y="785"/>
                  <a:pt x="6071" y="785"/>
                </a:cubicBezTo>
                <a:cubicBezTo>
                  <a:pt x="6130" y="779"/>
                  <a:pt x="6130" y="779"/>
                  <a:pt x="6130" y="779"/>
                </a:cubicBezTo>
                <a:cubicBezTo>
                  <a:pt x="6157" y="783"/>
                  <a:pt x="6157" y="783"/>
                  <a:pt x="6157" y="783"/>
                </a:cubicBezTo>
                <a:cubicBezTo>
                  <a:pt x="6151" y="785"/>
                  <a:pt x="6151" y="785"/>
                  <a:pt x="6151" y="785"/>
                </a:cubicBezTo>
                <a:cubicBezTo>
                  <a:pt x="6118" y="788"/>
                  <a:pt x="6118" y="788"/>
                  <a:pt x="6118" y="788"/>
                </a:cubicBezTo>
                <a:cubicBezTo>
                  <a:pt x="6113" y="786"/>
                  <a:pt x="6113" y="786"/>
                  <a:pt x="6113" y="786"/>
                </a:cubicBezTo>
                <a:cubicBezTo>
                  <a:pt x="6105" y="787"/>
                  <a:pt x="6100" y="788"/>
                  <a:pt x="6095" y="789"/>
                </a:cubicBezTo>
                <a:cubicBezTo>
                  <a:pt x="6104" y="789"/>
                  <a:pt x="6104" y="789"/>
                  <a:pt x="6104" y="789"/>
                </a:cubicBezTo>
                <a:cubicBezTo>
                  <a:pt x="6077" y="796"/>
                  <a:pt x="6077" y="796"/>
                  <a:pt x="6077" y="796"/>
                </a:cubicBezTo>
                <a:cubicBezTo>
                  <a:pt x="6073" y="795"/>
                  <a:pt x="6073" y="795"/>
                  <a:pt x="6073" y="795"/>
                </a:cubicBezTo>
                <a:cubicBezTo>
                  <a:pt x="6043" y="802"/>
                  <a:pt x="6056" y="791"/>
                  <a:pt x="6038" y="798"/>
                </a:cubicBezTo>
                <a:cubicBezTo>
                  <a:pt x="6030" y="800"/>
                  <a:pt x="6030" y="800"/>
                  <a:pt x="6030" y="800"/>
                </a:cubicBezTo>
                <a:cubicBezTo>
                  <a:pt x="6051" y="798"/>
                  <a:pt x="6051" y="798"/>
                  <a:pt x="6051" y="798"/>
                </a:cubicBezTo>
                <a:cubicBezTo>
                  <a:pt x="6085" y="802"/>
                  <a:pt x="6085" y="802"/>
                  <a:pt x="6085" y="802"/>
                </a:cubicBezTo>
                <a:cubicBezTo>
                  <a:pt x="6081" y="804"/>
                  <a:pt x="6081" y="804"/>
                  <a:pt x="6081" y="804"/>
                </a:cubicBezTo>
                <a:cubicBezTo>
                  <a:pt x="6071" y="802"/>
                  <a:pt x="6071" y="802"/>
                  <a:pt x="6071" y="802"/>
                </a:cubicBezTo>
                <a:cubicBezTo>
                  <a:pt x="6044" y="811"/>
                  <a:pt x="6044" y="811"/>
                  <a:pt x="6044" y="811"/>
                </a:cubicBezTo>
                <a:cubicBezTo>
                  <a:pt x="6046" y="813"/>
                  <a:pt x="6046" y="813"/>
                  <a:pt x="6046" y="813"/>
                </a:cubicBezTo>
                <a:cubicBezTo>
                  <a:pt x="6051" y="813"/>
                  <a:pt x="6051" y="813"/>
                  <a:pt x="6051" y="813"/>
                </a:cubicBezTo>
                <a:cubicBezTo>
                  <a:pt x="6052" y="808"/>
                  <a:pt x="6052" y="808"/>
                  <a:pt x="6052" y="808"/>
                </a:cubicBezTo>
                <a:cubicBezTo>
                  <a:pt x="6061" y="807"/>
                  <a:pt x="6061" y="807"/>
                  <a:pt x="6061" y="807"/>
                </a:cubicBezTo>
                <a:cubicBezTo>
                  <a:pt x="6061" y="811"/>
                  <a:pt x="6061" y="811"/>
                  <a:pt x="6061" y="811"/>
                </a:cubicBezTo>
                <a:cubicBezTo>
                  <a:pt x="6076" y="809"/>
                  <a:pt x="6080" y="808"/>
                  <a:pt x="6080" y="807"/>
                </a:cubicBezTo>
                <a:cubicBezTo>
                  <a:pt x="6108" y="802"/>
                  <a:pt x="6108" y="802"/>
                  <a:pt x="6108" y="802"/>
                </a:cubicBezTo>
                <a:cubicBezTo>
                  <a:pt x="6118" y="798"/>
                  <a:pt x="6118" y="798"/>
                  <a:pt x="6118" y="798"/>
                </a:cubicBezTo>
                <a:cubicBezTo>
                  <a:pt x="6135" y="794"/>
                  <a:pt x="6135" y="794"/>
                  <a:pt x="6135" y="794"/>
                </a:cubicBezTo>
                <a:cubicBezTo>
                  <a:pt x="6174" y="782"/>
                  <a:pt x="6174" y="782"/>
                  <a:pt x="6174" y="782"/>
                </a:cubicBezTo>
                <a:cubicBezTo>
                  <a:pt x="6178" y="783"/>
                  <a:pt x="6178" y="783"/>
                  <a:pt x="6178" y="783"/>
                </a:cubicBezTo>
                <a:cubicBezTo>
                  <a:pt x="6185" y="781"/>
                  <a:pt x="6185" y="781"/>
                  <a:pt x="6185" y="781"/>
                </a:cubicBezTo>
                <a:cubicBezTo>
                  <a:pt x="6170" y="777"/>
                  <a:pt x="6170" y="777"/>
                  <a:pt x="6170" y="777"/>
                </a:cubicBezTo>
                <a:cubicBezTo>
                  <a:pt x="6171" y="776"/>
                  <a:pt x="6171" y="776"/>
                  <a:pt x="6172" y="776"/>
                </a:cubicBezTo>
                <a:cubicBezTo>
                  <a:pt x="6162" y="776"/>
                  <a:pt x="6154" y="776"/>
                  <a:pt x="6148" y="775"/>
                </a:cubicBezTo>
                <a:cubicBezTo>
                  <a:pt x="6151" y="772"/>
                  <a:pt x="6151" y="772"/>
                  <a:pt x="6151" y="772"/>
                </a:cubicBezTo>
                <a:cubicBezTo>
                  <a:pt x="6144" y="774"/>
                  <a:pt x="6144" y="774"/>
                  <a:pt x="6144" y="774"/>
                </a:cubicBezTo>
                <a:cubicBezTo>
                  <a:pt x="6146" y="775"/>
                  <a:pt x="6147" y="775"/>
                  <a:pt x="6147" y="775"/>
                </a:cubicBezTo>
                <a:cubicBezTo>
                  <a:pt x="6121" y="774"/>
                  <a:pt x="6130" y="774"/>
                  <a:pt x="6139" y="774"/>
                </a:cubicBezTo>
                <a:cubicBezTo>
                  <a:pt x="6126" y="772"/>
                  <a:pt x="6126" y="772"/>
                  <a:pt x="6126" y="772"/>
                </a:cubicBezTo>
                <a:cubicBezTo>
                  <a:pt x="6116" y="773"/>
                  <a:pt x="6116" y="773"/>
                  <a:pt x="6116" y="773"/>
                </a:cubicBezTo>
                <a:cubicBezTo>
                  <a:pt x="6064" y="777"/>
                  <a:pt x="6064" y="777"/>
                  <a:pt x="6064" y="777"/>
                </a:cubicBezTo>
                <a:cubicBezTo>
                  <a:pt x="6032" y="784"/>
                  <a:pt x="6032" y="784"/>
                  <a:pt x="6032" y="784"/>
                </a:cubicBezTo>
                <a:cubicBezTo>
                  <a:pt x="5999" y="786"/>
                  <a:pt x="5999" y="786"/>
                  <a:pt x="5999" y="786"/>
                </a:cubicBezTo>
                <a:cubicBezTo>
                  <a:pt x="5943" y="793"/>
                  <a:pt x="5943" y="793"/>
                  <a:pt x="5943" y="793"/>
                </a:cubicBezTo>
                <a:cubicBezTo>
                  <a:pt x="5914" y="798"/>
                  <a:pt x="5914" y="798"/>
                  <a:pt x="5914" y="798"/>
                </a:cubicBezTo>
                <a:cubicBezTo>
                  <a:pt x="5908" y="796"/>
                  <a:pt x="5908" y="796"/>
                  <a:pt x="5908" y="796"/>
                </a:cubicBezTo>
                <a:cubicBezTo>
                  <a:pt x="5922" y="794"/>
                  <a:pt x="5911" y="795"/>
                  <a:pt x="5912" y="795"/>
                </a:cubicBezTo>
                <a:cubicBezTo>
                  <a:pt x="5896" y="795"/>
                  <a:pt x="5896" y="795"/>
                  <a:pt x="5896" y="795"/>
                </a:cubicBezTo>
                <a:cubicBezTo>
                  <a:pt x="5868" y="791"/>
                  <a:pt x="5877" y="803"/>
                  <a:pt x="5852" y="799"/>
                </a:cubicBezTo>
                <a:cubicBezTo>
                  <a:pt x="5855" y="804"/>
                  <a:pt x="5855" y="804"/>
                  <a:pt x="5855" y="804"/>
                </a:cubicBezTo>
                <a:cubicBezTo>
                  <a:pt x="5820" y="807"/>
                  <a:pt x="5820" y="807"/>
                  <a:pt x="5820" y="807"/>
                </a:cubicBezTo>
                <a:cubicBezTo>
                  <a:pt x="5820" y="806"/>
                  <a:pt x="5820" y="806"/>
                  <a:pt x="5820" y="806"/>
                </a:cubicBezTo>
                <a:cubicBezTo>
                  <a:pt x="5830" y="802"/>
                  <a:pt x="5830" y="802"/>
                  <a:pt x="5830" y="802"/>
                </a:cubicBezTo>
                <a:cubicBezTo>
                  <a:pt x="5820" y="802"/>
                  <a:pt x="5820" y="802"/>
                  <a:pt x="5820" y="802"/>
                </a:cubicBezTo>
                <a:cubicBezTo>
                  <a:pt x="5816" y="806"/>
                  <a:pt x="5816" y="806"/>
                  <a:pt x="5816" y="806"/>
                </a:cubicBezTo>
                <a:cubicBezTo>
                  <a:pt x="5783" y="797"/>
                  <a:pt x="5812" y="808"/>
                  <a:pt x="5791" y="806"/>
                </a:cubicBezTo>
                <a:cubicBezTo>
                  <a:pt x="5799" y="809"/>
                  <a:pt x="5788" y="807"/>
                  <a:pt x="5791" y="809"/>
                </a:cubicBezTo>
                <a:cubicBezTo>
                  <a:pt x="5802" y="812"/>
                  <a:pt x="5807" y="802"/>
                  <a:pt x="5817" y="808"/>
                </a:cubicBezTo>
                <a:cubicBezTo>
                  <a:pt x="5814" y="811"/>
                  <a:pt x="5806" y="811"/>
                  <a:pt x="5803" y="813"/>
                </a:cubicBezTo>
                <a:cubicBezTo>
                  <a:pt x="5799" y="813"/>
                  <a:pt x="5799" y="813"/>
                  <a:pt x="5799" y="813"/>
                </a:cubicBezTo>
                <a:cubicBezTo>
                  <a:pt x="5797" y="810"/>
                  <a:pt x="5797" y="810"/>
                  <a:pt x="5797" y="810"/>
                </a:cubicBezTo>
                <a:cubicBezTo>
                  <a:pt x="5793" y="812"/>
                  <a:pt x="5788" y="812"/>
                  <a:pt x="5789" y="812"/>
                </a:cubicBezTo>
                <a:cubicBezTo>
                  <a:pt x="5786" y="811"/>
                  <a:pt x="5786" y="811"/>
                  <a:pt x="5786" y="811"/>
                </a:cubicBezTo>
                <a:cubicBezTo>
                  <a:pt x="5776" y="814"/>
                  <a:pt x="5776" y="814"/>
                  <a:pt x="5776" y="814"/>
                </a:cubicBezTo>
                <a:cubicBezTo>
                  <a:pt x="5773" y="813"/>
                  <a:pt x="5773" y="813"/>
                  <a:pt x="5773" y="813"/>
                </a:cubicBezTo>
                <a:cubicBezTo>
                  <a:pt x="5764" y="814"/>
                  <a:pt x="5764" y="814"/>
                  <a:pt x="5764" y="814"/>
                </a:cubicBezTo>
                <a:cubicBezTo>
                  <a:pt x="5769" y="817"/>
                  <a:pt x="5769" y="817"/>
                  <a:pt x="5769" y="817"/>
                </a:cubicBezTo>
                <a:cubicBezTo>
                  <a:pt x="5750" y="823"/>
                  <a:pt x="5761" y="819"/>
                  <a:pt x="5762" y="819"/>
                </a:cubicBezTo>
                <a:cubicBezTo>
                  <a:pt x="5742" y="815"/>
                  <a:pt x="5742" y="815"/>
                  <a:pt x="5742" y="815"/>
                </a:cubicBezTo>
                <a:cubicBezTo>
                  <a:pt x="5786" y="803"/>
                  <a:pt x="5752" y="814"/>
                  <a:pt x="5756" y="813"/>
                </a:cubicBezTo>
                <a:cubicBezTo>
                  <a:pt x="5785" y="804"/>
                  <a:pt x="5785" y="804"/>
                  <a:pt x="5785" y="804"/>
                </a:cubicBezTo>
                <a:cubicBezTo>
                  <a:pt x="5840" y="788"/>
                  <a:pt x="5840" y="788"/>
                  <a:pt x="5840" y="788"/>
                </a:cubicBezTo>
                <a:cubicBezTo>
                  <a:pt x="5851" y="788"/>
                  <a:pt x="5851" y="788"/>
                  <a:pt x="5851" y="788"/>
                </a:cubicBezTo>
                <a:cubicBezTo>
                  <a:pt x="5858" y="781"/>
                  <a:pt x="5858" y="781"/>
                  <a:pt x="5858" y="781"/>
                </a:cubicBezTo>
                <a:cubicBezTo>
                  <a:pt x="5876" y="783"/>
                  <a:pt x="5876" y="783"/>
                  <a:pt x="5876" y="783"/>
                </a:cubicBezTo>
                <a:cubicBezTo>
                  <a:pt x="5879" y="782"/>
                  <a:pt x="5876" y="781"/>
                  <a:pt x="5879" y="781"/>
                </a:cubicBezTo>
                <a:cubicBezTo>
                  <a:pt x="5836" y="780"/>
                  <a:pt x="5871" y="779"/>
                  <a:pt x="5867" y="779"/>
                </a:cubicBezTo>
                <a:cubicBezTo>
                  <a:pt x="5881" y="773"/>
                  <a:pt x="5881" y="773"/>
                  <a:pt x="5881" y="773"/>
                </a:cubicBezTo>
                <a:cubicBezTo>
                  <a:pt x="5925" y="772"/>
                  <a:pt x="5925" y="772"/>
                  <a:pt x="5925" y="772"/>
                </a:cubicBezTo>
                <a:cubicBezTo>
                  <a:pt x="5925" y="774"/>
                  <a:pt x="5925" y="774"/>
                  <a:pt x="5925" y="774"/>
                </a:cubicBezTo>
                <a:cubicBezTo>
                  <a:pt x="5908" y="777"/>
                  <a:pt x="5908" y="777"/>
                  <a:pt x="5908" y="777"/>
                </a:cubicBezTo>
                <a:cubicBezTo>
                  <a:pt x="5901" y="779"/>
                  <a:pt x="5914" y="780"/>
                  <a:pt x="5917" y="779"/>
                </a:cubicBezTo>
                <a:cubicBezTo>
                  <a:pt x="5943" y="779"/>
                  <a:pt x="5943" y="779"/>
                  <a:pt x="5943" y="779"/>
                </a:cubicBezTo>
                <a:cubicBezTo>
                  <a:pt x="5945" y="777"/>
                  <a:pt x="5945" y="777"/>
                  <a:pt x="5945" y="777"/>
                </a:cubicBezTo>
                <a:cubicBezTo>
                  <a:pt x="5942" y="775"/>
                  <a:pt x="5940" y="774"/>
                  <a:pt x="5939" y="774"/>
                </a:cubicBezTo>
                <a:cubicBezTo>
                  <a:pt x="5939" y="771"/>
                  <a:pt x="5939" y="771"/>
                  <a:pt x="5939" y="771"/>
                </a:cubicBezTo>
                <a:cubicBezTo>
                  <a:pt x="5943" y="771"/>
                  <a:pt x="5943" y="771"/>
                  <a:pt x="5943" y="771"/>
                </a:cubicBezTo>
                <a:cubicBezTo>
                  <a:pt x="5960" y="760"/>
                  <a:pt x="5953" y="766"/>
                  <a:pt x="5950" y="767"/>
                </a:cubicBezTo>
                <a:cubicBezTo>
                  <a:pt x="5968" y="766"/>
                  <a:pt x="5968" y="766"/>
                  <a:pt x="5968" y="766"/>
                </a:cubicBezTo>
                <a:cubicBezTo>
                  <a:pt x="5966" y="769"/>
                  <a:pt x="5966" y="769"/>
                  <a:pt x="5966" y="769"/>
                </a:cubicBezTo>
                <a:cubicBezTo>
                  <a:pt x="5968" y="769"/>
                  <a:pt x="5968" y="769"/>
                  <a:pt x="5968" y="769"/>
                </a:cubicBezTo>
                <a:cubicBezTo>
                  <a:pt x="5982" y="763"/>
                  <a:pt x="5982" y="763"/>
                  <a:pt x="5982" y="763"/>
                </a:cubicBezTo>
                <a:cubicBezTo>
                  <a:pt x="5984" y="757"/>
                  <a:pt x="5979" y="760"/>
                  <a:pt x="5976" y="760"/>
                </a:cubicBezTo>
                <a:cubicBezTo>
                  <a:pt x="5980" y="757"/>
                  <a:pt x="5980" y="757"/>
                  <a:pt x="5980" y="757"/>
                </a:cubicBezTo>
                <a:cubicBezTo>
                  <a:pt x="5958" y="755"/>
                  <a:pt x="5958" y="755"/>
                  <a:pt x="5958" y="755"/>
                </a:cubicBezTo>
                <a:cubicBezTo>
                  <a:pt x="5954" y="756"/>
                  <a:pt x="5954" y="756"/>
                  <a:pt x="5954" y="756"/>
                </a:cubicBezTo>
                <a:cubicBezTo>
                  <a:pt x="5955" y="753"/>
                  <a:pt x="5954" y="753"/>
                  <a:pt x="5953" y="753"/>
                </a:cubicBezTo>
                <a:cubicBezTo>
                  <a:pt x="5966" y="749"/>
                  <a:pt x="5966" y="749"/>
                  <a:pt x="5966" y="749"/>
                </a:cubicBezTo>
                <a:cubicBezTo>
                  <a:pt x="5970" y="750"/>
                  <a:pt x="5970" y="750"/>
                  <a:pt x="5970" y="750"/>
                </a:cubicBezTo>
                <a:cubicBezTo>
                  <a:pt x="5976" y="755"/>
                  <a:pt x="5976" y="755"/>
                  <a:pt x="5976" y="755"/>
                </a:cubicBezTo>
                <a:cubicBezTo>
                  <a:pt x="5986" y="754"/>
                  <a:pt x="5986" y="754"/>
                  <a:pt x="5986" y="754"/>
                </a:cubicBezTo>
                <a:cubicBezTo>
                  <a:pt x="5995" y="748"/>
                  <a:pt x="5995" y="748"/>
                  <a:pt x="5995" y="748"/>
                </a:cubicBezTo>
                <a:cubicBezTo>
                  <a:pt x="6021" y="743"/>
                  <a:pt x="6021" y="743"/>
                  <a:pt x="6021" y="743"/>
                </a:cubicBezTo>
                <a:cubicBezTo>
                  <a:pt x="6020" y="742"/>
                  <a:pt x="6020" y="742"/>
                  <a:pt x="6020" y="742"/>
                </a:cubicBezTo>
                <a:cubicBezTo>
                  <a:pt x="6028" y="736"/>
                  <a:pt x="6028" y="736"/>
                  <a:pt x="6028" y="736"/>
                </a:cubicBezTo>
                <a:cubicBezTo>
                  <a:pt x="6016" y="738"/>
                  <a:pt x="6016" y="738"/>
                  <a:pt x="6016" y="738"/>
                </a:cubicBezTo>
                <a:cubicBezTo>
                  <a:pt x="6016" y="736"/>
                  <a:pt x="6016" y="736"/>
                  <a:pt x="6016" y="736"/>
                </a:cubicBezTo>
                <a:cubicBezTo>
                  <a:pt x="6024" y="733"/>
                  <a:pt x="6029" y="731"/>
                  <a:pt x="6031" y="730"/>
                </a:cubicBezTo>
                <a:cubicBezTo>
                  <a:pt x="6076" y="722"/>
                  <a:pt x="6020" y="732"/>
                  <a:pt x="6051" y="732"/>
                </a:cubicBezTo>
                <a:cubicBezTo>
                  <a:pt x="6053" y="731"/>
                  <a:pt x="6055" y="730"/>
                  <a:pt x="6056" y="729"/>
                </a:cubicBezTo>
                <a:cubicBezTo>
                  <a:pt x="6058" y="730"/>
                  <a:pt x="6058" y="730"/>
                  <a:pt x="6058" y="730"/>
                </a:cubicBezTo>
                <a:cubicBezTo>
                  <a:pt x="6057" y="729"/>
                  <a:pt x="6057" y="729"/>
                  <a:pt x="6057" y="729"/>
                </a:cubicBezTo>
                <a:cubicBezTo>
                  <a:pt x="6059" y="728"/>
                  <a:pt x="6058" y="728"/>
                  <a:pt x="6056" y="729"/>
                </a:cubicBezTo>
                <a:cubicBezTo>
                  <a:pt x="6052" y="726"/>
                  <a:pt x="6052" y="726"/>
                  <a:pt x="6052" y="726"/>
                </a:cubicBezTo>
                <a:cubicBezTo>
                  <a:pt x="6057" y="725"/>
                  <a:pt x="6057" y="725"/>
                  <a:pt x="6057" y="725"/>
                </a:cubicBezTo>
                <a:cubicBezTo>
                  <a:pt x="6064" y="725"/>
                  <a:pt x="6068" y="726"/>
                  <a:pt x="6071" y="726"/>
                </a:cubicBezTo>
                <a:cubicBezTo>
                  <a:pt x="6083" y="720"/>
                  <a:pt x="6083" y="720"/>
                  <a:pt x="6083" y="720"/>
                </a:cubicBezTo>
                <a:cubicBezTo>
                  <a:pt x="6085" y="720"/>
                  <a:pt x="6087" y="720"/>
                  <a:pt x="6088" y="720"/>
                </a:cubicBezTo>
                <a:cubicBezTo>
                  <a:pt x="6085" y="720"/>
                  <a:pt x="6093" y="721"/>
                  <a:pt x="6092" y="719"/>
                </a:cubicBezTo>
                <a:cubicBezTo>
                  <a:pt x="6075" y="714"/>
                  <a:pt x="6075" y="714"/>
                  <a:pt x="6075" y="714"/>
                </a:cubicBezTo>
                <a:cubicBezTo>
                  <a:pt x="6081" y="711"/>
                  <a:pt x="6081" y="711"/>
                  <a:pt x="6081" y="711"/>
                </a:cubicBezTo>
                <a:cubicBezTo>
                  <a:pt x="6063" y="710"/>
                  <a:pt x="6063" y="710"/>
                  <a:pt x="6063" y="710"/>
                </a:cubicBezTo>
                <a:cubicBezTo>
                  <a:pt x="6054" y="704"/>
                  <a:pt x="6054" y="704"/>
                  <a:pt x="6054" y="704"/>
                </a:cubicBezTo>
                <a:cubicBezTo>
                  <a:pt x="6058" y="702"/>
                  <a:pt x="6058" y="702"/>
                  <a:pt x="6058" y="702"/>
                </a:cubicBezTo>
                <a:cubicBezTo>
                  <a:pt x="6069" y="705"/>
                  <a:pt x="6069" y="705"/>
                  <a:pt x="6069" y="705"/>
                </a:cubicBezTo>
                <a:cubicBezTo>
                  <a:pt x="6080" y="698"/>
                  <a:pt x="6059" y="704"/>
                  <a:pt x="6058" y="699"/>
                </a:cubicBezTo>
                <a:cubicBezTo>
                  <a:pt x="6057" y="693"/>
                  <a:pt x="6057" y="693"/>
                  <a:pt x="6057" y="693"/>
                </a:cubicBezTo>
                <a:cubicBezTo>
                  <a:pt x="6061" y="693"/>
                  <a:pt x="6061" y="693"/>
                  <a:pt x="6061" y="693"/>
                </a:cubicBezTo>
                <a:cubicBezTo>
                  <a:pt x="6064" y="687"/>
                  <a:pt x="6064" y="687"/>
                  <a:pt x="6064" y="687"/>
                </a:cubicBezTo>
                <a:cubicBezTo>
                  <a:pt x="6061" y="688"/>
                  <a:pt x="6058" y="687"/>
                  <a:pt x="6054" y="688"/>
                </a:cubicBezTo>
                <a:cubicBezTo>
                  <a:pt x="6009" y="675"/>
                  <a:pt x="6048" y="695"/>
                  <a:pt x="6021" y="689"/>
                </a:cubicBezTo>
                <a:cubicBezTo>
                  <a:pt x="5999" y="688"/>
                  <a:pt x="5999" y="688"/>
                  <a:pt x="5999" y="688"/>
                </a:cubicBezTo>
                <a:cubicBezTo>
                  <a:pt x="5999" y="685"/>
                  <a:pt x="5999" y="685"/>
                  <a:pt x="5999" y="685"/>
                </a:cubicBezTo>
                <a:cubicBezTo>
                  <a:pt x="5989" y="691"/>
                  <a:pt x="5989" y="691"/>
                  <a:pt x="5989" y="691"/>
                </a:cubicBezTo>
                <a:cubicBezTo>
                  <a:pt x="5986" y="694"/>
                  <a:pt x="5986" y="694"/>
                  <a:pt x="5986" y="694"/>
                </a:cubicBezTo>
                <a:cubicBezTo>
                  <a:pt x="5976" y="694"/>
                  <a:pt x="5976" y="694"/>
                  <a:pt x="5976" y="694"/>
                </a:cubicBezTo>
                <a:cubicBezTo>
                  <a:pt x="5980" y="692"/>
                  <a:pt x="5980" y="692"/>
                  <a:pt x="5980" y="692"/>
                </a:cubicBezTo>
                <a:cubicBezTo>
                  <a:pt x="5976" y="688"/>
                  <a:pt x="5976" y="688"/>
                  <a:pt x="5976" y="688"/>
                </a:cubicBezTo>
                <a:cubicBezTo>
                  <a:pt x="5964" y="691"/>
                  <a:pt x="5964" y="691"/>
                  <a:pt x="5964" y="691"/>
                </a:cubicBezTo>
                <a:cubicBezTo>
                  <a:pt x="5961" y="689"/>
                  <a:pt x="5961" y="689"/>
                  <a:pt x="5961" y="689"/>
                </a:cubicBezTo>
                <a:cubicBezTo>
                  <a:pt x="5909" y="687"/>
                  <a:pt x="5963" y="690"/>
                  <a:pt x="5943" y="693"/>
                </a:cubicBezTo>
                <a:cubicBezTo>
                  <a:pt x="5925" y="696"/>
                  <a:pt x="5925" y="696"/>
                  <a:pt x="5925" y="696"/>
                </a:cubicBezTo>
                <a:cubicBezTo>
                  <a:pt x="5914" y="691"/>
                  <a:pt x="5914" y="691"/>
                  <a:pt x="5914" y="691"/>
                </a:cubicBezTo>
                <a:cubicBezTo>
                  <a:pt x="5907" y="692"/>
                  <a:pt x="5907" y="692"/>
                  <a:pt x="5907" y="692"/>
                </a:cubicBezTo>
                <a:cubicBezTo>
                  <a:pt x="5886" y="695"/>
                  <a:pt x="5886" y="695"/>
                  <a:pt x="5886" y="695"/>
                </a:cubicBezTo>
                <a:cubicBezTo>
                  <a:pt x="5885" y="694"/>
                  <a:pt x="5885" y="693"/>
                  <a:pt x="5885" y="693"/>
                </a:cubicBezTo>
                <a:cubicBezTo>
                  <a:pt x="5881" y="693"/>
                  <a:pt x="5881" y="693"/>
                  <a:pt x="5881" y="693"/>
                </a:cubicBezTo>
                <a:cubicBezTo>
                  <a:pt x="5876" y="695"/>
                  <a:pt x="5876" y="695"/>
                  <a:pt x="5876" y="695"/>
                </a:cubicBezTo>
                <a:cubicBezTo>
                  <a:pt x="5871" y="692"/>
                  <a:pt x="5871" y="692"/>
                  <a:pt x="5871" y="692"/>
                </a:cubicBezTo>
                <a:cubicBezTo>
                  <a:pt x="5894" y="685"/>
                  <a:pt x="5894" y="685"/>
                  <a:pt x="5894" y="685"/>
                </a:cubicBezTo>
                <a:cubicBezTo>
                  <a:pt x="5886" y="679"/>
                  <a:pt x="5886" y="679"/>
                  <a:pt x="5886" y="679"/>
                </a:cubicBezTo>
                <a:cubicBezTo>
                  <a:pt x="5907" y="679"/>
                  <a:pt x="5907" y="679"/>
                  <a:pt x="5907" y="679"/>
                </a:cubicBezTo>
                <a:cubicBezTo>
                  <a:pt x="5908" y="669"/>
                  <a:pt x="5908" y="669"/>
                  <a:pt x="5908" y="669"/>
                </a:cubicBezTo>
                <a:cubicBezTo>
                  <a:pt x="5920" y="671"/>
                  <a:pt x="5920" y="671"/>
                  <a:pt x="5920" y="671"/>
                </a:cubicBezTo>
                <a:cubicBezTo>
                  <a:pt x="5925" y="667"/>
                  <a:pt x="5925" y="667"/>
                  <a:pt x="5925" y="667"/>
                </a:cubicBezTo>
                <a:cubicBezTo>
                  <a:pt x="5929" y="667"/>
                  <a:pt x="5931" y="667"/>
                  <a:pt x="5932" y="667"/>
                </a:cubicBezTo>
                <a:cubicBezTo>
                  <a:pt x="5935" y="664"/>
                  <a:pt x="5935" y="664"/>
                  <a:pt x="5935" y="664"/>
                </a:cubicBezTo>
                <a:cubicBezTo>
                  <a:pt x="5948" y="661"/>
                  <a:pt x="5948" y="661"/>
                  <a:pt x="5948" y="661"/>
                </a:cubicBezTo>
                <a:cubicBezTo>
                  <a:pt x="5954" y="662"/>
                  <a:pt x="5954" y="662"/>
                  <a:pt x="5954" y="662"/>
                </a:cubicBezTo>
                <a:cubicBezTo>
                  <a:pt x="5961" y="654"/>
                  <a:pt x="5961" y="654"/>
                  <a:pt x="5961" y="654"/>
                </a:cubicBezTo>
                <a:cubicBezTo>
                  <a:pt x="5995" y="634"/>
                  <a:pt x="5995" y="634"/>
                  <a:pt x="5995" y="634"/>
                </a:cubicBezTo>
                <a:cubicBezTo>
                  <a:pt x="5979" y="632"/>
                  <a:pt x="5979" y="632"/>
                  <a:pt x="5979" y="632"/>
                </a:cubicBezTo>
                <a:cubicBezTo>
                  <a:pt x="5999" y="629"/>
                  <a:pt x="5999" y="629"/>
                  <a:pt x="5999" y="629"/>
                </a:cubicBezTo>
                <a:cubicBezTo>
                  <a:pt x="6009" y="623"/>
                  <a:pt x="6009" y="623"/>
                  <a:pt x="6009" y="623"/>
                </a:cubicBezTo>
                <a:cubicBezTo>
                  <a:pt x="6005" y="621"/>
                  <a:pt x="6005" y="621"/>
                  <a:pt x="6005" y="621"/>
                </a:cubicBezTo>
                <a:cubicBezTo>
                  <a:pt x="5999" y="623"/>
                  <a:pt x="5999" y="623"/>
                  <a:pt x="5999" y="623"/>
                </a:cubicBezTo>
                <a:cubicBezTo>
                  <a:pt x="5995" y="620"/>
                  <a:pt x="5995" y="620"/>
                  <a:pt x="5995" y="620"/>
                </a:cubicBezTo>
                <a:cubicBezTo>
                  <a:pt x="5989" y="626"/>
                  <a:pt x="5989" y="626"/>
                  <a:pt x="5989" y="626"/>
                </a:cubicBezTo>
                <a:cubicBezTo>
                  <a:pt x="5972" y="628"/>
                  <a:pt x="5972" y="628"/>
                  <a:pt x="5972" y="628"/>
                </a:cubicBezTo>
                <a:cubicBezTo>
                  <a:pt x="5937" y="615"/>
                  <a:pt x="5963" y="628"/>
                  <a:pt x="5939" y="628"/>
                </a:cubicBezTo>
                <a:cubicBezTo>
                  <a:pt x="5935" y="627"/>
                  <a:pt x="5935" y="627"/>
                  <a:pt x="5935" y="627"/>
                </a:cubicBezTo>
                <a:cubicBezTo>
                  <a:pt x="5925" y="628"/>
                  <a:pt x="5925" y="628"/>
                  <a:pt x="5925" y="628"/>
                </a:cubicBezTo>
                <a:cubicBezTo>
                  <a:pt x="5912" y="626"/>
                  <a:pt x="5929" y="626"/>
                  <a:pt x="5920" y="625"/>
                </a:cubicBezTo>
                <a:cubicBezTo>
                  <a:pt x="5925" y="623"/>
                  <a:pt x="5925" y="623"/>
                  <a:pt x="5925" y="623"/>
                </a:cubicBezTo>
                <a:cubicBezTo>
                  <a:pt x="5935" y="621"/>
                  <a:pt x="5935" y="621"/>
                  <a:pt x="5935" y="621"/>
                </a:cubicBezTo>
                <a:cubicBezTo>
                  <a:pt x="5945" y="623"/>
                  <a:pt x="5945" y="623"/>
                  <a:pt x="5945" y="623"/>
                </a:cubicBezTo>
                <a:cubicBezTo>
                  <a:pt x="5955" y="621"/>
                  <a:pt x="5955" y="621"/>
                  <a:pt x="5955" y="621"/>
                </a:cubicBezTo>
                <a:cubicBezTo>
                  <a:pt x="5945" y="619"/>
                  <a:pt x="5945" y="619"/>
                  <a:pt x="5945" y="619"/>
                </a:cubicBezTo>
                <a:cubicBezTo>
                  <a:pt x="5935" y="620"/>
                  <a:pt x="5935" y="620"/>
                  <a:pt x="5935" y="620"/>
                </a:cubicBezTo>
                <a:cubicBezTo>
                  <a:pt x="5937" y="614"/>
                  <a:pt x="5937" y="614"/>
                  <a:pt x="5937" y="614"/>
                </a:cubicBezTo>
                <a:cubicBezTo>
                  <a:pt x="5941" y="614"/>
                  <a:pt x="5941" y="614"/>
                  <a:pt x="5941" y="614"/>
                </a:cubicBezTo>
                <a:cubicBezTo>
                  <a:pt x="5951" y="613"/>
                  <a:pt x="5951" y="613"/>
                  <a:pt x="5951" y="613"/>
                </a:cubicBezTo>
                <a:cubicBezTo>
                  <a:pt x="5949" y="605"/>
                  <a:pt x="5949" y="605"/>
                  <a:pt x="5949" y="605"/>
                </a:cubicBezTo>
                <a:cubicBezTo>
                  <a:pt x="5941" y="605"/>
                  <a:pt x="5941" y="605"/>
                  <a:pt x="5941" y="605"/>
                </a:cubicBezTo>
                <a:cubicBezTo>
                  <a:pt x="5939" y="611"/>
                  <a:pt x="5939" y="611"/>
                  <a:pt x="5939" y="611"/>
                </a:cubicBezTo>
                <a:cubicBezTo>
                  <a:pt x="5931" y="608"/>
                  <a:pt x="5931" y="608"/>
                  <a:pt x="5931" y="608"/>
                </a:cubicBezTo>
                <a:cubicBezTo>
                  <a:pt x="5933" y="608"/>
                  <a:pt x="5933" y="608"/>
                  <a:pt x="5933" y="608"/>
                </a:cubicBezTo>
                <a:cubicBezTo>
                  <a:pt x="5920" y="603"/>
                  <a:pt x="5920" y="603"/>
                  <a:pt x="5920" y="603"/>
                </a:cubicBezTo>
                <a:cubicBezTo>
                  <a:pt x="5918" y="599"/>
                  <a:pt x="5918" y="599"/>
                  <a:pt x="5918" y="599"/>
                </a:cubicBezTo>
                <a:cubicBezTo>
                  <a:pt x="5912" y="599"/>
                  <a:pt x="5912" y="599"/>
                  <a:pt x="5912" y="599"/>
                </a:cubicBezTo>
                <a:cubicBezTo>
                  <a:pt x="5917" y="594"/>
                  <a:pt x="5917" y="594"/>
                  <a:pt x="5917" y="594"/>
                </a:cubicBezTo>
                <a:cubicBezTo>
                  <a:pt x="5902" y="598"/>
                  <a:pt x="5902" y="598"/>
                  <a:pt x="5902" y="598"/>
                </a:cubicBezTo>
                <a:cubicBezTo>
                  <a:pt x="5871" y="592"/>
                  <a:pt x="5871" y="592"/>
                  <a:pt x="5871" y="592"/>
                </a:cubicBezTo>
                <a:cubicBezTo>
                  <a:pt x="5873" y="596"/>
                  <a:pt x="5873" y="596"/>
                  <a:pt x="5873" y="596"/>
                </a:cubicBezTo>
                <a:cubicBezTo>
                  <a:pt x="5871" y="596"/>
                  <a:pt x="5871" y="596"/>
                  <a:pt x="5871" y="596"/>
                </a:cubicBezTo>
                <a:cubicBezTo>
                  <a:pt x="5847" y="593"/>
                  <a:pt x="5847" y="593"/>
                  <a:pt x="5847" y="593"/>
                </a:cubicBezTo>
                <a:cubicBezTo>
                  <a:pt x="5847" y="590"/>
                  <a:pt x="5847" y="590"/>
                  <a:pt x="5847" y="590"/>
                </a:cubicBezTo>
                <a:cubicBezTo>
                  <a:pt x="5865" y="587"/>
                  <a:pt x="5878" y="586"/>
                  <a:pt x="5887" y="585"/>
                </a:cubicBezTo>
                <a:cubicBezTo>
                  <a:pt x="5892" y="585"/>
                  <a:pt x="5892" y="585"/>
                  <a:pt x="5892" y="585"/>
                </a:cubicBezTo>
                <a:cubicBezTo>
                  <a:pt x="5904" y="583"/>
                  <a:pt x="5904" y="583"/>
                  <a:pt x="5904" y="583"/>
                </a:cubicBezTo>
                <a:cubicBezTo>
                  <a:pt x="5933" y="585"/>
                  <a:pt x="5933" y="585"/>
                  <a:pt x="5933" y="585"/>
                </a:cubicBezTo>
                <a:cubicBezTo>
                  <a:pt x="5940" y="589"/>
                  <a:pt x="5931" y="591"/>
                  <a:pt x="5925" y="591"/>
                </a:cubicBezTo>
                <a:cubicBezTo>
                  <a:pt x="5927" y="595"/>
                  <a:pt x="5927" y="595"/>
                  <a:pt x="5927" y="595"/>
                </a:cubicBezTo>
                <a:cubicBezTo>
                  <a:pt x="5929" y="594"/>
                  <a:pt x="5933" y="594"/>
                  <a:pt x="5933" y="593"/>
                </a:cubicBezTo>
                <a:cubicBezTo>
                  <a:pt x="5966" y="593"/>
                  <a:pt x="5966" y="593"/>
                  <a:pt x="5966" y="593"/>
                </a:cubicBezTo>
                <a:cubicBezTo>
                  <a:pt x="5970" y="589"/>
                  <a:pt x="5970" y="589"/>
                  <a:pt x="5970" y="589"/>
                </a:cubicBezTo>
                <a:cubicBezTo>
                  <a:pt x="5966" y="587"/>
                  <a:pt x="5966" y="587"/>
                  <a:pt x="5966" y="587"/>
                </a:cubicBezTo>
                <a:cubicBezTo>
                  <a:pt x="5970" y="583"/>
                  <a:pt x="5970" y="583"/>
                  <a:pt x="5970" y="583"/>
                </a:cubicBezTo>
                <a:cubicBezTo>
                  <a:pt x="5961" y="577"/>
                  <a:pt x="5961" y="577"/>
                  <a:pt x="5961" y="577"/>
                </a:cubicBezTo>
                <a:cubicBezTo>
                  <a:pt x="5948" y="580"/>
                  <a:pt x="5948" y="580"/>
                  <a:pt x="5948" y="580"/>
                </a:cubicBezTo>
                <a:cubicBezTo>
                  <a:pt x="5937" y="579"/>
                  <a:pt x="5937" y="579"/>
                  <a:pt x="5937" y="579"/>
                </a:cubicBezTo>
                <a:cubicBezTo>
                  <a:pt x="5901" y="588"/>
                  <a:pt x="5919" y="577"/>
                  <a:pt x="5920" y="579"/>
                </a:cubicBezTo>
                <a:cubicBezTo>
                  <a:pt x="5923" y="578"/>
                  <a:pt x="5923" y="578"/>
                  <a:pt x="5923" y="578"/>
                </a:cubicBezTo>
                <a:cubicBezTo>
                  <a:pt x="5917" y="576"/>
                  <a:pt x="5917" y="576"/>
                  <a:pt x="5917" y="576"/>
                </a:cubicBezTo>
                <a:cubicBezTo>
                  <a:pt x="5920" y="574"/>
                  <a:pt x="5921" y="572"/>
                  <a:pt x="5922" y="572"/>
                </a:cubicBezTo>
                <a:cubicBezTo>
                  <a:pt x="5922" y="572"/>
                  <a:pt x="5923" y="573"/>
                  <a:pt x="5927" y="572"/>
                </a:cubicBezTo>
                <a:cubicBezTo>
                  <a:pt x="5939" y="576"/>
                  <a:pt x="5939" y="576"/>
                  <a:pt x="5939" y="576"/>
                </a:cubicBezTo>
                <a:cubicBezTo>
                  <a:pt x="5945" y="568"/>
                  <a:pt x="5945" y="568"/>
                  <a:pt x="5945" y="568"/>
                </a:cubicBezTo>
                <a:cubicBezTo>
                  <a:pt x="5935" y="568"/>
                  <a:pt x="5935" y="568"/>
                  <a:pt x="5935" y="568"/>
                </a:cubicBezTo>
                <a:cubicBezTo>
                  <a:pt x="5918" y="563"/>
                  <a:pt x="5918" y="563"/>
                  <a:pt x="5918" y="563"/>
                </a:cubicBezTo>
                <a:cubicBezTo>
                  <a:pt x="5918" y="557"/>
                  <a:pt x="5918" y="557"/>
                  <a:pt x="5918" y="557"/>
                </a:cubicBezTo>
                <a:cubicBezTo>
                  <a:pt x="5904" y="547"/>
                  <a:pt x="5904" y="547"/>
                  <a:pt x="5904" y="547"/>
                </a:cubicBezTo>
                <a:cubicBezTo>
                  <a:pt x="5908" y="544"/>
                  <a:pt x="5908" y="544"/>
                  <a:pt x="5908" y="544"/>
                </a:cubicBezTo>
                <a:cubicBezTo>
                  <a:pt x="5895" y="540"/>
                  <a:pt x="5893" y="546"/>
                  <a:pt x="5891" y="546"/>
                </a:cubicBezTo>
                <a:cubicBezTo>
                  <a:pt x="5892" y="547"/>
                  <a:pt x="5892" y="547"/>
                  <a:pt x="5892" y="547"/>
                </a:cubicBezTo>
                <a:cubicBezTo>
                  <a:pt x="5902" y="549"/>
                  <a:pt x="5902" y="549"/>
                  <a:pt x="5902" y="549"/>
                </a:cubicBezTo>
                <a:cubicBezTo>
                  <a:pt x="5905" y="550"/>
                  <a:pt x="5898" y="551"/>
                  <a:pt x="5896" y="553"/>
                </a:cubicBezTo>
                <a:cubicBezTo>
                  <a:pt x="5908" y="553"/>
                  <a:pt x="5908" y="553"/>
                  <a:pt x="5908" y="553"/>
                </a:cubicBezTo>
                <a:cubicBezTo>
                  <a:pt x="5912" y="557"/>
                  <a:pt x="5912" y="557"/>
                  <a:pt x="5912" y="557"/>
                </a:cubicBezTo>
                <a:cubicBezTo>
                  <a:pt x="5900" y="557"/>
                  <a:pt x="5894" y="561"/>
                  <a:pt x="5896" y="557"/>
                </a:cubicBezTo>
                <a:cubicBezTo>
                  <a:pt x="5869" y="544"/>
                  <a:pt x="5869" y="544"/>
                  <a:pt x="5869" y="544"/>
                </a:cubicBezTo>
                <a:cubicBezTo>
                  <a:pt x="5881" y="543"/>
                  <a:pt x="5881" y="543"/>
                  <a:pt x="5881" y="543"/>
                </a:cubicBezTo>
                <a:cubicBezTo>
                  <a:pt x="5879" y="539"/>
                  <a:pt x="5879" y="539"/>
                  <a:pt x="5879" y="539"/>
                </a:cubicBezTo>
                <a:cubicBezTo>
                  <a:pt x="5869" y="541"/>
                  <a:pt x="5869" y="541"/>
                  <a:pt x="5869" y="541"/>
                </a:cubicBezTo>
                <a:cubicBezTo>
                  <a:pt x="5851" y="538"/>
                  <a:pt x="5851" y="538"/>
                  <a:pt x="5851" y="538"/>
                </a:cubicBezTo>
                <a:cubicBezTo>
                  <a:pt x="5847" y="538"/>
                  <a:pt x="5847" y="538"/>
                  <a:pt x="5847" y="538"/>
                </a:cubicBezTo>
                <a:cubicBezTo>
                  <a:pt x="5816" y="536"/>
                  <a:pt x="5816" y="536"/>
                  <a:pt x="5816" y="536"/>
                </a:cubicBezTo>
                <a:cubicBezTo>
                  <a:pt x="5840" y="531"/>
                  <a:pt x="5808" y="535"/>
                  <a:pt x="5820" y="531"/>
                </a:cubicBezTo>
                <a:cubicBezTo>
                  <a:pt x="5830" y="531"/>
                  <a:pt x="5830" y="531"/>
                  <a:pt x="5830" y="531"/>
                </a:cubicBezTo>
                <a:cubicBezTo>
                  <a:pt x="5845" y="526"/>
                  <a:pt x="5845" y="526"/>
                  <a:pt x="5845" y="526"/>
                </a:cubicBezTo>
                <a:cubicBezTo>
                  <a:pt x="5814" y="527"/>
                  <a:pt x="5814" y="527"/>
                  <a:pt x="5814" y="527"/>
                </a:cubicBezTo>
                <a:cubicBezTo>
                  <a:pt x="5793" y="526"/>
                  <a:pt x="5793" y="526"/>
                  <a:pt x="5793" y="526"/>
                </a:cubicBezTo>
                <a:cubicBezTo>
                  <a:pt x="5824" y="516"/>
                  <a:pt x="5824" y="516"/>
                  <a:pt x="5824" y="516"/>
                </a:cubicBezTo>
                <a:cubicBezTo>
                  <a:pt x="5834" y="516"/>
                  <a:pt x="5834" y="516"/>
                  <a:pt x="5834" y="516"/>
                </a:cubicBezTo>
                <a:cubicBezTo>
                  <a:pt x="5832" y="514"/>
                  <a:pt x="5832" y="514"/>
                  <a:pt x="5832" y="514"/>
                </a:cubicBezTo>
                <a:cubicBezTo>
                  <a:pt x="5847" y="511"/>
                  <a:pt x="5847" y="511"/>
                  <a:pt x="5847" y="511"/>
                </a:cubicBezTo>
                <a:cubicBezTo>
                  <a:pt x="5842" y="510"/>
                  <a:pt x="5842" y="510"/>
                  <a:pt x="5842" y="510"/>
                </a:cubicBezTo>
                <a:cubicBezTo>
                  <a:pt x="5832" y="508"/>
                  <a:pt x="5832" y="508"/>
                  <a:pt x="5832" y="508"/>
                </a:cubicBezTo>
                <a:cubicBezTo>
                  <a:pt x="5830" y="511"/>
                  <a:pt x="5830" y="511"/>
                  <a:pt x="5830" y="511"/>
                </a:cubicBezTo>
                <a:cubicBezTo>
                  <a:pt x="5810" y="512"/>
                  <a:pt x="5810" y="512"/>
                  <a:pt x="5810" y="512"/>
                </a:cubicBezTo>
                <a:cubicBezTo>
                  <a:pt x="5816" y="505"/>
                  <a:pt x="5816" y="505"/>
                  <a:pt x="5816" y="505"/>
                </a:cubicBezTo>
                <a:cubicBezTo>
                  <a:pt x="5803" y="504"/>
                  <a:pt x="5803" y="504"/>
                  <a:pt x="5803" y="504"/>
                </a:cubicBezTo>
                <a:cubicBezTo>
                  <a:pt x="5801" y="500"/>
                  <a:pt x="5801" y="500"/>
                  <a:pt x="5801" y="500"/>
                </a:cubicBezTo>
                <a:cubicBezTo>
                  <a:pt x="5814" y="497"/>
                  <a:pt x="5814" y="497"/>
                  <a:pt x="5814" y="497"/>
                </a:cubicBezTo>
                <a:cubicBezTo>
                  <a:pt x="5797" y="497"/>
                  <a:pt x="5797" y="497"/>
                  <a:pt x="5797" y="497"/>
                </a:cubicBezTo>
                <a:cubicBezTo>
                  <a:pt x="5791" y="489"/>
                  <a:pt x="5791" y="489"/>
                  <a:pt x="5791" y="489"/>
                </a:cubicBezTo>
                <a:cubicBezTo>
                  <a:pt x="5807" y="492"/>
                  <a:pt x="5807" y="492"/>
                  <a:pt x="5807" y="492"/>
                </a:cubicBezTo>
                <a:cubicBezTo>
                  <a:pt x="5805" y="491"/>
                  <a:pt x="5805" y="491"/>
                  <a:pt x="5805" y="491"/>
                </a:cubicBezTo>
                <a:cubicBezTo>
                  <a:pt x="5791" y="488"/>
                  <a:pt x="5791" y="488"/>
                  <a:pt x="5791" y="488"/>
                </a:cubicBezTo>
                <a:cubicBezTo>
                  <a:pt x="5783" y="490"/>
                  <a:pt x="5783" y="490"/>
                  <a:pt x="5783" y="490"/>
                </a:cubicBezTo>
                <a:cubicBezTo>
                  <a:pt x="5765" y="481"/>
                  <a:pt x="5775" y="492"/>
                  <a:pt x="5766" y="491"/>
                </a:cubicBezTo>
                <a:cubicBezTo>
                  <a:pt x="5762" y="488"/>
                  <a:pt x="5762" y="488"/>
                  <a:pt x="5762" y="488"/>
                </a:cubicBezTo>
                <a:cubicBezTo>
                  <a:pt x="5764" y="491"/>
                  <a:pt x="5764" y="491"/>
                  <a:pt x="5764" y="491"/>
                </a:cubicBezTo>
                <a:cubicBezTo>
                  <a:pt x="5748" y="491"/>
                  <a:pt x="5748" y="491"/>
                  <a:pt x="5748" y="491"/>
                </a:cubicBezTo>
                <a:cubicBezTo>
                  <a:pt x="5748" y="489"/>
                  <a:pt x="5748" y="489"/>
                  <a:pt x="5748" y="489"/>
                </a:cubicBezTo>
                <a:cubicBezTo>
                  <a:pt x="5753" y="487"/>
                  <a:pt x="5756" y="486"/>
                  <a:pt x="5758" y="486"/>
                </a:cubicBezTo>
                <a:cubicBezTo>
                  <a:pt x="5773" y="479"/>
                  <a:pt x="5773" y="479"/>
                  <a:pt x="5773" y="479"/>
                </a:cubicBezTo>
                <a:cubicBezTo>
                  <a:pt x="5742" y="475"/>
                  <a:pt x="5742" y="475"/>
                  <a:pt x="5742" y="475"/>
                </a:cubicBezTo>
                <a:cubicBezTo>
                  <a:pt x="5739" y="472"/>
                  <a:pt x="5739" y="472"/>
                  <a:pt x="5739" y="472"/>
                </a:cubicBezTo>
                <a:cubicBezTo>
                  <a:pt x="5748" y="470"/>
                  <a:pt x="5753" y="470"/>
                  <a:pt x="5756" y="469"/>
                </a:cubicBezTo>
                <a:cubicBezTo>
                  <a:pt x="5745" y="466"/>
                  <a:pt x="5745" y="466"/>
                  <a:pt x="5745" y="466"/>
                </a:cubicBezTo>
                <a:cubicBezTo>
                  <a:pt x="5761" y="458"/>
                  <a:pt x="5738" y="467"/>
                  <a:pt x="5745" y="461"/>
                </a:cubicBezTo>
                <a:cubicBezTo>
                  <a:pt x="5733" y="467"/>
                  <a:pt x="5733" y="467"/>
                  <a:pt x="5733" y="467"/>
                </a:cubicBezTo>
                <a:cubicBezTo>
                  <a:pt x="5731" y="466"/>
                  <a:pt x="5731" y="466"/>
                  <a:pt x="5731" y="466"/>
                </a:cubicBezTo>
                <a:cubicBezTo>
                  <a:pt x="5727" y="461"/>
                  <a:pt x="5727" y="461"/>
                  <a:pt x="5727" y="461"/>
                </a:cubicBezTo>
                <a:cubicBezTo>
                  <a:pt x="5713" y="461"/>
                  <a:pt x="5713" y="461"/>
                  <a:pt x="5713" y="461"/>
                </a:cubicBezTo>
                <a:cubicBezTo>
                  <a:pt x="5698" y="457"/>
                  <a:pt x="5698" y="457"/>
                  <a:pt x="5698" y="457"/>
                </a:cubicBezTo>
                <a:cubicBezTo>
                  <a:pt x="5694" y="461"/>
                  <a:pt x="5694" y="461"/>
                  <a:pt x="5694" y="461"/>
                </a:cubicBezTo>
                <a:cubicBezTo>
                  <a:pt x="5688" y="455"/>
                  <a:pt x="5688" y="455"/>
                  <a:pt x="5688" y="455"/>
                </a:cubicBezTo>
                <a:cubicBezTo>
                  <a:pt x="5692" y="453"/>
                  <a:pt x="5692" y="453"/>
                  <a:pt x="5692" y="453"/>
                </a:cubicBezTo>
                <a:cubicBezTo>
                  <a:pt x="5696" y="455"/>
                  <a:pt x="5696" y="455"/>
                  <a:pt x="5696" y="455"/>
                </a:cubicBezTo>
                <a:cubicBezTo>
                  <a:pt x="5711" y="448"/>
                  <a:pt x="5711" y="448"/>
                  <a:pt x="5711" y="448"/>
                </a:cubicBezTo>
                <a:cubicBezTo>
                  <a:pt x="5719" y="439"/>
                  <a:pt x="5719" y="439"/>
                  <a:pt x="5719" y="439"/>
                </a:cubicBezTo>
                <a:cubicBezTo>
                  <a:pt x="5698" y="444"/>
                  <a:pt x="5698" y="444"/>
                  <a:pt x="5698" y="444"/>
                </a:cubicBezTo>
                <a:cubicBezTo>
                  <a:pt x="5694" y="443"/>
                  <a:pt x="5694" y="443"/>
                  <a:pt x="5694" y="443"/>
                </a:cubicBezTo>
                <a:cubicBezTo>
                  <a:pt x="5677" y="453"/>
                  <a:pt x="5677" y="453"/>
                  <a:pt x="5677" y="453"/>
                </a:cubicBezTo>
                <a:cubicBezTo>
                  <a:pt x="5632" y="459"/>
                  <a:pt x="5632" y="459"/>
                  <a:pt x="5632" y="459"/>
                </a:cubicBezTo>
                <a:cubicBezTo>
                  <a:pt x="5624" y="456"/>
                  <a:pt x="5624" y="456"/>
                  <a:pt x="5624" y="456"/>
                </a:cubicBezTo>
                <a:cubicBezTo>
                  <a:pt x="5622" y="452"/>
                  <a:pt x="5622" y="452"/>
                  <a:pt x="5622" y="452"/>
                </a:cubicBezTo>
                <a:cubicBezTo>
                  <a:pt x="5610" y="455"/>
                  <a:pt x="5610" y="455"/>
                  <a:pt x="5610" y="455"/>
                </a:cubicBezTo>
                <a:cubicBezTo>
                  <a:pt x="5599" y="452"/>
                  <a:pt x="5599" y="452"/>
                  <a:pt x="5599" y="452"/>
                </a:cubicBezTo>
                <a:cubicBezTo>
                  <a:pt x="5598" y="456"/>
                  <a:pt x="5598" y="456"/>
                  <a:pt x="5598" y="456"/>
                </a:cubicBezTo>
                <a:cubicBezTo>
                  <a:pt x="5585" y="458"/>
                  <a:pt x="5585" y="458"/>
                  <a:pt x="5585" y="458"/>
                </a:cubicBezTo>
                <a:cubicBezTo>
                  <a:pt x="5574" y="464"/>
                  <a:pt x="5574" y="464"/>
                  <a:pt x="5574" y="464"/>
                </a:cubicBezTo>
                <a:cubicBezTo>
                  <a:pt x="5567" y="463"/>
                  <a:pt x="5567" y="463"/>
                  <a:pt x="5567" y="463"/>
                </a:cubicBezTo>
                <a:cubicBezTo>
                  <a:pt x="5565" y="463"/>
                  <a:pt x="5563" y="464"/>
                  <a:pt x="5562" y="465"/>
                </a:cubicBezTo>
                <a:cubicBezTo>
                  <a:pt x="5560" y="464"/>
                  <a:pt x="5560" y="464"/>
                  <a:pt x="5560" y="464"/>
                </a:cubicBezTo>
                <a:cubicBezTo>
                  <a:pt x="5548" y="466"/>
                  <a:pt x="5548" y="466"/>
                  <a:pt x="5548" y="466"/>
                </a:cubicBezTo>
                <a:cubicBezTo>
                  <a:pt x="5548" y="465"/>
                  <a:pt x="5548" y="465"/>
                  <a:pt x="5548" y="465"/>
                </a:cubicBezTo>
                <a:cubicBezTo>
                  <a:pt x="5521" y="463"/>
                  <a:pt x="5521" y="463"/>
                  <a:pt x="5521" y="463"/>
                </a:cubicBezTo>
                <a:cubicBezTo>
                  <a:pt x="5529" y="461"/>
                  <a:pt x="5529" y="461"/>
                  <a:pt x="5529" y="461"/>
                </a:cubicBezTo>
                <a:cubicBezTo>
                  <a:pt x="5527" y="454"/>
                  <a:pt x="5527" y="454"/>
                  <a:pt x="5527" y="454"/>
                </a:cubicBezTo>
                <a:cubicBezTo>
                  <a:pt x="5548" y="452"/>
                  <a:pt x="5548" y="452"/>
                  <a:pt x="5548" y="452"/>
                </a:cubicBezTo>
                <a:cubicBezTo>
                  <a:pt x="5527" y="450"/>
                  <a:pt x="5527" y="450"/>
                  <a:pt x="5527" y="450"/>
                </a:cubicBezTo>
                <a:cubicBezTo>
                  <a:pt x="5488" y="452"/>
                  <a:pt x="5488" y="452"/>
                  <a:pt x="5488" y="452"/>
                </a:cubicBezTo>
                <a:cubicBezTo>
                  <a:pt x="5478" y="455"/>
                  <a:pt x="5478" y="455"/>
                  <a:pt x="5478" y="455"/>
                </a:cubicBezTo>
                <a:cubicBezTo>
                  <a:pt x="5488" y="456"/>
                  <a:pt x="5488" y="456"/>
                  <a:pt x="5488" y="456"/>
                </a:cubicBezTo>
                <a:cubicBezTo>
                  <a:pt x="5480" y="461"/>
                  <a:pt x="5480" y="461"/>
                  <a:pt x="5480" y="461"/>
                </a:cubicBezTo>
                <a:cubicBezTo>
                  <a:pt x="5470" y="461"/>
                  <a:pt x="5470" y="461"/>
                  <a:pt x="5470" y="461"/>
                </a:cubicBezTo>
                <a:cubicBezTo>
                  <a:pt x="5469" y="461"/>
                  <a:pt x="5469" y="461"/>
                  <a:pt x="5469" y="460"/>
                </a:cubicBezTo>
                <a:cubicBezTo>
                  <a:pt x="5464" y="461"/>
                  <a:pt x="5464" y="461"/>
                  <a:pt x="5464" y="461"/>
                </a:cubicBezTo>
                <a:cubicBezTo>
                  <a:pt x="5455" y="456"/>
                  <a:pt x="5455" y="456"/>
                  <a:pt x="5455" y="456"/>
                </a:cubicBezTo>
                <a:cubicBezTo>
                  <a:pt x="5451" y="458"/>
                  <a:pt x="5451" y="458"/>
                  <a:pt x="5451" y="458"/>
                </a:cubicBezTo>
                <a:cubicBezTo>
                  <a:pt x="5455" y="464"/>
                  <a:pt x="5455" y="464"/>
                  <a:pt x="5455" y="464"/>
                </a:cubicBezTo>
                <a:cubicBezTo>
                  <a:pt x="5449" y="464"/>
                  <a:pt x="5449" y="464"/>
                  <a:pt x="5449" y="464"/>
                </a:cubicBezTo>
                <a:cubicBezTo>
                  <a:pt x="5441" y="463"/>
                  <a:pt x="5441" y="463"/>
                  <a:pt x="5441" y="463"/>
                </a:cubicBezTo>
                <a:cubicBezTo>
                  <a:pt x="5445" y="458"/>
                  <a:pt x="5445" y="458"/>
                  <a:pt x="5445" y="458"/>
                </a:cubicBezTo>
                <a:cubicBezTo>
                  <a:pt x="5435" y="457"/>
                  <a:pt x="5435" y="457"/>
                  <a:pt x="5435" y="457"/>
                </a:cubicBezTo>
                <a:cubicBezTo>
                  <a:pt x="5424" y="460"/>
                  <a:pt x="5424" y="460"/>
                  <a:pt x="5424" y="460"/>
                </a:cubicBezTo>
                <a:cubicBezTo>
                  <a:pt x="5423" y="459"/>
                  <a:pt x="5423" y="459"/>
                  <a:pt x="5423" y="459"/>
                </a:cubicBezTo>
                <a:cubicBezTo>
                  <a:pt x="5416" y="456"/>
                  <a:pt x="5416" y="456"/>
                  <a:pt x="5416" y="456"/>
                </a:cubicBezTo>
                <a:cubicBezTo>
                  <a:pt x="5414" y="461"/>
                  <a:pt x="5414" y="461"/>
                  <a:pt x="5414" y="461"/>
                </a:cubicBezTo>
                <a:cubicBezTo>
                  <a:pt x="5410" y="459"/>
                  <a:pt x="5410" y="459"/>
                  <a:pt x="5410" y="459"/>
                </a:cubicBezTo>
                <a:cubicBezTo>
                  <a:pt x="5402" y="461"/>
                  <a:pt x="5402" y="461"/>
                  <a:pt x="5402" y="461"/>
                </a:cubicBezTo>
                <a:cubicBezTo>
                  <a:pt x="5404" y="463"/>
                  <a:pt x="5404" y="463"/>
                  <a:pt x="5404" y="463"/>
                </a:cubicBezTo>
                <a:cubicBezTo>
                  <a:pt x="5394" y="467"/>
                  <a:pt x="5394" y="467"/>
                  <a:pt x="5394" y="467"/>
                </a:cubicBezTo>
                <a:cubicBezTo>
                  <a:pt x="5386" y="465"/>
                  <a:pt x="5390" y="463"/>
                  <a:pt x="5392" y="461"/>
                </a:cubicBezTo>
                <a:cubicBezTo>
                  <a:pt x="5382" y="456"/>
                  <a:pt x="5382" y="456"/>
                  <a:pt x="5382" y="456"/>
                </a:cubicBezTo>
                <a:cubicBezTo>
                  <a:pt x="5342" y="463"/>
                  <a:pt x="5342" y="463"/>
                  <a:pt x="5342" y="463"/>
                </a:cubicBezTo>
                <a:cubicBezTo>
                  <a:pt x="5326" y="460"/>
                  <a:pt x="5326" y="460"/>
                  <a:pt x="5326" y="460"/>
                </a:cubicBezTo>
                <a:cubicBezTo>
                  <a:pt x="5334" y="458"/>
                  <a:pt x="5334" y="458"/>
                  <a:pt x="5334" y="458"/>
                </a:cubicBezTo>
                <a:cubicBezTo>
                  <a:pt x="5326" y="457"/>
                  <a:pt x="5326" y="457"/>
                  <a:pt x="5326" y="457"/>
                </a:cubicBezTo>
                <a:cubicBezTo>
                  <a:pt x="5334" y="454"/>
                  <a:pt x="5334" y="454"/>
                  <a:pt x="5334" y="454"/>
                </a:cubicBezTo>
                <a:cubicBezTo>
                  <a:pt x="5344" y="456"/>
                  <a:pt x="5344" y="456"/>
                  <a:pt x="5344" y="456"/>
                </a:cubicBezTo>
                <a:cubicBezTo>
                  <a:pt x="5367" y="450"/>
                  <a:pt x="5367" y="450"/>
                  <a:pt x="5367" y="450"/>
                </a:cubicBezTo>
                <a:cubicBezTo>
                  <a:pt x="5375" y="453"/>
                  <a:pt x="5375" y="453"/>
                  <a:pt x="5375" y="453"/>
                </a:cubicBezTo>
                <a:cubicBezTo>
                  <a:pt x="5375" y="450"/>
                  <a:pt x="5387" y="452"/>
                  <a:pt x="5385" y="448"/>
                </a:cubicBezTo>
                <a:cubicBezTo>
                  <a:pt x="5457" y="430"/>
                  <a:pt x="5457" y="430"/>
                  <a:pt x="5457" y="430"/>
                </a:cubicBezTo>
                <a:cubicBezTo>
                  <a:pt x="5478" y="419"/>
                  <a:pt x="5478" y="419"/>
                  <a:pt x="5478" y="419"/>
                </a:cubicBezTo>
                <a:cubicBezTo>
                  <a:pt x="5491" y="417"/>
                  <a:pt x="5491" y="417"/>
                  <a:pt x="5491" y="417"/>
                </a:cubicBezTo>
                <a:cubicBezTo>
                  <a:pt x="5495" y="409"/>
                  <a:pt x="5495" y="409"/>
                  <a:pt x="5495" y="409"/>
                </a:cubicBezTo>
                <a:cubicBezTo>
                  <a:pt x="5480" y="407"/>
                  <a:pt x="5480" y="407"/>
                  <a:pt x="5480" y="407"/>
                </a:cubicBezTo>
                <a:cubicBezTo>
                  <a:pt x="5476" y="412"/>
                  <a:pt x="5476" y="412"/>
                  <a:pt x="5476" y="412"/>
                </a:cubicBezTo>
                <a:cubicBezTo>
                  <a:pt x="5474" y="412"/>
                  <a:pt x="5474" y="412"/>
                  <a:pt x="5474" y="412"/>
                </a:cubicBezTo>
                <a:cubicBezTo>
                  <a:pt x="5459" y="411"/>
                  <a:pt x="5464" y="409"/>
                  <a:pt x="5466" y="408"/>
                </a:cubicBezTo>
                <a:cubicBezTo>
                  <a:pt x="5472" y="406"/>
                  <a:pt x="5472" y="406"/>
                  <a:pt x="5472" y="406"/>
                </a:cubicBezTo>
                <a:cubicBezTo>
                  <a:pt x="5457" y="404"/>
                  <a:pt x="5457" y="404"/>
                  <a:pt x="5457" y="404"/>
                </a:cubicBezTo>
                <a:cubicBezTo>
                  <a:pt x="5426" y="403"/>
                  <a:pt x="5426" y="403"/>
                  <a:pt x="5426" y="403"/>
                </a:cubicBezTo>
                <a:cubicBezTo>
                  <a:pt x="5358" y="399"/>
                  <a:pt x="5358" y="399"/>
                  <a:pt x="5358" y="399"/>
                </a:cubicBezTo>
                <a:cubicBezTo>
                  <a:pt x="5344" y="402"/>
                  <a:pt x="5344" y="402"/>
                  <a:pt x="5344" y="402"/>
                </a:cubicBezTo>
                <a:cubicBezTo>
                  <a:pt x="5334" y="398"/>
                  <a:pt x="5334" y="398"/>
                  <a:pt x="5334" y="398"/>
                </a:cubicBezTo>
                <a:cubicBezTo>
                  <a:pt x="5330" y="400"/>
                  <a:pt x="5329" y="400"/>
                  <a:pt x="5328" y="401"/>
                </a:cubicBezTo>
                <a:cubicBezTo>
                  <a:pt x="5305" y="402"/>
                  <a:pt x="5305" y="402"/>
                  <a:pt x="5305" y="402"/>
                </a:cubicBezTo>
                <a:cubicBezTo>
                  <a:pt x="5264" y="403"/>
                  <a:pt x="5264" y="403"/>
                  <a:pt x="5264" y="403"/>
                </a:cubicBezTo>
                <a:cubicBezTo>
                  <a:pt x="5235" y="403"/>
                  <a:pt x="5235" y="403"/>
                  <a:pt x="5235" y="403"/>
                </a:cubicBezTo>
                <a:cubicBezTo>
                  <a:pt x="5224" y="391"/>
                  <a:pt x="5230" y="403"/>
                  <a:pt x="5229" y="400"/>
                </a:cubicBezTo>
                <a:cubicBezTo>
                  <a:pt x="5217" y="399"/>
                  <a:pt x="5217" y="399"/>
                  <a:pt x="5217" y="399"/>
                </a:cubicBezTo>
                <a:cubicBezTo>
                  <a:pt x="5223" y="401"/>
                  <a:pt x="5223" y="401"/>
                  <a:pt x="5223" y="401"/>
                </a:cubicBezTo>
                <a:cubicBezTo>
                  <a:pt x="5208" y="403"/>
                  <a:pt x="5208" y="403"/>
                  <a:pt x="5208" y="403"/>
                </a:cubicBezTo>
                <a:cubicBezTo>
                  <a:pt x="5165" y="406"/>
                  <a:pt x="5165" y="406"/>
                  <a:pt x="5165" y="406"/>
                </a:cubicBezTo>
                <a:cubicBezTo>
                  <a:pt x="5140" y="405"/>
                  <a:pt x="5140" y="405"/>
                  <a:pt x="5140" y="405"/>
                </a:cubicBezTo>
                <a:cubicBezTo>
                  <a:pt x="5146" y="401"/>
                  <a:pt x="5146" y="401"/>
                  <a:pt x="5146" y="401"/>
                </a:cubicBezTo>
                <a:cubicBezTo>
                  <a:pt x="5124" y="400"/>
                  <a:pt x="5124" y="400"/>
                  <a:pt x="5124" y="400"/>
                </a:cubicBezTo>
                <a:cubicBezTo>
                  <a:pt x="5120" y="395"/>
                  <a:pt x="5120" y="395"/>
                  <a:pt x="5120" y="395"/>
                </a:cubicBezTo>
                <a:cubicBezTo>
                  <a:pt x="5099" y="403"/>
                  <a:pt x="5099" y="403"/>
                  <a:pt x="5099" y="403"/>
                </a:cubicBezTo>
                <a:cubicBezTo>
                  <a:pt x="5076" y="400"/>
                  <a:pt x="5076" y="400"/>
                  <a:pt x="5076" y="400"/>
                </a:cubicBezTo>
                <a:cubicBezTo>
                  <a:pt x="5104" y="396"/>
                  <a:pt x="5104" y="396"/>
                  <a:pt x="5104" y="396"/>
                </a:cubicBezTo>
                <a:cubicBezTo>
                  <a:pt x="5107" y="393"/>
                  <a:pt x="5107" y="393"/>
                  <a:pt x="5107" y="393"/>
                </a:cubicBezTo>
                <a:cubicBezTo>
                  <a:pt x="5104" y="390"/>
                  <a:pt x="5104" y="390"/>
                  <a:pt x="5104" y="390"/>
                </a:cubicBezTo>
                <a:cubicBezTo>
                  <a:pt x="5095" y="392"/>
                  <a:pt x="5095" y="392"/>
                  <a:pt x="5095" y="392"/>
                </a:cubicBezTo>
                <a:cubicBezTo>
                  <a:pt x="5093" y="396"/>
                  <a:pt x="5093" y="396"/>
                  <a:pt x="5093" y="396"/>
                </a:cubicBezTo>
                <a:cubicBezTo>
                  <a:pt x="5058" y="399"/>
                  <a:pt x="5058" y="399"/>
                  <a:pt x="5058" y="399"/>
                </a:cubicBezTo>
                <a:cubicBezTo>
                  <a:pt x="5048" y="402"/>
                  <a:pt x="5048" y="402"/>
                  <a:pt x="5048" y="402"/>
                </a:cubicBezTo>
                <a:cubicBezTo>
                  <a:pt x="4965" y="411"/>
                  <a:pt x="4965" y="411"/>
                  <a:pt x="4965" y="411"/>
                </a:cubicBezTo>
                <a:cubicBezTo>
                  <a:pt x="4935" y="412"/>
                  <a:pt x="4935" y="412"/>
                  <a:pt x="4935" y="412"/>
                </a:cubicBezTo>
                <a:cubicBezTo>
                  <a:pt x="4898" y="415"/>
                  <a:pt x="4898" y="415"/>
                  <a:pt x="4898" y="415"/>
                </a:cubicBezTo>
                <a:cubicBezTo>
                  <a:pt x="4895" y="418"/>
                  <a:pt x="4895" y="418"/>
                  <a:pt x="4895" y="418"/>
                </a:cubicBezTo>
                <a:cubicBezTo>
                  <a:pt x="4870" y="416"/>
                  <a:pt x="4870" y="416"/>
                  <a:pt x="4870" y="416"/>
                </a:cubicBezTo>
                <a:cubicBezTo>
                  <a:pt x="4873" y="420"/>
                  <a:pt x="4873" y="420"/>
                  <a:pt x="4873" y="420"/>
                </a:cubicBezTo>
                <a:cubicBezTo>
                  <a:pt x="4867" y="422"/>
                  <a:pt x="4867" y="422"/>
                  <a:pt x="4867" y="422"/>
                </a:cubicBezTo>
                <a:cubicBezTo>
                  <a:pt x="4855" y="420"/>
                  <a:pt x="4862" y="418"/>
                  <a:pt x="4864" y="417"/>
                </a:cubicBezTo>
                <a:cubicBezTo>
                  <a:pt x="4844" y="418"/>
                  <a:pt x="4844" y="418"/>
                  <a:pt x="4844" y="418"/>
                </a:cubicBezTo>
                <a:cubicBezTo>
                  <a:pt x="4791" y="424"/>
                  <a:pt x="4791" y="424"/>
                  <a:pt x="4791" y="424"/>
                </a:cubicBezTo>
                <a:cubicBezTo>
                  <a:pt x="4736" y="432"/>
                  <a:pt x="4736" y="432"/>
                  <a:pt x="4736" y="432"/>
                </a:cubicBezTo>
                <a:cubicBezTo>
                  <a:pt x="4730" y="431"/>
                  <a:pt x="4730" y="431"/>
                  <a:pt x="4730" y="431"/>
                </a:cubicBezTo>
                <a:cubicBezTo>
                  <a:pt x="4712" y="433"/>
                  <a:pt x="4712" y="433"/>
                  <a:pt x="4712" y="433"/>
                </a:cubicBezTo>
                <a:cubicBezTo>
                  <a:pt x="4681" y="427"/>
                  <a:pt x="4709" y="432"/>
                  <a:pt x="4708" y="427"/>
                </a:cubicBezTo>
                <a:cubicBezTo>
                  <a:pt x="4730" y="433"/>
                  <a:pt x="4707" y="425"/>
                  <a:pt x="4723" y="427"/>
                </a:cubicBezTo>
                <a:cubicBezTo>
                  <a:pt x="4726" y="422"/>
                  <a:pt x="4726" y="422"/>
                  <a:pt x="4726" y="422"/>
                </a:cubicBezTo>
                <a:cubicBezTo>
                  <a:pt x="4736" y="422"/>
                  <a:pt x="4736" y="422"/>
                  <a:pt x="4736" y="422"/>
                </a:cubicBezTo>
                <a:cubicBezTo>
                  <a:pt x="4754" y="419"/>
                  <a:pt x="4754" y="419"/>
                  <a:pt x="4754" y="419"/>
                </a:cubicBezTo>
                <a:cubicBezTo>
                  <a:pt x="4750" y="418"/>
                  <a:pt x="4746" y="417"/>
                  <a:pt x="4745" y="419"/>
                </a:cubicBezTo>
                <a:cubicBezTo>
                  <a:pt x="4730" y="415"/>
                  <a:pt x="4730" y="415"/>
                  <a:pt x="4730" y="415"/>
                </a:cubicBezTo>
                <a:cubicBezTo>
                  <a:pt x="4730" y="417"/>
                  <a:pt x="4730" y="417"/>
                  <a:pt x="4730" y="417"/>
                </a:cubicBezTo>
                <a:cubicBezTo>
                  <a:pt x="4726" y="422"/>
                  <a:pt x="4726" y="422"/>
                  <a:pt x="4726" y="422"/>
                </a:cubicBezTo>
                <a:cubicBezTo>
                  <a:pt x="4710" y="424"/>
                  <a:pt x="4710" y="424"/>
                  <a:pt x="4710" y="424"/>
                </a:cubicBezTo>
                <a:cubicBezTo>
                  <a:pt x="4695" y="427"/>
                  <a:pt x="4695" y="427"/>
                  <a:pt x="4695" y="427"/>
                </a:cubicBezTo>
                <a:cubicBezTo>
                  <a:pt x="4654" y="420"/>
                  <a:pt x="4654" y="420"/>
                  <a:pt x="4654" y="420"/>
                </a:cubicBezTo>
                <a:cubicBezTo>
                  <a:pt x="4679" y="430"/>
                  <a:pt x="4679" y="430"/>
                  <a:pt x="4679" y="430"/>
                </a:cubicBezTo>
                <a:cubicBezTo>
                  <a:pt x="4663" y="437"/>
                  <a:pt x="4663" y="437"/>
                  <a:pt x="4663" y="437"/>
                </a:cubicBezTo>
                <a:cubicBezTo>
                  <a:pt x="4651" y="439"/>
                  <a:pt x="4651" y="439"/>
                  <a:pt x="4651" y="439"/>
                </a:cubicBezTo>
                <a:cubicBezTo>
                  <a:pt x="4646" y="434"/>
                  <a:pt x="4646" y="434"/>
                  <a:pt x="4646" y="434"/>
                </a:cubicBezTo>
                <a:cubicBezTo>
                  <a:pt x="4632" y="433"/>
                  <a:pt x="4632" y="433"/>
                  <a:pt x="4632" y="433"/>
                </a:cubicBezTo>
                <a:cubicBezTo>
                  <a:pt x="4615" y="438"/>
                  <a:pt x="4615" y="438"/>
                  <a:pt x="4615" y="438"/>
                </a:cubicBezTo>
                <a:cubicBezTo>
                  <a:pt x="4615" y="441"/>
                  <a:pt x="4615" y="441"/>
                  <a:pt x="4615" y="441"/>
                </a:cubicBezTo>
                <a:cubicBezTo>
                  <a:pt x="4605" y="442"/>
                  <a:pt x="4605" y="442"/>
                  <a:pt x="4605" y="442"/>
                </a:cubicBezTo>
                <a:cubicBezTo>
                  <a:pt x="4580" y="436"/>
                  <a:pt x="4580" y="436"/>
                  <a:pt x="4580" y="436"/>
                </a:cubicBezTo>
                <a:cubicBezTo>
                  <a:pt x="4580" y="432"/>
                  <a:pt x="4580" y="432"/>
                  <a:pt x="4580" y="432"/>
                </a:cubicBezTo>
                <a:cubicBezTo>
                  <a:pt x="4600" y="427"/>
                  <a:pt x="4610" y="425"/>
                  <a:pt x="4615" y="424"/>
                </a:cubicBezTo>
                <a:cubicBezTo>
                  <a:pt x="4615" y="424"/>
                  <a:pt x="4615" y="424"/>
                  <a:pt x="4615" y="424"/>
                </a:cubicBezTo>
                <a:cubicBezTo>
                  <a:pt x="4611" y="424"/>
                  <a:pt x="4611" y="424"/>
                  <a:pt x="4611" y="424"/>
                </a:cubicBezTo>
                <a:cubicBezTo>
                  <a:pt x="4599" y="423"/>
                  <a:pt x="4599" y="423"/>
                  <a:pt x="4599" y="423"/>
                </a:cubicBezTo>
                <a:cubicBezTo>
                  <a:pt x="4609" y="416"/>
                  <a:pt x="4609" y="416"/>
                  <a:pt x="4609" y="416"/>
                </a:cubicBezTo>
                <a:cubicBezTo>
                  <a:pt x="4640" y="415"/>
                  <a:pt x="4640" y="415"/>
                  <a:pt x="4640" y="415"/>
                </a:cubicBezTo>
                <a:cubicBezTo>
                  <a:pt x="4638" y="414"/>
                  <a:pt x="4638" y="414"/>
                  <a:pt x="4638" y="414"/>
                </a:cubicBezTo>
                <a:cubicBezTo>
                  <a:pt x="4644" y="411"/>
                  <a:pt x="4644" y="411"/>
                  <a:pt x="4644" y="411"/>
                </a:cubicBezTo>
                <a:cubicBezTo>
                  <a:pt x="4679" y="407"/>
                  <a:pt x="4679" y="407"/>
                  <a:pt x="4679" y="407"/>
                </a:cubicBezTo>
                <a:cubicBezTo>
                  <a:pt x="4689" y="409"/>
                  <a:pt x="4689" y="409"/>
                  <a:pt x="4689" y="409"/>
                </a:cubicBezTo>
                <a:cubicBezTo>
                  <a:pt x="4685" y="414"/>
                  <a:pt x="4685" y="414"/>
                  <a:pt x="4685" y="414"/>
                </a:cubicBezTo>
                <a:cubicBezTo>
                  <a:pt x="4688" y="414"/>
                  <a:pt x="4705" y="406"/>
                  <a:pt x="4714" y="403"/>
                </a:cubicBezTo>
                <a:cubicBezTo>
                  <a:pt x="4733" y="403"/>
                  <a:pt x="4733" y="403"/>
                  <a:pt x="4733" y="403"/>
                </a:cubicBezTo>
                <a:cubicBezTo>
                  <a:pt x="4755" y="399"/>
                  <a:pt x="4755" y="399"/>
                  <a:pt x="4755" y="399"/>
                </a:cubicBezTo>
                <a:cubicBezTo>
                  <a:pt x="4755" y="396"/>
                  <a:pt x="4755" y="396"/>
                  <a:pt x="4755" y="396"/>
                </a:cubicBezTo>
                <a:cubicBezTo>
                  <a:pt x="4751" y="394"/>
                  <a:pt x="4751" y="394"/>
                  <a:pt x="4751" y="394"/>
                </a:cubicBezTo>
                <a:cubicBezTo>
                  <a:pt x="4760" y="392"/>
                  <a:pt x="4760" y="392"/>
                  <a:pt x="4760" y="392"/>
                </a:cubicBezTo>
                <a:cubicBezTo>
                  <a:pt x="4772" y="392"/>
                  <a:pt x="4772" y="392"/>
                  <a:pt x="4772" y="392"/>
                </a:cubicBezTo>
                <a:cubicBezTo>
                  <a:pt x="4774" y="393"/>
                  <a:pt x="4774" y="393"/>
                  <a:pt x="4774" y="393"/>
                </a:cubicBezTo>
                <a:cubicBezTo>
                  <a:pt x="4735" y="400"/>
                  <a:pt x="4778" y="394"/>
                  <a:pt x="4761" y="400"/>
                </a:cubicBezTo>
                <a:cubicBezTo>
                  <a:pt x="4801" y="394"/>
                  <a:pt x="4801" y="394"/>
                  <a:pt x="4801" y="394"/>
                </a:cubicBezTo>
                <a:cubicBezTo>
                  <a:pt x="4869" y="389"/>
                  <a:pt x="4869" y="389"/>
                  <a:pt x="4869" y="389"/>
                </a:cubicBezTo>
                <a:cubicBezTo>
                  <a:pt x="4899" y="389"/>
                  <a:pt x="4899" y="389"/>
                  <a:pt x="4899" y="389"/>
                </a:cubicBezTo>
                <a:cubicBezTo>
                  <a:pt x="4922" y="389"/>
                  <a:pt x="4933" y="381"/>
                  <a:pt x="4939" y="386"/>
                </a:cubicBezTo>
                <a:cubicBezTo>
                  <a:pt x="4936" y="384"/>
                  <a:pt x="4936" y="384"/>
                  <a:pt x="4936" y="384"/>
                </a:cubicBezTo>
                <a:cubicBezTo>
                  <a:pt x="4990" y="380"/>
                  <a:pt x="4990" y="380"/>
                  <a:pt x="4990" y="380"/>
                </a:cubicBezTo>
                <a:cubicBezTo>
                  <a:pt x="4983" y="379"/>
                  <a:pt x="4983" y="379"/>
                  <a:pt x="4983" y="379"/>
                </a:cubicBezTo>
                <a:cubicBezTo>
                  <a:pt x="4988" y="377"/>
                  <a:pt x="4988" y="377"/>
                  <a:pt x="4988" y="377"/>
                </a:cubicBezTo>
                <a:cubicBezTo>
                  <a:pt x="4998" y="375"/>
                  <a:pt x="4998" y="375"/>
                  <a:pt x="4998" y="375"/>
                </a:cubicBezTo>
                <a:cubicBezTo>
                  <a:pt x="5004" y="375"/>
                  <a:pt x="5004" y="375"/>
                  <a:pt x="5004" y="375"/>
                </a:cubicBezTo>
                <a:cubicBezTo>
                  <a:pt x="5014" y="375"/>
                  <a:pt x="5014" y="375"/>
                  <a:pt x="5014" y="375"/>
                </a:cubicBezTo>
                <a:cubicBezTo>
                  <a:pt x="5064" y="368"/>
                  <a:pt x="5064" y="368"/>
                  <a:pt x="5064" y="368"/>
                </a:cubicBezTo>
                <a:cubicBezTo>
                  <a:pt x="5076" y="369"/>
                  <a:pt x="5076" y="369"/>
                  <a:pt x="5076" y="369"/>
                </a:cubicBezTo>
                <a:cubicBezTo>
                  <a:pt x="5089" y="365"/>
                  <a:pt x="5089" y="365"/>
                  <a:pt x="5089" y="365"/>
                </a:cubicBezTo>
                <a:cubicBezTo>
                  <a:pt x="5128" y="359"/>
                  <a:pt x="5128" y="359"/>
                  <a:pt x="5128" y="359"/>
                </a:cubicBezTo>
                <a:cubicBezTo>
                  <a:pt x="5145" y="361"/>
                  <a:pt x="5145" y="361"/>
                  <a:pt x="5145" y="361"/>
                </a:cubicBezTo>
                <a:cubicBezTo>
                  <a:pt x="5148" y="358"/>
                  <a:pt x="5148" y="358"/>
                  <a:pt x="5148" y="358"/>
                </a:cubicBezTo>
                <a:cubicBezTo>
                  <a:pt x="5155" y="361"/>
                  <a:pt x="5155" y="361"/>
                  <a:pt x="5155" y="361"/>
                </a:cubicBezTo>
                <a:cubicBezTo>
                  <a:pt x="5150" y="352"/>
                  <a:pt x="5159" y="361"/>
                  <a:pt x="5165" y="358"/>
                </a:cubicBezTo>
                <a:cubicBezTo>
                  <a:pt x="5192" y="360"/>
                  <a:pt x="5192" y="360"/>
                  <a:pt x="5192" y="360"/>
                </a:cubicBezTo>
                <a:cubicBezTo>
                  <a:pt x="5202" y="353"/>
                  <a:pt x="5206" y="352"/>
                  <a:pt x="5208" y="353"/>
                </a:cubicBezTo>
                <a:cubicBezTo>
                  <a:pt x="5210" y="352"/>
                  <a:pt x="5212" y="352"/>
                  <a:pt x="5213" y="352"/>
                </a:cubicBezTo>
                <a:cubicBezTo>
                  <a:pt x="5208" y="351"/>
                  <a:pt x="5207" y="351"/>
                  <a:pt x="5206" y="352"/>
                </a:cubicBezTo>
                <a:cubicBezTo>
                  <a:pt x="5176" y="356"/>
                  <a:pt x="5176" y="356"/>
                  <a:pt x="5176" y="356"/>
                </a:cubicBezTo>
                <a:cubicBezTo>
                  <a:pt x="5163" y="354"/>
                  <a:pt x="5163" y="354"/>
                  <a:pt x="5163" y="354"/>
                </a:cubicBezTo>
                <a:cubicBezTo>
                  <a:pt x="5179" y="350"/>
                  <a:pt x="5179" y="350"/>
                  <a:pt x="5179" y="350"/>
                </a:cubicBezTo>
                <a:cubicBezTo>
                  <a:pt x="5176" y="349"/>
                  <a:pt x="5176" y="349"/>
                  <a:pt x="5176" y="349"/>
                </a:cubicBezTo>
                <a:cubicBezTo>
                  <a:pt x="5195" y="336"/>
                  <a:pt x="5177" y="350"/>
                  <a:pt x="5194" y="345"/>
                </a:cubicBezTo>
                <a:cubicBezTo>
                  <a:pt x="5223" y="340"/>
                  <a:pt x="5223" y="340"/>
                  <a:pt x="5223" y="340"/>
                </a:cubicBezTo>
                <a:cubicBezTo>
                  <a:pt x="5192" y="341"/>
                  <a:pt x="5192" y="341"/>
                  <a:pt x="5192" y="341"/>
                </a:cubicBezTo>
                <a:cubicBezTo>
                  <a:pt x="5171" y="346"/>
                  <a:pt x="5171" y="346"/>
                  <a:pt x="5171" y="346"/>
                </a:cubicBezTo>
                <a:cubicBezTo>
                  <a:pt x="5165" y="350"/>
                  <a:pt x="5165" y="350"/>
                  <a:pt x="5165" y="350"/>
                </a:cubicBezTo>
                <a:cubicBezTo>
                  <a:pt x="5152" y="350"/>
                  <a:pt x="5152" y="350"/>
                  <a:pt x="5152" y="350"/>
                </a:cubicBezTo>
                <a:cubicBezTo>
                  <a:pt x="5142" y="348"/>
                  <a:pt x="5142" y="348"/>
                  <a:pt x="5142" y="348"/>
                </a:cubicBezTo>
                <a:cubicBezTo>
                  <a:pt x="5105" y="356"/>
                  <a:pt x="5105" y="356"/>
                  <a:pt x="5105" y="356"/>
                </a:cubicBezTo>
                <a:cubicBezTo>
                  <a:pt x="5095" y="354"/>
                  <a:pt x="5095" y="354"/>
                  <a:pt x="5095" y="354"/>
                </a:cubicBezTo>
                <a:cubicBezTo>
                  <a:pt x="5097" y="353"/>
                  <a:pt x="5097" y="353"/>
                  <a:pt x="5097" y="353"/>
                </a:cubicBezTo>
                <a:cubicBezTo>
                  <a:pt x="5091" y="353"/>
                  <a:pt x="5091" y="353"/>
                  <a:pt x="5091" y="353"/>
                </a:cubicBezTo>
                <a:cubicBezTo>
                  <a:pt x="5064" y="358"/>
                  <a:pt x="5064" y="358"/>
                  <a:pt x="5064" y="358"/>
                </a:cubicBezTo>
                <a:cubicBezTo>
                  <a:pt x="5052" y="354"/>
                  <a:pt x="5052" y="354"/>
                  <a:pt x="5052" y="354"/>
                </a:cubicBezTo>
                <a:cubicBezTo>
                  <a:pt x="5045" y="355"/>
                  <a:pt x="5045" y="355"/>
                  <a:pt x="5045" y="355"/>
                </a:cubicBezTo>
                <a:cubicBezTo>
                  <a:pt x="5049" y="358"/>
                  <a:pt x="5049" y="358"/>
                  <a:pt x="5049" y="358"/>
                </a:cubicBezTo>
                <a:cubicBezTo>
                  <a:pt x="5027" y="359"/>
                  <a:pt x="5027" y="359"/>
                  <a:pt x="5027" y="359"/>
                </a:cubicBezTo>
                <a:cubicBezTo>
                  <a:pt x="5021" y="363"/>
                  <a:pt x="5021" y="363"/>
                  <a:pt x="5021" y="363"/>
                </a:cubicBezTo>
                <a:cubicBezTo>
                  <a:pt x="5011" y="363"/>
                  <a:pt x="5011" y="363"/>
                  <a:pt x="5011" y="363"/>
                </a:cubicBezTo>
                <a:cubicBezTo>
                  <a:pt x="4994" y="362"/>
                  <a:pt x="4994" y="362"/>
                  <a:pt x="4994" y="362"/>
                </a:cubicBezTo>
                <a:cubicBezTo>
                  <a:pt x="4990" y="365"/>
                  <a:pt x="4990" y="365"/>
                  <a:pt x="4990" y="365"/>
                </a:cubicBezTo>
                <a:cubicBezTo>
                  <a:pt x="4957" y="368"/>
                  <a:pt x="4957" y="368"/>
                  <a:pt x="4957" y="368"/>
                </a:cubicBezTo>
                <a:cubicBezTo>
                  <a:pt x="4949" y="370"/>
                  <a:pt x="4949" y="370"/>
                  <a:pt x="4949" y="370"/>
                </a:cubicBezTo>
                <a:cubicBezTo>
                  <a:pt x="4935" y="371"/>
                  <a:pt x="4935" y="371"/>
                  <a:pt x="4935" y="371"/>
                </a:cubicBezTo>
                <a:cubicBezTo>
                  <a:pt x="4961" y="374"/>
                  <a:pt x="4961" y="374"/>
                  <a:pt x="4961" y="374"/>
                </a:cubicBezTo>
                <a:cubicBezTo>
                  <a:pt x="4951" y="377"/>
                  <a:pt x="4951" y="377"/>
                  <a:pt x="4951" y="377"/>
                </a:cubicBezTo>
                <a:cubicBezTo>
                  <a:pt x="4947" y="376"/>
                  <a:pt x="4947" y="376"/>
                  <a:pt x="4947" y="376"/>
                </a:cubicBezTo>
                <a:cubicBezTo>
                  <a:pt x="4920" y="379"/>
                  <a:pt x="4920" y="379"/>
                  <a:pt x="4920" y="379"/>
                </a:cubicBezTo>
                <a:cubicBezTo>
                  <a:pt x="4856" y="386"/>
                  <a:pt x="4856" y="386"/>
                  <a:pt x="4856" y="386"/>
                </a:cubicBezTo>
                <a:cubicBezTo>
                  <a:pt x="4807" y="390"/>
                  <a:pt x="4807" y="390"/>
                  <a:pt x="4807" y="390"/>
                </a:cubicBezTo>
                <a:cubicBezTo>
                  <a:pt x="4798" y="387"/>
                  <a:pt x="4798" y="387"/>
                  <a:pt x="4798" y="387"/>
                </a:cubicBezTo>
                <a:cubicBezTo>
                  <a:pt x="4802" y="383"/>
                  <a:pt x="4802" y="383"/>
                  <a:pt x="4802" y="383"/>
                </a:cubicBezTo>
                <a:cubicBezTo>
                  <a:pt x="4780" y="386"/>
                  <a:pt x="4780" y="386"/>
                  <a:pt x="4780" y="386"/>
                </a:cubicBezTo>
                <a:cubicBezTo>
                  <a:pt x="4774" y="389"/>
                  <a:pt x="4774" y="389"/>
                  <a:pt x="4774" y="389"/>
                </a:cubicBezTo>
                <a:cubicBezTo>
                  <a:pt x="4751" y="388"/>
                  <a:pt x="4751" y="388"/>
                  <a:pt x="4751" y="388"/>
                </a:cubicBezTo>
                <a:cubicBezTo>
                  <a:pt x="4739" y="385"/>
                  <a:pt x="4739" y="385"/>
                  <a:pt x="4739" y="385"/>
                </a:cubicBezTo>
                <a:cubicBezTo>
                  <a:pt x="4739" y="387"/>
                  <a:pt x="4739" y="389"/>
                  <a:pt x="4739" y="390"/>
                </a:cubicBezTo>
                <a:cubicBezTo>
                  <a:pt x="4733" y="392"/>
                  <a:pt x="4733" y="392"/>
                  <a:pt x="4733" y="392"/>
                </a:cubicBezTo>
                <a:cubicBezTo>
                  <a:pt x="4729" y="390"/>
                  <a:pt x="4729" y="390"/>
                  <a:pt x="4729" y="390"/>
                </a:cubicBezTo>
                <a:cubicBezTo>
                  <a:pt x="4704" y="394"/>
                  <a:pt x="4704" y="394"/>
                  <a:pt x="4704" y="394"/>
                </a:cubicBezTo>
                <a:cubicBezTo>
                  <a:pt x="4714" y="397"/>
                  <a:pt x="4714" y="397"/>
                  <a:pt x="4714" y="397"/>
                </a:cubicBezTo>
                <a:cubicBezTo>
                  <a:pt x="4710" y="398"/>
                  <a:pt x="4710" y="398"/>
                  <a:pt x="4710" y="398"/>
                </a:cubicBezTo>
                <a:cubicBezTo>
                  <a:pt x="4698" y="397"/>
                  <a:pt x="4698" y="397"/>
                  <a:pt x="4698" y="397"/>
                </a:cubicBezTo>
                <a:cubicBezTo>
                  <a:pt x="4685" y="389"/>
                  <a:pt x="4685" y="389"/>
                  <a:pt x="4685" y="389"/>
                </a:cubicBezTo>
                <a:cubicBezTo>
                  <a:pt x="4681" y="392"/>
                  <a:pt x="4681" y="392"/>
                  <a:pt x="4681" y="392"/>
                </a:cubicBezTo>
                <a:cubicBezTo>
                  <a:pt x="4666" y="394"/>
                  <a:pt x="4675" y="391"/>
                  <a:pt x="4675" y="391"/>
                </a:cubicBezTo>
                <a:cubicBezTo>
                  <a:pt x="4662" y="392"/>
                  <a:pt x="4681" y="383"/>
                  <a:pt x="4688" y="381"/>
                </a:cubicBezTo>
                <a:cubicBezTo>
                  <a:pt x="4730" y="367"/>
                  <a:pt x="4730" y="367"/>
                  <a:pt x="4730" y="367"/>
                </a:cubicBezTo>
                <a:cubicBezTo>
                  <a:pt x="4720" y="363"/>
                  <a:pt x="4720" y="363"/>
                  <a:pt x="4720" y="363"/>
                </a:cubicBezTo>
                <a:cubicBezTo>
                  <a:pt x="4745" y="362"/>
                  <a:pt x="4740" y="352"/>
                  <a:pt x="4754" y="350"/>
                </a:cubicBezTo>
                <a:cubicBezTo>
                  <a:pt x="4776" y="348"/>
                  <a:pt x="4776" y="348"/>
                  <a:pt x="4776" y="348"/>
                </a:cubicBezTo>
                <a:cubicBezTo>
                  <a:pt x="4790" y="349"/>
                  <a:pt x="4802" y="348"/>
                  <a:pt x="4802" y="342"/>
                </a:cubicBezTo>
                <a:cubicBezTo>
                  <a:pt x="4827" y="342"/>
                  <a:pt x="4827" y="342"/>
                  <a:pt x="4827" y="342"/>
                </a:cubicBezTo>
                <a:cubicBezTo>
                  <a:pt x="4827" y="343"/>
                  <a:pt x="4827" y="343"/>
                  <a:pt x="4827" y="343"/>
                </a:cubicBezTo>
                <a:cubicBezTo>
                  <a:pt x="4839" y="340"/>
                  <a:pt x="4839" y="340"/>
                  <a:pt x="4839" y="340"/>
                </a:cubicBezTo>
                <a:cubicBezTo>
                  <a:pt x="4833" y="333"/>
                  <a:pt x="4833" y="333"/>
                  <a:pt x="4833" y="333"/>
                </a:cubicBezTo>
                <a:cubicBezTo>
                  <a:pt x="4852" y="333"/>
                  <a:pt x="4852" y="333"/>
                  <a:pt x="4852" y="333"/>
                </a:cubicBezTo>
                <a:cubicBezTo>
                  <a:pt x="4832" y="339"/>
                  <a:pt x="4850" y="338"/>
                  <a:pt x="4848" y="337"/>
                </a:cubicBezTo>
                <a:cubicBezTo>
                  <a:pt x="4854" y="340"/>
                  <a:pt x="4854" y="340"/>
                  <a:pt x="4854" y="340"/>
                </a:cubicBezTo>
                <a:cubicBezTo>
                  <a:pt x="4860" y="338"/>
                  <a:pt x="4860" y="338"/>
                  <a:pt x="4860" y="338"/>
                </a:cubicBezTo>
                <a:cubicBezTo>
                  <a:pt x="4882" y="331"/>
                  <a:pt x="4877" y="334"/>
                  <a:pt x="4883" y="336"/>
                </a:cubicBezTo>
                <a:cubicBezTo>
                  <a:pt x="4883" y="339"/>
                  <a:pt x="4883" y="339"/>
                  <a:pt x="4883" y="339"/>
                </a:cubicBezTo>
                <a:cubicBezTo>
                  <a:pt x="4891" y="341"/>
                  <a:pt x="4891" y="341"/>
                  <a:pt x="4891" y="341"/>
                </a:cubicBezTo>
                <a:cubicBezTo>
                  <a:pt x="4885" y="334"/>
                  <a:pt x="4898" y="336"/>
                  <a:pt x="4904" y="333"/>
                </a:cubicBezTo>
                <a:cubicBezTo>
                  <a:pt x="4910" y="334"/>
                  <a:pt x="4910" y="334"/>
                  <a:pt x="4910" y="334"/>
                </a:cubicBezTo>
                <a:cubicBezTo>
                  <a:pt x="4914" y="330"/>
                  <a:pt x="4914" y="330"/>
                  <a:pt x="4914" y="330"/>
                </a:cubicBezTo>
                <a:cubicBezTo>
                  <a:pt x="4926" y="333"/>
                  <a:pt x="4926" y="333"/>
                  <a:pt x="4926" y="333"/>
                </a:cubicBezTo>
                <a:cubicBezTo>
                  <a:pt x="4926" y="332"/>
                  <a:pt x="4926" y="332"/>
                  <a:pt x="4926" y="332"/>
                </a:cubicBezTo>
                <a:cubicBezTo>
                  <a:pt x="4923" y="327"/>
                  <a:pt x="4929" y="328"/>
                  <a:pt x="4936" y="328"/>
                </a:cubicBezTo>
                <a:cubicBezTo>
                  <a:pt x="4941" y="336"/>
                  <a:pt x="4940" y="329"/>
                  <a:pt x="4945" y="329"/>
                </a:cubicBezTo>
                <a:cubicBezTo>
                  <a:pt x="4935" y="329"/>
                  <a:pt x="4943" y="328"/>
                  <a:pt x="4942" y="328"/>
                </a:cubicBezTo>
                <a:cubicBezTo>
                  <a:pt x="4972" y="323"/>
                  <a:pt x="4972" y="323"/>
                  <a:pt x="4972" y="323"/>
                </a:cubicBezTo>
                <a:cubicBezTo>
                  <a:pt x="4976" y="325"/>
                  <a:pt x="4976" y="325"/>
                  <a:pt x="4976" y="325"/>
                </a:cubicBezTo>
                <a:cubicBezTo>
                  <a:pt x="4986" y="326"/>
                  <a:pt x="4986" y="326"/>
                  <a:pt x="4986" y="326"/>
                </a:cubicBezTo>
                <a:cubicBezTo>
                  <a:pt x="4989" y="322"/>
                  <a:pt x="4981" y="319"/>
                  <a:pt x="4994" y="320"/>
                </a:cubicBezTo>
                <a:cubicBezTo>
                  <a:pt x="5029" y="322"/>
                  <a:pt x="5029" y="322"/>
                  <a:pt x="5029" y="322"/>
                </a:cubicBezTo>
                <a:cubicBezTo>
                  <a:pt x="5032" y="319"/>
                  <a:pt x="5032" y="319"/>
                  <a:pt x="5032" y="319"/>
                </a:cubicBezTo>
                <a:cubicBezTo>
                  <a:pt x="5017" y="316"/>
                  <a:pt x="5017" y="316"/>
                  <a:pt x="5017" y="316"/>
                </a:cubicBezTo>
                <a:cubicBezTo>
                  <a:pt x="5017" y="311"/>
                  <a:pt x="5017" y="311"/>
                  <a:pt x="5017" y="311"/>
                </a:cubicBezTo>
                <a:cubicBezTo>
                  <a:pt x="5001" y="312"/>
                  <a:pt x="5001" y="312"/>
                  <a:pt x="5001" y="312"/>
                </a:cubicBezTo>
                <a:cubicBezTo>
                  <a:pt x="4988" y="316"/>
                  <a:pt x="4988" y="316"/>
                  <a:pt x="4988" y="316"/>
                </a:cubicBezTo>
                <a:cubicBezTo>
                  <a:pt x="4980" y="315"/>
                  <a:pt x="4980" y="315"/>
                  <a:pt x="4980" y="315"/>
                </a:cubicBezTo>
                <a:cubicBezTo>
                  <a:pt x="4965" y="318"/>
                  <a:pt x="4965" y="318"/>
                  <a:pt x="4965" y="318"/>
                </a:cubicBezTo>
                <a:cubicBezTo>
                  <a:pt x="4961" y="316"/>
                  <a:pt x="4961" y="316"/>
                  <a:pt x="4961" y="316"/>
                </a:cubicBezTo>
                <a:cubicBezTo>
                  <a:pt x="4952" y="319"/>
                  <a:pt x="4952" y="319"/>
                  <a:pt x="4952" y="319"/>
                </a:cubicBezTo>
                <a:cubicBezTo>
                  <a:pt x="4935" y="318"/>
                  <a:pt x="4935" y="318"/>
                  <a:pt x="4935" y="318"/>
                </a:cubicBezTo>
                <a:cubicBezTo>
                  <a:pt x="4938" y="317"/>
                  <a:pt x="4936" y="316"/>
                  <a:pt x="4935" y="316"/>
                </a:cubicBezTo>
                <a:cubicBezTo>
                  <a:pt x="4905" y="319"/>
                  <a:pt x="4901" y="321"/>
                  <a:pt x="4904" y="323"/>
                </a:cubicBezTo>
                <a:cubicBezTo>
                  <a:pt x="4895" y="323"/>
                  <a:pt x="4895" y="323"/>
                  <a:pt x="4895" y="323"/>
                </a:cubicBezTo>
                <a:cubicBezTo>
                  <a:pt x="4838" y="328"/>
                  <a:pt x="4838" y="328"/>
                  <a:pt x="4838" y="328"/>
                </a:cubicBezTo>
                <a:cubicBezTo>
                  <a:pt x="4880" y="324"/>
                  <a:pt x="4866" y="324"/>
                  <a:pt x="4889" y="315"/>
                </a:cubicBezTo>
                <a:cubicBezTo>
                  <a:pt x="4869" y="316"/>
                  <a:pt x="4869" y="316"/>
                  <a:pt x="4869" y="316"/>
                </a:cubicBezTo>
                <a:cubicBezTo>
                  <a:pt x="4858" y="321"/>
                  <a:pt x="4858" y="321"/>
                  <a:pt x="4858" y="321"/>
                </a:cubicBezTo>
                <a:cubicBezTo>
                  <a:pt x="4839" y="322"/>
                  <a:pt x="4839" y="322"/>
                  <a:pt x="4839" y="322"/>
                </a:cubicBezTo>
                <a:cubicBezTo>
                  <a:pt x="4852" y="313"/>
                  <a:pt x="4852" y="313"/>
                  <a:pt x="4852" y="313"/>
                </a:cubicBezTo>
                <a:cubicBezTo>
                  <a:pt x="4863" y="319"/>
                  <a:pt x="4857" y="312"/>
                  <a:pt x="4864" y="313"/>
                </a:cubicBezTo>
                <a:cubicBezTo>
                  <a:pt x="4867" y="311"/>
                  <a:pt x="4867" y="311"/>
                  <a:pt x="4867" y="311"/>
                </a:cubicBezTo>
                <a:cubicBezTo>
                  <a:pt x="4858" y="311"/>
                  <a:pt x="4858" y="311"/>
                  <a:pt x="4858" y="311"/>
                </a:cubicBezTo>
                <a:cubicBezTo>
                  <a:pt x="4858" y="306"/>
                  <a:pt x="4858" y="306"/>
                  <a:pt x="4858" y="306"/>
                </a:cubicBezTo>
                <a:cubicBezTo>
                  <a:pt x="4839" y="318"/>
                  <a:pt x="4839" y="318"/>
                  <a:pt x="4839" y="318"/>
                </a:cubicBezTo>
                <a:cubicBezTo>
                  <a:pt x="4823" y="322"/>
                  <a:pt x="4823" y="322"/>
                  <a:pt x="4823" y="322"/>
                </a:cubicBezTo>
                <a:cubicBezTo>
                  <a:pt x="4821" y="319"/>
                  <a:pt x="4821" y="319"/>
                  <a:pt x="4821" y="319"/>
                </a:cubicBezTo>
                <a:cubicBezTo>
                  <a:pt x="4838" y="313"/>
                  <a:pt x="4838" y="313"/>
                  <a:pt x="4838" y="313"/>
                </a:cubicBezTo>
                <a:cubicBezTo>
                  <a:pt x="4838" y="308"/>
                  <a:pt x="4838" y="308"/>
                  <a:pt x="4838" y="308"/>
                </a:cubicBezTo>
                <a:cubicBezTo>
                  <a:pt x="4826" y="312"/>
                  <a:pt x="4826" y="312"/>
                  <a:pt x="4826" y="312"/>
                </a:cubicBezTo>
                <a:cubicBezTo>
                  <a:pt x="4819" y="311"/>
                  <a:pt x="4819" y="311"/>
                  <a:pt x="4819" y="311"/>
                </a:cubicBezTo>
                <a:cubicBezTo>
                  <a:pt x="4812" y="305"/>
                  <a:pt x="4831" y="303"/>
                  <a:pt x="4839" y="300"/>
                </a:cubicBezTo>
                <a:cubicBezTo>
                  <a:pt x="4821" y="298"/>
                  <a:pt x="4821" y="298"/>
                  <a:pt x="4821" y="298"/>
                </a:cubicBezTo>
                <a:cubicBezTo>
                  <a:pt x="4821" y="289"/>
                  <a:pt x="4844" y="291"/>
                  <a:pt x="4848" y="282"/>
                </a:cubicBezTo>
                <a:cubicBezTo>
                  <a:pt x="4887" y="266"/>
                  <a:pt x="4887" y="266"/>
                  <a:pt x="4887" y="266"/>
                </a:cubicBezTo>
                <a:cubicBezTo>
                  <a:pt x="4887" y="260"/>
                  <a:pt x="4887" y="260"/>
                  <a:pt x="4887" y="260"/>
                </a:cubicBezTo>
                <a:cubicBezTo>
                  <a:pt x="4895" y="258"/>
                  <a:pt x="4895" y="258"/>
                  <a:pt x="4895" y="258"/>
                </a:cubicBezTo>
                <a:cubicBezTo>
                  <a:pt x="4920" y="240"/>
                  <a:pt x="4920" y="240"/>
                  <a:pt x="4920" y="240"/>
                </a:cubicBezTo>
                <a:cubicBezTo>
                  <a:pt x="4868" y="262"/>
                  <a:pt x="4910" y="245"/>
                  <a:pt x="4908" y="248"/>
                </a:cubicBezTo>
                <a:cubicBezTo>
                  <a:pt x="4895" y="253"/>
                  <a:pt x="4895" y="253"/>
                  <a:pt x="4895" y="253"/>
                </a:cubicBezTo>
                <a:cubicBezTo>
                  <a:pt x="4863" y="269"/>
                  <a:pt x="4863" y="269"/>
                  <a:pt x="4863" y="269"/>
                </a:cubicBezTo>
                <a:cubicBezTo>
                  <a:pt x="4807" y="282"/>
                  <a:pt x="4815" y="282"/>
                  <a:pt x="4826" y="280"/>
                </a:cubicBezTo>
                <a:cubicBezTo>
                  <a:pt x="4823" y="282"/>
                  <a:pt x="4822" y="283"/>
                  <a:pt x="4821" y="284"/>
                </a:cubicBezTo>
                <a:cubicBezTo>
                  <a:pt x="4813" y="286"/>
                  <a:pt x="4813" y="286"/>
                  <a:pt x="4813" y="286"/>
                </a:cubicBezTo>
                <a:cubicBezTo>
                  <a:pt x="4819" y="292"/>
                  <a:pt x="4819" y="292"/>
                  <a:pt x="4819" y="292"/>
                </a:cubicBezTo>
                <a:cubicBezTo>
                  <a:pt x="4815" y="293"/>
                  <a:pt x="4815" y="293"/>
                  <a:pt x="4815" y="293"/>
                </a:cubicBezTo>
                <a:cubicBezTo>
                  <a:pt x="4798" y="289"/>
                  <a:pt x="4798" y="289"/>
                  <a:pt x="4798" y="289"/>
                </a:cubicBezTo>
                <a:cubicBezTo>
                  <a:pt x="4802" y="286"/>
                  <a:pt x="4802" y="286"/>
                  <a:pt x="4802" y="286"/>
                </a:cubicBezTo>
                <a:cubicBezTo>
                  <a:pt x="4798" y="286"/>
                  <a:pt x="4798" y="286"/>
                  <a:pt x="4798" y="286"/>
                </a:cubicBezTo>
                <a:cubicBezTo>
                  <a:pt x="4774" y="295"/>
                  <a:pt x="4796" y="289"/>
                  <a:pt x="4795" y="289"/>
                </a:cubicBezTo>
                <a:cubicBezTo>
                  <a:pt x="4741" y="306"/>
                  <a:pt x="4786" y="293"/>
                  <a:pt x="4782" y="295"/>
                </a:cubicBezTo>
                <a:cubicBezTo>
                  <a:pt x="4764" y="301"/>
                  <a:pt x="4764" y="301"/>
                  <a:pt x="4764" y="301"/>
                </a:cubicBezTo>
                <a:cubicBezTo>
                  <a:pt x="4765" y="305"/>
                  <a:pt x="4765" y="305"/>
                  <a:pt x="4765" y="305"/>
                </a:cubicBezTo>
                <a:cubicBezTo>
                  <a:pt x="4764" y="305"/>
                  <a:pt x="4764" y="305"/>
                  <a:pt x="4764" y="305"/>
                </a:cubicBezTo>
                <a:cubicBezTo>
                  <a:pt x="4765" y="309"/>
                  <a:pt x="4765" y="309"/>
                  <a:pt x="4765" y="309"/>
                </a:cubicBezTo>
                <a:cubicBezTo>
                  <a:pt x="4757" y="314"/>
                  <a:pt x="4757" y="314"/>
                  <a:pt x="4757" y="314"/>
                </a:cubicBezTo>
                <a:cubicBezTo>
                  <a:pt x="4735" y="317"/>
                  <a:pt x="4735" y="317"/>
                  <a:pt x="4735" y="317"/>
                </a:cubicBezTo>
                <a:cubicBezTo>
                  <a:pt x="4735" y="324"/>
                  <a:pt x="4735" y="324"/>
                  <a:pt x="4735" y="324"/>
                </a:cubicBezTo>
                <a:cubicBezTo>
                  <a:pt x="4730" y="324"/>
                  <a:pt x="4727" y="323"/>
                  <a:pt x="4724" y="323"/>
                </a:cubicBezTo>
                <a:cubicBezTo>
                  <a:pt x="4725" y="323"/>
                  <a:pt x="4725" y="323"/>
                  <a:pt x="4724" y="322"/>
                </a:cubicBezTo>
                <a:cubicBezTo>
                  <a:pt x="4724" y="323"/>
                  <a:pt x="4724" y="323"/>
                  <a:pt x="4724" y="323"/>
                </a:cubicBezTo>
                <a:cubicBezTo>
                  <a:pt x="4712" y="322"/>
                  <a:pt x="4720" y="323"/>
                  <a:pt x="4723" y="323"/>
                </a:cubicBezTo>
                <a:cubicBezTo>
                  <a:pt x="4721" y="324"/>
                  <a:pt x="4720" y="325"/>
                  <a:pt x="4719" y="326"/>
                </a:cubicBezTo>
                <a:cubicBezTo>
                  <a:pt x="4712" y="327"/>
                  <a:pt x="4712" y="327"/>
                  <a:pt x="4712" y="327"/>
                </a:cubicBezTo>
                <a:cubicBezTo>
                  <a:pt x="4698" y="335"/>
                  <a:pt x="4698" y="335"/>
                  <a:pt x="4698" y="335"/>
                </a:cubicBezTo>
                <a:cubicBezTo>
                  <a:pt x="4694" y="333"/>
                  <a:pt x="4694" y="333"/>
                  <a:pt x="4694" y="333"/>
                </a:cubicBezTo>
                <a:cubicBezTo>
                  <a:pt x="4687" y="335"/>
                  <a:pt x="4683" y="336"/>
                  <a:pt x="4680" y="337"/>
                </a:cubicBezTo>
                <a:cubicBezTo>
                  <a:pt x="4669" y="334"/>
                  <a:pt x="4669" y="334"/>
                  <a:pt x="4669" y="334"/>
                </a:cubicBezTo>
                <a:cubicBezTo>
                  <a:pt x="4667" y="339"/>
                  <a:pt x="4667" y="339"/>
                  <a:pt x="4667" y="339"/>
                </a:cubicBezTo>
                <a:cubicBezTo>
                  <a:pt x="4657" y="338"/>
                  <a:pt x="4657" y="338"/>
                  <a:pt x="4657" y="338"/>
                </a:cubicBezTo>
                <a:cubicBezTo>
                  <a:pt x="4644" y="342"/>
                  <a:pt x="4644" y="342"/>
                  <a:pt x="4644" y="342"/>
                </a:cubicBezTo>
                <a:cubicBezTo>
                  <a:pt x="4638" y="340"/>
                  <a:pt x="4638" y="340"/>
                  <a:pt x="4638" y="340"/>
                </a:cubicBezTo>
                <a:cubicBezTo>
                  <a:pt x="4634" y="342"/>
                  <a:pt x="4634" y="342"/>
                  <a:pt x="4634" y="342"/>
                </a:cubicBezTo>
                <a:cubicBezTo>
                  <a:pt x="4626" y="339"/>
                  <a:pt x="4626" y="339"/>
                  <a:pt x="4626" y="339"/>
                </a:cubicBezTo>
                <a:cubicBezTo>
                  <a:pt x="4626" y="341"/>
                  <a:pt x="4626" y="341"/>
                  <a:pt x="4626" y="341"/>
                </a:cubicBezTo>
                <a:cubicBezTo>
                  <a:pt x="4595" y="346"/>
                  <a:pt x="4595" y="346"/>
                  <a:pt x="4595" y="346"/>
                </a:cubicBezTo>
                <a:cubicBezTo>
                  <a:pt x="4580" y="343"/>
                  <a:pt x="4580" y="343"/>
                  <a:pt x="4580" y="343"/>
                </a:cubicBezTo>
                <a:cubicBezTo>
                  <a:pt x="4579" y="346"/>
                  <a:pt x="4579" y="346"/>
                  <a:pt x="4579" y="346"/>
                </a:cubicBezTo>
                <a:cubicBezTo>
                  <a:pt x="4523" y="353"/>
                  <a:pt x="4523" y="353"/>
                  <a:pt x="4523" y="353"/>
                </a:cubicBezTo>
                <a:cubicBezTo>
                  <a:pt x="4518" y="351"/>
                  <a:pt x="4518" y="351"/>
                  <a:pt x="4518" y="351"/>
                </a:cubicBezTo>
                <a:cubicBezTo>
                  <a:pt x="4530" y="350"/>
                  <a:pt x="4530" y="350"/>
                  <a:pt x="4530" y="350"/>
                </a:cubicBezTo>
                <a:cubicBezTo>
                  <a:pt x="4530" y="348"/>
                  <a:pt x="4530" y="348"/>
                  <a:pt x="4530" y="348"/>
                </a:cubicBezTo>
                <a:cubicBezTo>
                  <a:pt x="4506" y="348"/>
                  <a:pt x="4506" y="348"/>
                  <a:pt x="4506" y="348"/>
                </a:cubicBezTo>
                <a:cubicBezTo>
                  <a:pt x="4510" y="351"/>
                  <a:pt x="4510" y="351"/>
                  <a:pt x="4510" y="351"/>
                </a:cubicBezTo>
                <a:cubicBezTo>
                  <a:pt x="4506" y="354"/>
                  <a:pt x="4506" y="354"/>
                  <a:pt x="4506" y="354"/>
                </a:cubicBezTo>
                <a:cubicBezTo>
                  <a:pt x="4479" y="356"/>
                  <a:pt x="4479" y="356"/>
                  <a:pt x="4479" y="356"/>
                </a:cubicBezTo>
                <a:cubicBezTo>
                  <a:pt x="4452" y="361"/>
                  <a:pt x="4452" y="361"/>
                  <a:pt x="4452" y="361"/>
                </a:cubicBezTo>
                <a:cubicBezTo>
                  <a:pt x="4438" y="359"/>
                  <a:pt x="4438" y="359"/>
                  <a:pt x="4438" y="359"/>
                </a:cubicBezTo>
                <a:cubicBezTo>
                  <a:pt x="4440" y="356"/>
                  <a:pt x="4440" y="356"/>
                  <a:pt x="4440" y="356"/>
                </a:cubicBezTo>
                <a:cubicBezTo>
                  <a:pt x="4469" y="353"/>
                  <a:pt x="4469" y="353"/>
                  <a:pt x="4469" y="353"/>
                </a:cubicBezTo>
                <a:cubicBezTo>
                  <a:pt x="4455" y="351"/>
                  <a:pt x="4455" y="351"/>
                  <a:pt x="4455" y="351"/>
                </a:cubicBezTo>
                <a:cubicBezTo>
                  <a:pt x="4461" y="347"/>
                  <a:pt x="4461" y="347"/>
                  <a:pt x="4461" y="347"/>
                </a:cubicBezTo>
                <a:cubicBezTo>
                  <a:pt x="4463" y="349"/>
                  <a:pt x="4468" y="347"/>
                  <a:pt x="4469" y="349"/>
                </a:cubicBezTo>
                <a:cubicBezTo>
                  <a:pt x="4464" y="335"/>
                  <a:pt x="4483" y="340"/>
                  <a:pt x="4492" y="335"/>
                </a:cubicBezTo>
                <a:cubicBezTo>
                  <a:pt x="4517" y="324"/>
                  <a:pt x="4517" y="324"/>
                  <a:pt x="4517" y="324"/>
                </a:cubicBezTo>
                <a:cubicBezTo>
                  <a:pt x="4555" y="309"/>
                  <a:pt x="4555" y="309"/>
                  <a:pt x="4555" y="309"/>
                </a:cubicBezTo>
                <a:cubicBezTo>
                  <a:pt x="4548" y="302"/>
                  <a:pt x="4579" y="303"/>
                  <a:pt x="4580" y="297"/>
                </a:cubicBezTo>
                <a:cubicBezTo>
                  <a:pt x="4582" y="293"/>
                  <a:pt x="4582" y="293"/>
                  <a:pt x="4582" y="293"/>
                </a:cubicBezTo>
                <a:cubicBezTo>
                  <a:pt x="4597" y="290"/>
                  <a:pt x="4597" y="290"/>
                  <a:pt x="4597" y="290"/>
                </a:cubicBezTo>
                <a:cubicBezTo>
                  <a:pt x="4603" y="285"/>
                  <a:pt x="4603" y="285"/>
                  <a:pt x="4603" y="285"/>
                </a:cubicBezTo>
                <a:cubicBezTo>
                  <a:pt x="4617" y="281"/>
                  <a:pt x="4617" y="281"/>
                  <a:pt x="4617" y="281"/>
                </a:cubicBezTo>
                <a:cubicBezTo>
                  <a:pt x="4609" y="275"/>
                  <a:pt x="4609" y="275"/>
                  <a:pt x="4609" y="275"/>
                </a:cubicBezTo>
                <a:cubicBezTo>
                  <a:pt x="4610" y="271"/>
                  <a:pt x="4622" y="269"/>
                  <a:pt x="4632" y="268"/>
                </a:cubicBezTo>
                <a:cubicBezTo>
                  <a:pt x="4622" y="261"/>
                  <a:pt x="4633" y="265"/>
                  <a:pt x="4634" y="264"/>
                </a:cubicBezTo>
                <a:cubicBezTo>
                  <a:pt x="4646" y="268"/>
                  <a:pt x="4638" y="259"/>
                  <a:pt x="4652" y="261"/>
                </a:cubicBezTo>
                <a:cubicBezTo>
                  <a:pt x="4651" y="257"/>
                  <a:pt x="4651" y="257"/>
                  <a:pt x="4651" y="257"/>
                </a:cubicBezTo>
                <a:cubicBezTo>
                  <a:pt x="4667" y="250"/>
                  <a:pt x="4667" y="250"/>
                  <a:pt x="4667" y="250"/>
                </a:cubicBezTo>
                <a:cubicBezTo>
                  <a:pt x="4671" y="254"/>
                  <a:pt x="4671" y="254"/>
                  <a:pt x="4671" y="254"/>
                </a:cubicBezTo>
                <a:cubicBezTo>
                  <a:pt x="4673" y="247"/>
                  <a:pt x="4673" y="247"/>
                  <a:pt x="4673" y="247"/>
                </a:cubicBezTo>
                <a:cubicBezTo>
                  <a:pt x="4667" y="247"/>
                  <a:pt x="4667" y="247"/>
                  <a:pt x="4667" y="247"/>
                </a:cubicBezTo>
                <a:cubicBezTo>
                  <a:pt x="4694" y="228"/>
                  <a:pt x="4694" y="228"/>
                  <a:pt x="4694" y="228"/>
                </a:cubicBezTo>
                <a:cubicBezTo>
                  <a:pt x="4704" y="225"/>
                  <a:pt x="4704" y="225"/>
                  <a:pt x="4704" y="225"/>
                </a:cubicBezTo>
                <a:cubicBezTo>
                  <a:pt x="4686" y="226"/>
                  <a:pt x="4695" y="223"/>
                  <a:pt x="4695" y="222"/>
                </a:cubicBezTo>
                <a:cubicBezTo>
                  <a:pt x="4705" y="218"/>
                  <a:pt x="4705" y="218"/>
                  <a:pt x="4705" y="218"/>
                </a:cubicBezTo>
                <a:cubicBezTo>
                  <a:pt x="4712" y="219"/>
                  <a:pt x="4712" y="219"/>
                  <a:pt x="4712" y="219"/>
                </a:cubicBezTo>
                <a:cubicBezTo>
                  <a:pt x="4723" y="211"/>
                  <a:pt x="4723" y="211"/>
                  <a:pt x="4723" y="211"/>
                </a:cubicBezTo>
                <a:cubicBezTo>
                  <a:pt x="4720" y="210"/>
                  <a:pt x="4720" y="210"/>
                  <a:pt x="4720" y="210"/>
                </a:cubicBezTo>
                <a:cubicBezTo>
                  <a:pt x="4729" y="209"/>
                  <a:pt x="4729" y="209"/>
                  <a:pt x="4729" y="209"/>
                </a:cubicBezTo>
                <a:cubicBezTo>
                  <a:pt x="4751" y="195"/>
                  <a:pt x="4751" y="195"/>
                  <a:pt x="4751" y="195"/>
                </a:cubicBezTo>
                <a:cubicBezTo>
                  <a:pt x="4726" y="198"/>
                  <a:pt x="4726" y="198"/>
                  <a:pt x="4726" y="198"/>
                </a:cubicBezTo>
                <a:cubicBezTo>
                  <a:pt x="4728" y="196"/>
                  <a:pt x="4729" y="195"/>
                  <a:pt x="4730" y="195"/>
                </a:cubicBezTo>
                <a:cubicBezTo>
                  <a:pt x="4729" y="195"/>
                  <a:pt x="4729" y="195"/>
                  <a:pt x="4729" y="194"/>
                </a:cubicBezTo>
                <a:cubicBezTo>
                  <a:pt x="4731" y="194"/>
                  <a:pt x="4731" y="194"/>
                  <a:pt x="4731" y="194"/>
                </a:cubicBezTo>
                <a:cubicBezTo>
                  <a:pt x="4734" y="192"/>
                  <a:pt x="4733" y="193"/>
                  <a:pt x="4731" y="194"/>
                </a:cubicBezTo>
                <a:cubicBezTo>
                  <a:pt x="4751" y="194"/>
                  <a:pt x="4751" y="194"/>
                  <a:pt x="4751" y="194"/>
                </a:cubicBezTo>
                <a:cubicBezTo>
                  <a:pt x="4782" y="178"/>
                  <a:pt x="4782" y="178"/>
                  <a:pt x="4782" y="178"/>
                </a:cubicBezTo>
                <a:cubicBezTo>
                  <a:pt x="4776" y="176"/>
                  <a:pt x="4776" y="176"/>
                  <a:pt x="4776" y="176"/>
                </a:cubicBezTo>
                <a:cubicBezTo>
                  <a:pt x="4803" y="164"/>
                  <a:pt x="4803" y="164"/>
                  <a:pt x="4803" y="164"/>
                </a:cubicBezTo>
                <a:cubicBezTo>
                  <a:pt x="4799" y="164"/>
                  <a:pt x="4793" y="163"/>
                  <a:pt x="4792" y="164"/>
                </a:cubicBezTo>
                <a:cubicBezTo>
                  <a:pt x="4781" y="160"/>
                  <a:pt x="4784" y="167"/>
                  <a:pt x="4776" y="164"/>
                </a:cubicBezTo>
                <a:cubicBezTo>
                  <a:pt x="4761" y="174"/>
                  <a:pt x="4761" y="174"/>
                  <a:pt x="4761" y="174"/>
                </a:cubicBezTo>
                <a:cubicBezTo>
                  <a:pt x="4743" y="176"/>
                  <a:pt x="4743" y="176"/>
                  <a:pt x="4743" y="176"/>
                </a:cubicBezTo>
                <a:cubicBezTo>
                  <a:pt x="4699" y="199"/>
                  <a:pt x="4699" y="199"/>
                  <a:pt x="4699" y="199"/>
                </a:cubicBezTo>
                <a:cubicBezTo>
                  <a:pt x="4695" y="204"/>
                  <a:pt x="4695" y="204"/>
                  <a:pt x="4695" y="204"/>
                </a:cubicBezTo>
                <a:cubicBezTo>
                  <a:pt x="4705" y="203"/>
                  <a:pt x="4705" y="203"/>
                  <a:pt x="4705" y="203"/>
                </a:cubicBezTo>
                <a:cubicBezTo>
                  <a:pt x="4705" y="205"/>
                  <a:pt x="4705" y="205"/>
                  <a:pt x="4705" y="205"/>
                </a:cubicBezTo>
                <a:cubicBezTo>
                  <a:pt x="4694" y="211"/>
                  <a:pt x="4694" y="211"/>
                  <a:pt x="4694" y="211"/>
                </a:cubicBezTo>
                <a:cubicBezTo>
                  <a:pt x="4685" y="209"/>
                  <a:pt x="4685" y="209"/>
                  <a:pt x="4685" y="209"/>
                </a:cubicBezTo>
                <a:cubicBezTo>
                  <a:pt x="4677" y="214"/>
                  <a:pt x="4677" y="214"/>
                  <a:pt x="4677" y="214"/>
                </a:cubicBezTo>
                <a:cubicBezTo>
                  <a:pt x="4688" y="213"/>
                  <a:pt x="4688" y="213"/>
                  <a:pt x="4688" y="213"/>
                </a:cubicBezTo>
                <a:cubicBezTo>
                  <a:pt x="4688" y="216"/>
                  <a:pt x="4688" y="216"/>
                  <a:pt x="4688" y="216"/>
                </a:cubicBezTo>
                <a:cubicBezTo>
                  <a:pt x="4702" y="217"/>
                  <a:pt x="4702" y="217"/>
                  <a:pt x="4702" y="217"/>
                </a:cubicBezTo>
                <a:cubicBezTo>
                  <a:pt x="4692" y="221"/>
                  <a:pt x="4692" y="221"/>
                  <a:pt x="4692" y="221"/>
                </a:cubicBezTo>
                <a:cubicBezTo>
                  <a:pt x="4679" y="217"/>
                  <a:pt x="4679" y="217"/>
                  <a:pt x="4679" y="217"/>
                </a:cubicBezTo>
                <a:cubicBezTo>
                  <a:pt x="4666" y="224"/>
                  <a:pt x="4666" y="224"/>
                  <a:pt x="4666" y="224"/>
                </a:cubicBezTo>
                <a:cubicBezTo>
                  <a:pt x="4671" y="221"/>
                  <a:pt x="4658" y="224"/>
                  <a:pt x="4658" y="221"/>
                </a:cubicBezTo>
                <a:cubicBezTo>
                  <a:pt x="4652" y="221"/>
                  <a:pt x="4652" y="221"/>
                  <a:pt x="4652" y="221"/>
                </a:cubicBezTo>
                <a:cubicBezTo>
                  <a:pt x="4640" y="222"/>
                  <a:pt x="4640" y="222"/>
                  <a:pt x="4640" y="222"/>
                </a:cubicBezTo>
                <a:cubicBezTo>
                  <a:pt x="4652" y="223"/>
                  <a:pt x="4652" y="223"/>
                  <a:pt x="4652" y="223"/>
                </a:cubicBezTo>
                <a:cubicBezTo>
                  <a:pt x="4648" y="228"/>
                  <a:pt x="4648" y="228"/>
                  <a:pt x="4648" y="228"/>
                </a:cubicBezTo>
                <a:cubicBezTo>
                  <a:pt x="4654" y="225"/>
                  <a:pt x="4654" y="225"/>
                  <a:pt x="4654" y="225"/>
                </a:cubicBezTo>
                <a:cubicBezTo>
                  <a:pt x="4664" y="228"/>
                  <a:pt x="4664" y="228"/>
                  <a:pt x="4664" y="228"/>
                </a:cubicBezTo>
                <a:cubicBezTo>
                  <a:pt x="4657" y="232"/>
                  <a:pt x="4657" y="232"/>
                  <a:pt x="4657" y="232"/>
                </a:cubicBezTo>
                <a:cubicBezTo>
                  <a:pt x="4640" y="233"/>
                  <a:pt x="4640" y="233"/>
                  <a:pt x="4640" y="233"/>
                </a:cubicBezTo>
                <a:cubicBezTo>
                  <a:pt x="4623" y="241"/>
                  <a:pt x="4623" y="241"/>
                  <a:pt x="4623" y="241"/>
                </a:cubicBezTo>
                <a:cubicBezTo>
                  <a:pt x="4630" y="245"/>
                  <a:pt x="4630" y="245"/>
                  <a:pt x="4630" y="245"/>
                </a:cubicBezTo>
                <a:cubicBezTo>
                  <a:pt x="4623" y="248"/>
                  <a:pt x="4623" y="248"/>
                  <a:pt x="4623" y="248"/>
                </a:cubicBezTo>
                <a:cubicBezTo>
                  <a:pt x="4613" y="248"/>
                  <a:pt x="4613" y="248"/>
                  <a:pt x="4613" y="248"/>
                </a:cubicBezTo>
                <a:cubicBezTo>
                  <a:pt x="4615" y="251"/>
                  <a:pt x="4615" y="251"/>
                  <a:pt x="4615" y="251"/>
                </a:cubicBezTo>
                <a:cubicBezTo>
                  <a:pt x="4609" y="254"/>
                  <a:pt x="4609" y="254"/>
                  <a:pt x="4609" y="254"/>
                </a:cubicBezTo>
                <a:cubicBezTo>
                  <a:pt x="4617" y="258"/>
                  <a:pt x="4617" y="258"/>
                  <a:pt x="4617" y="258"/>
                </a:cubicBezTo>
                <a:cubicBezTo>
                  <a:pt x="4612" y="260"/>
                  <a:pt x="4609" y="261"/>
                  <a:pt x="4608" y="261"/>
                </a:cubicBezTo>
                <a:cubicBezTo>
                  <a:pt x="4605" y="262"/>
                  <a:pt x="4605" y="262"/>
                  <a:pt x="4605" y="262"/>
                </a:cubicBezTo>
                <a:cubicBezTo>
                  <a:pt x="4597" y="255"/>
                  <a:pt x="4597" y="255"/>
                  <a:pt x="4597" y="255"/>
                </a:cubicBezTo>
                <a:cubicBezTo>
                  <a:pt x="4585" y="258"/>
                  <a:pt x="4585" y="258"/>
                  <a:pt x="4585" y="258"/>
                </a:cubicBezTo>
                <a:cubicBezTo>
                  <a:pt x="4582" y="267"/>
                  <a:pt x="4582" y="267"/>
                  <a:pt x="4582" y="267"/>
                </a:cubicBezTo>
                <a:cubicBezTo>
                  <a:pt x="4581" y="269"/>
                  <a:pt x="4576" y="270"/>
                  <a:pt x="4572" y="269"/>
                </a:cubicBezTo>
                <a:cubicBezTo>
                  <a:pt x="4564" y="276"/>
                  <a:pt x="4564" y="276"/>
                  <a:pt x="4564" y="276"/>
                </a:cubicBezTo>
                <a:cubicBezTo>
                  <a:pt x="4555" y="274"/>
                  <a:pt x="4555" y="274"/>
                  <a:pt x="4555" y="274"/>
                </a:cubicBezTo>
                <a:cubicBezTo>
                  <a:pt x="4548" y="279"/>
                  <a:pt x="4548" y="279"/>
                  <a:pt x="4548" y="279"/>
                </a:cubicBezTo>
                <a:cubicBezTo>
                  <a:pt x="4549" y="281"/>
                  <a:pt x="4549" y="281"/>
                  <a:pt x="4549" y="281"/>
                </a:cubicBezTo>
                <a:cubicBezTo>
                  <a:pt x="4528" y="287"/>
                  <a:pt x="4533" y="289"/>
                  <a:pt x="4527" y="286"/>
                </a:cubicBezTo>
                <a:cubicBezTo>
                  <a:pt x="4518" y="295"/>
                  <a:pt x="4518" y="295"/>
                  <a:pt x="4518" y="295"/>
                </a:cubicBezTo>
                <a:cubicBezTo>
                  <a:pt x="4530" y="295"/>
                  <a:pt x="4530" y="295"/>
                  <a:pt x="4530" y="295"/>
                </a:cubicBezTo>
                <a:cubicBezTo>
                  <a:pt x="4537" y="299"/>
                  <a:pt x="4537" y="299"/>
                  <a:pt x="4537" y="299"/>
                </a:cubicBezTo>
                <a:cubicBezTo>
                  <a:pt x="4533" y="299"/>
                  <a:pt x="4533" y="299"/>
                  <a:pt x="4533" y="299"/>
                </a:cubicBezTo>
                <a:cubicBezTo>
                  <a:pt x="4508" y="296"/>
                  <a:pt x="4508" y="296"/>
                  <a:pt x="4508" y="296"/>
                </a:cubicBezTo>
                <a:cubicBezTo>
                  <a:pt x="4510" y="296"/>
                  <a:pt x="4510" y="296"/>
                  <a:pt x="4510" y="296"/>
                </a:cubicBezTo>
                <a:cubicBezTo>
                  <a:pt x="4510" y="294"/>
                  <a:pt x="4510" y="294"/>
                  <a:pt x="4510" y="294"/>
                </a:cubicBezTo>
                <a:cubicBezTo>
                  <a:pt x="4504" y="300"/>
                  <a:pt x="4504" y="300"/>
                  <a:pt x="4504" y="300"/>
                </a:cubicBezTo>
                <a:cubicBezTo>
                  <a:pt x="4502" y="300"/>
                  <a:pt x="4501" y="300"/>
                  <a:pt x="4500" y="300"/>
                </a:cubicBezTo>
                <a:cubicBezTo>
                  <a:pt x="4500" y="300"/>
                  <a:pt x="4500" y="300"/>
                  <a:pt x="4500" y="299"/>
                </a:cubicBezTo>
                <a:cubicBezTo>
                  <a:pt x="4486" y="305"/>
                  <a:pt x="4486" y="305"/>
                  <a:pt x="4486" y="305"/>
                </a:cubicBezTo>
                <a:cubicBezTo>
                  <a:pt x="4494" y="308"/>
                  <a:pt x="4494" y="308"/>
                  <a:pt x="4494" y="308"/>
                </a:cubicBezTo>
                <a:cubicBezTo>
                  <a:pt x="4486" y="311"/>
                  <a:pt x="4480" y="310"/>
                  <a:pt x="4479" y="309"/>
                </a:cubicBezTo>
                <a:cubicBezTo>
                  <a:pt x="4477" y="315"/>
                  <a:pt x="4477" y="315"/>
                  <a:pt x="4477" y="315"/>
                </a:cubicBezTo>
                <a:cubicBezTo>
                  <a:pt x="4461" y="316"/>
                  <a:pt x="4461" y="316"/>
                  <a:pt x="4461" y="316"/>
                </a:cubicBezTo>
                <a:cubicBezTo>
                  <a:pt x="4461" y="321"/>
                  <a:pt x="4461" y="321"/>
                  <a:pt x="4461" y="321"/>
                </a:cubicBezTo>
                <a:cubicBezTo>
                  <a:pt x="4469" y="326"/>
                  <a:pt x="4469" y="326"/>
                  <a:pt x="4469" y="326"/>
                </a:cubicBezTo>
                <a:cubicBezTo>
                  <a:pt x="4461" y="330"/>
                  <a:pt x="4461" y="330"/>
                  <a:pt x="4461" y="330"/>
                </a:cubicBezTo>
                <a:cubicBezTo>
                  <a:pt x="4457" y="328"/>
                  <a:pt x="4457" y="328"/>
                  <a:pt x="4457" y="328"/>
                </a:cubicBezTo>
                <a:cubicBezTo>
                  <a:pt x="4457" y="324"/>
                  <a:pt x="4457" y="324"/>
                  <a:pt x="4457" y="324"/>
                </a:cubicBezTo>
                <a:cubicBezTo>
                  <a:pt x="4436" y="328"/>
                  <a:pt x="4436" y="328"/>
                  <a:pt x="4436" y="328"/>
                </a:cubicBezTo>
                <a:cubicBezTo>
                  <a:pt x="4432" y="327"/>
                  <a:pt x="4432" y="327"/>
                  <a:pt x="4432" y="327"/>
                </a:cubicBezTo>
                <a:cubicBezTo>
                  <a:pt x="4432" y="325"/>
                  <a:pt x="4432" y="325"/>
                  <a:pt x="4432" y="325"/>
                </a:cubicBezTo>
                <a:cubicBezTo>
                  <a:pt x="4420" y="328"/>
                  <a:pt x="4420" y="328"/>
                  <a:pt x="4420" y="328"/>
                </a:cubicBezTo>
                <a:cubicBezTo>
                  <a:pt x="4422" y="328"/>
                  <a:pt x="4422" y="328"/>
                  <a:pt x="4422" y="328"/>
                </a:cubicBezTo>
                <a:cubicBezTo>
                  <a:pt x="4424" y="336"/>
                  <a:pt x="4424" y="336"/>
                  <a:pt x="4424" y="336"/>
                </a:cubicBezTo>
                <a:cubicBezTo>
                  <a:pt x="4429" y="346"/>
                  <a:pt x="4416" y="338"/>
                  <a:pt x="4411" y="342"/>
                </a:cubicBezTo>
                <a:cubicBezTo>
                  <a:pt x="4399" y="340"/>
                  <a:pt x="4399" y="340"/>
                  <a:pt x="4399" y="340"/>
                </a:cubicBezTo>
                <a:cubicBezTo>
                  <a:pt x="4404" y="338"/>
                  <a:pt x="4404" y="338"/>
                  <a:pt x="4404" y="338"/>
                </a:cubicBezTo>
                <a:cubicBezTo>
                  <a:pt x="4391" y="335"/>
                  <a:pt x="4391" y="335"/>
                  <a:pt x="4391" y="335"/>
                </a:cubicBezTo>
                <a:cubicBezTo>
                  <a:pt x="4389" y="329"/>
                  <a:pt x="4389" y="329"/>
                  <a:pt x="4389" y="329"/>
                </a:cubicBezTo>
                <a:cubicBezTo>
                  <a:pt x="4386" y="332"/>
                  <a:pt x="4383" y="331"/>
                  <a:pt x="4380" y="332"/>
                </a:cubicBezTo>
                <a:cubicBezTo>
                  <a:pt x="4358" y="344"/>
                  <a:pt x="4358" y="344"/>
                  <a:pt x="4358" y="344"/>
                </a:cubicBezTo>
                <a:cubicBezTo>
                  <a:pt x="4342" y="346"/>
                  <a:pt x="4342" y="346"/>
                  <a:pt x="4342" y="346"/>
                </a:cubicBezTo>
                <a:cubicBezTo>
                  <a:pt x="4342" y="350"/>
                  <a:pt x="4342" y="350"/>
                  <a:pt x="4342" y="350"/>
                </a:cubicBezTo>
                <a:cubicBezTo>
                  <a:pt x="4321" y="356"/>
                  <a:pt x="4321" y="356"/>
                  <a:pt x="4321" y="356"/>
                </a:cubicBezTo>
                <a:cubicBezTo>
                  <a:pt x="4323" y="358"/>
                  <a:pt x="4323" y="358"/>
                  <a:pt x="4323" y="358"/>
                </a:cubicBezTo>
                <a:cubicBezTo>
                  <a:pt x="4298" y="363"/>
                  <a:pt x="4298" y="363"/>
                  <a:pt x="4298" y="363"/>
                </a:cubicBezTo>
                <a:cubicBezTo>
                  <a:pt x="4296" y="368"/>
                  <a:pt x="4296" y="368"/>
                  <a:pt x="4296" y="368"/>
                </a:cubicBezTo>
                <a:cubicBezTo>
                  <a:pt x="4286" y="369"/>
                  <a:pt x="4286" y="369"/>
                  <a:pt x="4286" y="369"/>
                </a:cubicBezTo>
                <a:cubicBezTo>
                  <a:pt x="4273" y="366"/>
                  <a:pt x="4273" y="366"/>
                  <a:pt x="4273" y="366"/>
                </a:cubicBezTo>
                <a:cubicBezTo>
                  <a:pt x="4263" y="368"/>
                  <a:pt x="4263" y="368"/>
                  <a:pt x="4263" y="368"/>
                </a:cubicBezTo>
                <a:cubicBezTo>
                  <a:pt x="4265" y="377"/>
                  <a:pt x="4265" y="377"/>
                  <a:pt x="4265" y="377"/>
                </a:cubicBezTo>
                <a:cubicBezTo>
                  <a:pt x="4241" y="380"/>
                  <a:pt x="4241" y="380"/>
                  <a:pt x="4241" y="380"/>
                </a:cubicBezTo>
                <a:cubicBezTo>
                  <a:pt x="4204" y="384"/>
                  <a:pt x="4204" y="384"/>
                  <a:pt x="4204" y="384"/>
                </a:cubicBezTo>
                <a:cubicBezTo>
                  <a:pt x="4201" y="380"/>
                  <a:pt x="4209" y="383"/>
                  <a:pt x="4210" y="381"/>
                </a:cubicBezTo>
                <a:cubicBezTo>
                  <a:pt x="4205" y="381"/>
                  <a:pt x="4205" y="381"/>
                  <a:pt x="4205" y="381"/>
                </a:cubicBezTo>
                <a:cubicBezTo>
                  <a:pt x="4195" y="384"/>
                  <a:pt x="4195" y="384"/>
                  <a:pt x="4195" y="384"/>
                </a:cubicBezTo>
                <a:cubicBezTo>
                  <a:pt x="4189" y="386"/>
                  <a:pt x="4189" y="386"/>
                  <a:pt x="4189" y="386"/>
                </a:cubicBezTo>
                <a:cubicBezTo>
                  <a:pt x="4173" y="389"/>
                  <a:pt x="4173" y="389"/>
                  <a:pt x="4173" y="389"/>
                </a:cubicBezTo>
                <a:cubicBezTo>
                  <a:pt x="4180" y="381"/>
                  <a:pt x="4180" y="381"/>
                  <a:pt x="4180" y="381"/>
                </a:cubicBezTo>
                <a:cubicBezTo>
                  <a:pt x="4199" y="377"/>
                  <a:pt x="4199" y="377"/>
                  <a:pt x="4199" y="377"/>
                </a:cubicBezTo>
                <a:cubicBezTo>
                  <a:pt x="4204" y="372"/>
                  <a:pt x="4204" y="372"/>
                  <a:pt x="4204" y="372"/>
                </a:cubicBezTo>
                <a:cubicBezTo>
                  <a:pt x="4187" y="376"/>
                  <a:pt x="4187" y="376"/>
                  <a:pt x="4187" y="376"/>
                </a:cubicBezTo>
                <a:cubicBezTo>
                  <a:pt x="4180" y="374"/>
                  <a:pt x="4180" y="374"/>
                  <a:pt x="4180" y="374"/>
                </a:cubicBezTo>
                <a:cubicBezTo>
                  <a:pt x="4199" y="365"/>
                  <a:pt x="4199" y="365"/>
                  <a:pt x="4199" y="365"/>
                </a:cubicBezTo>
                <a:cubicBezTo>
                  <a:pt x="4194" y="365"/>
                  <a:pt x="4191" y="365"/>
                  <a:pt x="4190" y="365"/>
                </a:cubicBezTo>
                <a:cubicBezTo>
                  <a:pt x="4191" y="365"/>
                  <a:pt x="4195" y="365"/>
                  <a:pt x="4193" y="364"/>
                </a:cubicBezTo>
                <a:cubicBezTo>
                  <a:pt x="4210" y="361"/>
                  <a:pt x="4210" y="361"/>
                  <a:pt x="4210" y="361"/>
                </a:cubicBezTo>
                <a:cubicBezTo>
                  <a:pt x="4226" y="363"/>
                  <a:pt x="4226" y="363"/>
                  <a:pt x="4226" y="363"/>
                </a:cubicBezTo>
                <a:cubicBezTo>
                  <a:pt x="4261" y="345"/>
                  <a:pt x="4261" y="345"/>
                  <a:pt x="4261" y="345"/>
                </a:cubicBezTo>
                <a:cubicBezTo>
                  <a:pt x="4250" y="349"/>
                  <a:pt x="4248" y="350"/>
                  <a:pt x="4248" y="349"/>
                </a:cubicBezTo>
                <a:cubicBezTo>
                  <a:pt x="4239" y="354"/>
                  <a:pt x="4239" y="354"/>
                  <a:pt x="4239" y="354"/>
                </a:cubicBezTo>
                <a:cubicBezTo>
                  <a:pt x="4228" y="354"/>
                  <a:pt x="4228" y="354"/>
                  <a:pt x="4228" y="354"/>
                </a:cubicBezTo>
                <a:cubicBezTo>
                  <a:pt x="4228" y="352"/>
                  <a:pt x="4228" y="352"/>
                  <a:pt x="4228" y="352"/>
                </a:cubicBezTo>
                <a:cubicBezTo>
                  <a:pt x="4232" y="350"/>
                  <a:pt x="4232" y="350"/>
                  <a:pt x="4232" y="350"/>
                </a:cubicBezTo>
                <a:cubicBezTo>
                  <a:pt x="4242" y="347"/>
                  <a:pt x="4242" y="347"/>
                  <a:pt x="4242" y="347"/>
                </a:cubicBezTo>
                <a:cubicBezTo>
                  <a:pt x="4229" y="343"/>
                  <a:pt x="4231" y="342"/>
                  <a:pt x="4235" y="341"/>
                </a:cubicBezTo>
                <a:cubicBezTo>
                  <a:pt x="4231" y="341"/>
                  <a:pt x="4229" y="340"/>
                  <a:pt x="4231" y="337"/>
                </a:cubicBezTo>
                <a:cubicBezTo>
                  <a:pt x="4216" y="342"/>
                  <a:pt x="4216" y="342"/>
                  <a:pt x="4216" y="342"/>
                </a:cubicBezTo>
                <a:cubicBezTo>
                  <a:pt x="4189" y="354"/>
                  <a:pt x="4189" y="354"/>
                  <a:pt x="4189" y="354"/>
                </a:cubicBezTo>
                <a:cubicBezTo>
                  <a:pt x="4173" y="351"/>
                  <a:pt x="4173" y="351"/>
                  <a:pt x="4173" y="351"/>
                </a:cubicBezTo>
                <a:cubicBezTo>
                  <a:pt x="4169" y="356"/>
                  <a:pt x="4169" y="356"/>
                  <a:pt x="4169" y="356"/>
                </a:cubicBezTo>
                <a:cubicBezTo>
                  <a:pt x="4177" y="354"/>
                  <a:pt x="4177" y="354"/>
                  <a:pt x="4177" y="354"/>
                </a:cubicBezTo>
                <a:cubicBezTo>
                  <a:pt x="4183" y="356"/>
                  <a:pt x="4183" y="356"/>
                  <a:pt x="4183" y="356"/>
                </a:cubicBezTo>
                <a:cubicBezTo>
                  <a:pt x="4183" y="358"/>
                  <a:pt x="4183" y="358"/>
                  <a:pt x="4183" y="358"/>
                </a:cubicBezTo>
                <a:cubicBezTo>
                  <a:pt x="4174" y="361"/>
                  <a:pt x="4174" y="361"/>
                  <a:pt x="4174" y="361"/>
                </a:cubicBezTo>
                <a:cubicBezTo>
                  <a:pt x="4142" y="368"/>
                  <a:pt x="4142" y="368"/>
                  <a:pt x="4142" y="368"/>
                </a:cubicBezTo>
                <a:cubicBezTo>
                  <a:pt x="4142" y="372"/>
                  <a:pt x="4142" y="372"/>
                  <a:pt x="4142" y="372"/>
                </a:cubicBezTo>
                <a:cubicBezTo>
                  <a:pt x="4102" y="382"/>
                  <a:pt x="4102" y="382"/>
                  <a:pt x="4102" y="382"/>
                </a:cubicBezTo>
                <a:cubicBezTo>
                  <a:pt x="4105" y="386"/>
                  <a:pt x="4105" y="386"/>
                  <a:pt x="4105" y="386"/>
                </a:cubicBezTo>
                <a:cubicBezTo>
                  <a:pt x="4102" y="391"/>
                  <a:pt x="4095" y="389"/>
                  <a:pt x="4090" y="389"/>
                </a:cubicBezTo>
                <a:cubicBezTo>
                  <a:pt x="4082" y="392"/>
                  <a:pt x="4082" y="392"/>
                  <a:pt x="4082" y="392"/>
                </a:cubicBezTo>
                <a:cubicBezTo>
                  <a:pt x="4069" y="380"/>
                  <a:pt x="4053" y="389"/>
                  <a:pt x="4043" y="387"/>
                </a:cubicBezTo>
                <a:cubicBezTo>
                  <a:pt x="4023" y="386"/>
                  <a:pt x="4023" y="386"/>
                  <a:pt x="4023" y="386"/>
                </a:cubicBezTo>
                <a:cubicBezTo>
                  <a:pt x="4026" y="385"/>
                  <a:pt x="4026" y="385"/>
                  <a:pt x="4026" y="385"/>
                </a:cubicBezTo>
                <a:cubicBezTo>
                  <a:pt x="4045" y="380"/>
                  <a:pt x="4045" y="380"/>
                  <a:pt x="4045" y="380"/>
                </a:cubicBezTo>
                <a:cubicBezTo>
                  <a:pt x="4074" y="381"/>
                  <a:pt x="4074" y="381"/>
                  <a:pt x="4074" y="381"/>
                </a:cubicBezTo>
                <a:cubicBezTo>
                  <a:pt x="4078" y="380"/>
                  <a:pt x="4078" y="380"/>
                  <a:pt x="4078" y="380"/>
                </a:cubicBezTo>
                <a:cubicBezTo>
                  <a:pt x="4082" y="373"/>
                  <a:pt x="4082" y="373"/>
                  <a:pt x="4082" y="373"/>
                </a:cubicBezTo>
                <a:cubicBezTo>
                  <a:pt x="4078" y="375"/>
                  <a:pt x="4078" y="375"/>
                  <a:pt x="4078" y="375"/>
                </a:cubicBezTo>
                <a:cubicBezTo>
                  <a:pt x="4066" y="371"/>
                  <a:pt x="4066" y="371"/>
                  <a:pt x="4066" y="371"/>
                </a:cubicBezTo>
                <a:cubicBezTo>
                  <a:pt x="4076" y="362"/>
                  <a:pt x="4076" y="362"/>
                  <a:pt x="4076" y="362"/>
                </a:cubicBezTo>
                <a:cubicBezTo>
                  <a:pt x="4088" y="363"/>
                  <a:pt x="4088" y="363"/>
                  <a:pt x="4088" y="363"/>
                </a:cubicBezTo>
                <a:cubicBezTo>
                  <a:pt x="4088" y="359"/>
                  <a:pt x="4088" y="359"/>
                  <a:pt x="4088" y="359"/>
                </a:cubicBezTo>
                <a:cubicBezTo>
                  <a:pt x="4102" y="352"/>
                  <a:pt x="4102" y="352"/>
                  <a:pt x="4102" y="352"/>
                </a:cubicBezTo>
                <a:cubicBezTo>
                  <a:pt x="4097" y="350"/>
                  <a:pt x="4097" y="350"/>
                  <a:pt x="4097" y="350"/>
                </a:cubicBezTo>
                <a:cubicBezTo>
                  <a:pt x="4100" y="349"/>
                  <a:pt x="4103" y="349"/>
                  <a:pt x="4105" y="348"/>
                </a:cubicBezTo>
                <a:cubicBezTo>
                  <a:pt x="4105" y="348"/>
                  <a:pt x="4105" y="348"/>
                  <a:pt x="4105" y="348"/>
                </a:cubicBezTo>
                <a:cubicBezTo>
                  <a:pt x="4107" y="348"/>
                  <a:pt x="4107" y="348"/>
                  <a:pt x="4107" y="348"/>
                </a:cubicBezTo>
                <a:cubicBezTo>
                  <a:pt x="4112" y="347"/>
                  <a:pt x="4111" y="347"/>
                  <a:pt x="4109" y="348"/>
                </a:cubicBezTo>
                <a:cubicBezTo>
                  <a:pt x="4117" y="347"/>
                  <a:pt x="4117" y="347"/>
                  <a:pt x="4117" y="347"/>
                </a:cubicBezTo>
                <a:cubicBezTo>
                  <a:pt x="4117" y="345"/>
                  <a:pt x="4117" y="345"/>
                  <a:pt x="4117" y="345"/>
                </a:cubicBezTo>
                <a:cubicBezTo>
                  <a:pt x="4144" y="339"/>
                  <a:pt x="4144" y="339"/>
                  <a:pt x="4144" y="339"/>
                </a:cubicBezTo>
                <a:cubicBezTo>
                  <a:pt x="4142" y="346"/>
                  <a:pt x="4142" y="346"/>
                  <a:pt x="4142" y="346"/>
                </a:cubicBezTo>
                <a:cubicBezTo>
                  <a:pt x="4152" y="345"/>
                  <a:pt x="4152" y="345"/>
                  <a:pt x="4152" y="345"/>
                </a:cubicBezTo>
                <a:cubicBezTo>
                  <a:pt x="4187" y="329"/>
                  <a:pt x="4187" y="329"/>
                  <a:pt x="4187" y="329"/>
                </a:cubicBezTo>
                <a:cubicBezTo>
                  <a:pt x="4193" y="324"/>
                  <a:pt x="4193" y="324"/>
                  <a:pt x="4193" y="324"/>
                </a:cubicBezTo>
                <a:cubicBezTo>
                  <a:pt x="4180" y="325"/>
                  <a:pt x="4180" y="325"/>
                  <a:pt x="4180" y="325"/>
                </a:cubicBezTo>
                <a:cubicBezTo>
                  <a:pt x="4186" y="317"/>
                  <a:pt x="4195" y="316"/>
                  <a:pt x="4183" y="318"/>
                </a:cubicBezTo>
                <a:cubicBezTo>
                  <a:pt x="4255" y="288"/>
                  <a:pt x="4255" y="288"/>
                  <a:pt x="4255" y="288"/>
                </a:cubicBezTo>
                <a:cubicBezTo>
                  <a:pt x="4255" y="284"/>
                  <a:pt x="4255" y="284"/>
                  <a:pt x="4255" y="284"/>
                </a:cubicBezTo>
                <a:cubicBezTo>
                  <a:pt x="4263" y="283"/>
                  <a:pt x="4263" y="283"/>
                  <a:pt x="4263" y="283"/>
                </a:cubicBezTo>
                <a:cubicBezTo>
                  <a:pt x="4271" y="276"/>
                  <a:pt x="4271" y="276"/>
                  <a:pt x="4271" y="276"/>
                </a:cubicBezTo>
                <a:cubicBezTo>
                  <a:pt x="4276" y="277"/>
                  <a:pt x="4276" y="277"/>
                  <a:pt x="4276" y="277"/>
                </a:cubicBezTo>
                <a:cubicBezTo>
                  <a:pt x="4290" y="274"/>
                  <a:pt x="4290" y="274"/>
                  <a:pt x="4290" y="274"/>
                </a:cubicBezTo>
                <a:cubicBezTo>
                  <a:pt x="4296" y="269"/>
                  <a:pt x="4296" y="269"/>
                  <a:pt x="4296" y="269"/>
                </a:cubicBezTo>
                <a:cubicBezTo>
                  <a:pt x="4302" y="268"/>
                  <a:pt x="4302" y="268"/>
                  <a:pt x="4302" y="268"/>
                </a:cubicBezTo>
                <a:cubicBezTo>
                  <a:pt x="4307" y="261"/>
                  <a:pt x="4307" y="261"/>
                  <a:pt x="4307" y="261"/>
                </a:cubicBezTo>
                <a:cubicBezTo>
                  <a:pt x="4316" y="257"/>
                  <a:pt x="4334" y="255"/>
                  <a:pt x="4344" y="254"/>
                </a:cubicBezTo>
                <a:cubicBezTo>
                  <a:pt x="4344" y="251"/>
                  <a:pt x="4344" y="251"/>
                  <a:pt x="4344" y="251"/>
                </a:cubicBezTo>
                <a:cubicBezTo>
                  <a:pt x="4373" y="245"/>
                  <a:pt x="4373" y="245"/>
                  <a:pt x="4373" y="245"/>
                </a:cubicBezTo>
                <a:cubicBezTo>
                  <a:pt x="4373" y="234"/>
                  <a:pt x="4373" y="234"/>
                  <a:pt x="4373" y="234"/>
                </a:cubicBezTo>
                <a:cubicBezTo>
                  <a:pt x="4378" y="237"/>
                  <a:pt x="4379" y="236"/>
                  <a:pt x="4379" y="235"/>
                </a:cubicBezTo>
                <a:cubicBezTo>
                  <a:pt x="4389" y="229"/>
                  <a:pt x="4389" y="229"/>
                  <a:pt x="4389" y="229"/>
                </a:cubicBezTo>
                <a:cubicBezTo>
                  <a:pt x="4409" y="238"/>
                  <a:pt x="4391" y="228"/>
                  <a:pt x="4401" y="229"/>
                </a:cubicBezTo>
                <a:cubicBezTo>
                  <a:pt x="4399" y="228"/>
                  <a:pt x="4399" y="228"/>
                  <a:pt x="4399" y="228"/>
                </a:cubicBezTo>
                <a:cubicBezTo>
                  <a:pt x="4411" y="227"/>
                  <a:pt x="4411" y="227"/>
                  <a:pt x="4411" y="227"/>
                </a:cubicBezTo>
                <a:cubicBezTo>
                  <a:pt x="4405" y="222"/>
                  <a:pt x="4405" y="222"/>
                  <a:pt x="4405" y="222"/>
                </a:cubicBezTo>
                <a:cubicBezTo>
                  <a:pt x="4409" y="221"/>
                  <a:pt x="4409" y="221"/>
                  <a:pt x="4409" y="221"/>
                </a:cubicBezTo>
                <a:cubicBezTo>
                  <a:pt x="4420" y="224"/>
                  <a:pt x="4420" y="224"/>
                  <a:pt x="4420" y="224"/>
                </a:cubicBezTo>
                <a:cubicBezTo>
                  <a:pt x="4432" y="216"/>
                  <a:pt x="4432" y="216"/>
                  <a:pt x="4432" y="216"/>
                </a:cubicBezTo>
                <a:cubicBezTo>
                  <a:pt x="4442" y="213"/>
                  <a:pt x="4442" y="213"/>
                  <a:pt x="4442" y="213"/>
                </a:cubicBezTo>
                <a:cubicBezTo>
                  <a:pt x="4455" y="205"/>
                  <a:pt x="4455" y="205"/>
                  <a:pt x="4455" y="205"/>
                </a:cubicBezTo>
                <a:cubicBezTo>
                  <a:pt x="4461" y="200"/>
                  <a:pt x="4461" y="200"/>
                  <a:pt x="4461" y="200"/>
                </a:cubicBezTo>
                <a:cubicBezTo>
                  <a:pt x="4477" y="197"/>
                  <a:pt x="4477" y="197"/>
                  <a:pt x="4477" y="197"/>
                </a:cubicBezTo>
                <a:cubicBezTo>
                  <a:pt x="4518" y="179"/>
                  <a:pt x="4518" y="179"/>
                  <a:pt x="4518" y="179"/>
                </a:cubicBezTo>
                <a:cubicBezTo>
                  <a:pt x="4530" y="178"/>
                  <a:pt x="4530" y="178"/>
                  <a:pt x="4530" y="178"/>
                </a:cubicBezTo>
                <a:cubicBezTo>
                  <a:pt x="4530" y="179"/>
                  <a:pt x="4530" y="179"/>
                  <a:pt x="4530" y="179"/>
                </a:cubicBezTo>
                <a:cubicBezTo>
                  <a:pt x="4545" y="174"/>
                  <a:pt x="4545" y="174"/>
                  <a:pt x="4545" y="174"/>
                </a:cubicBezTo>
                <a:cubicBezTo>
                  <a:pt x="4558" y="175"/>
                  <a:pt x="4558" y="175"/>
                  <a:pt x="4558" y="175"/>
                </a:cubicBezTo>
                <a:cubicBezTo>
                  <a:pt x="4533" y="187"/>
                  <a:pt x="4533" y="187"/>
                  <a:pt x="4533" y="187"/>
                </a:cubicBezTo>
                <a:cubicBezTo>
                  <a:pt x="4539" y="188"/>
                  <a:pt x="4539" y="188"/>
                  <a:pt x="4539" y="188"/>
                </a:cubicBezTo>
                <a:cubicBezTo>
                  <a:pt x="4548" y="194"/>
                  <a:pt x="4548" y="194"/>
                  <a:pt x="4548" y="194"/>
                </a:cubicBezTo>
                <a:cubicBezTo>
                  <a:pt x="4545" y="197"/>
                  <a:pt x="4545" y="197"/>
                  <a:pt x="4545" y="197"/>
                </a:cubicBezTo>
                <a:cubicBezTo>
                  <a:pt x="4541" y="197"/>
                  <a:pt x="4541" y="197"/>
                  <a:pt x="4541" y="197"/>
                </a:cubicBezTo>
                <a:cubicBezTo>
                  <a:pt x="4533" y="194"/>
                  <a:pt x="4533" y="194"/>
                  <a:pt x="4533" y="194"/>
                </a:cubicBezTo>
                <a:cubicBezTo>
                  <a:pt x="4533" y="197"/>
                  <a:pt x="4533" y="197"/>
                  <a:pt x="4533" y="197"/>
                </a:cubicBezTo>
                <a:cubicBezTo>
                  <a:pt x="4530" y="198"/>
                  <a:pt x="4530" y="198"/>
                  <a:pt x="4530" y="198"/>
                </a:cubicBezTo>
                <a:cubicBezTo>
                  <a:pt x="4535" y="204"/>
                  <a:pt x="4535" y="204"/>
                  <a:pt x="4535" y="204"/>
                </a:cubicBezTo>
                <a:cubicBezTo>
                  <a:pt x="4523" y="205"/>
                  <a:pt x="4523" y="205"/>
                  <a:pt x="4523" y="205"/>
                </a:cubicBezTo>
                <a:cubicBezTo>
                  <a:pt x="4525" y="211"/>
                  <a:pt x="4525" y="211"/>
                  <a:pt x="4525" y="211"/>
                </a:cubicBezTo>
                <a:cubicBezTo>
                  <a:pt x="4506" y="215"/>
                  <a:pt x="4506" y="215"/>
                  <a:pt x="4506" y="215"/>
                </a:cubicBezTo>
                <a:cubicBezTo>
                  <a:pt x="4479" y="214"/>
                  <a:pt x="4479" y="214"/>
                  <a:pt x="4479" y="214"/>
                </a:cubicBezTo>
                <a:cubicBezTo>
                  <a:pt x="4455" y="221"/>
                  <a:pt x="4455" y="221"/>
                  <a:pt x="4455" y="221"/>
                </a:cubicBezTo>
                <a:cubicBezTo>
                  <a:pt x="4446" y="228"/>
                  <a:pt x="4440" y="233"/>
                  <a:pt x="4437" y="235"/>
                </a:cubicBezTo>
                <a:cubicBezTo>
                  <a:pt x="4440" y="232"/>
                  <a:pt x="4439" y="229"/>
                  <a:pt x="4424" y="234"/>
                </a:cubicBezTo>
                <a:cubicBezTo>
                  <a:pt x="4435" y="237"/>
                  <a:pt x="4435" y="237"/>
                  <a:pt x="4435" y="237"/>
                </a:cubicBezTo>
                <a:cubicBezTo>
                  <a:pt x="4436" y="236"/>
                  <a:pt x="4436" y="236"/>
                  <a:pt x="4436" y="236"/>
                </a:cubicBezTo>
                <a:cubicBezTo>
                  <a:pt x="4431" y="241"/>
                  <a:pt x="4434" y="239"/>
                  <a:pt x="4436" y="236"/>
                </a:cubicBezTo>
                <a:cubicBezTo>
                  <a:pt x="4451" y="232"/>
                  <a:pt x="4451" y="232"/>
                  <a:pt x="4451" y="232"/>
                </a:cubicBezTo>
                <a:cubicBezTo>
                  <a:pt x="4465" y="242"/>
                  <a:pt x="4465" y="242"/>
                  <a:pt x="4465" y="242"/>
                </a:cubicBezTo>
                <a:cubicBezTo>
                  <a:pt x="4469" y="239"/>
                  <a:pt x="4469" y="239"/>
                  <a:pt x="4469" y="239"/>
                </a:cubicBezTo>
                <a:cubicBezTo>
                  <a:pt x="4492" y="238"/>
                  <a:pt x="4492" y="238"/>
                  <a:pt x="4492" y="238"/>
                </a:cubicBezTo>
                <a:cubicBezTo>
                  <a:pt x="4510" y="232"/>
                  <a:pt x="4510" y="232"/>
                  <a:pt x="4510" y="232"/>
                </a:cubicBezTo>
                <a:cubicBezTo>
                  <a:pt x="4525" y="225"/>
                  <a:pt x="4525" y="225"/>
                  <a:pt x="4525" y="225"/>
                </a:cubicBezTo>
                <a:cubicBezTo>
                  <a:pt x="4535" y="225"/>
                  <a:pt x="4535" y="225"/>
                  <a:pt x="4535" y="225"/>
                </a:cubicBezTo>
                <a:cubicBezTo>
                  <a:pt x="4535" y="222"/>
                  <a:pt x="4535" y="222"/>
                  <a:pt x="4535" y="222"/>
                </a:cubicBezTo>
                <a:cubicBezTo>
                  <a:pt x="4540" y="226"/>
                  <a:pt x="4536" y="222"/>
                  <a:pt x="4539" y="222"/>
                </a:cubicBezTo>
                <a:cubicBezTo>
                  <a:pt x="4566" y="209"/>
                  <a:pt x="4566" y="209"/>
                  <a:pt x="4566" y="209"/>
                </a:cubicBezTo>
                <a:cubicBezTo>
                  <a:pt x="4570" y="211"/>
                  <a:pt x="4570" y="211"/>
                  <a:pt x="4570" y="211"/>
                </a:cubicBezTo>
                <a:cubicBezTo>
                  <a:pt x="4570" y="209"/>
                  <a:pt x="4570" y="208"/>
                  <a:pt x="4570" y="207"/>
                </a:cubicBezTo>
                <a:cubicBezTo>
                  <a:pt x="4574" y="205"/>
                  <a:pt x="4574" y="205"/>
                  <a:pt x="4574" y="205"/>
                </a:cubicBezTo>
                <a:cubicBezTo>
                  <a:pt x="4576" y="206"/>
                  <a:pt x="4591" y="205"/>
                  <a:pt x="4597" y="202"/>
                </a:cubicBezTo>
                <a:cubicBezTo>
                  <a:pt x="4591" y="197"/>
                  <a:pt x="4591" y="197"/>
                  <a:pt x="4591" y="197"/>
                </a:cubicBezTo>
                <a:cubicBezTo>
                  <a:pt x="4605" y="195"/>
                  <a:pt x="4605" y="195"/>
                  <a:pt x="4605" y="195"/>
                </a:cubicBezTo>
                <a:cubicBezTo>
                  <a:pt x="4609" y="197"/>
                  <a:pt x="4609" y="197"/>
                  <a:pt x="4609" y="197"/>
                </a:cubicBezTo>
                <a:cubicBezTo>
                  <a:pt x="4620" y="204"/>
                  <a:pt x="4620" y="204"/>
                  <a:pt x="4620" y="204"/>
                </a:cubicBezTo>
                <a:cubicBezTo>
                  <a:pt x="4610" y="206"/>
                  <a:pt x="4602" y="208"/>
                  <a:pt x="4597" y="210"/>
                </a:cubicBezTo>
                <a:cubicBezTo>
                  <a:pt x="4597" y="210"/>
                  <a:pt x="4597" y="210"/>
                  <a:pt x="4597" y="210"/>
                </a:cubicBezTo>
                <a:cubicBezTo>
                  <a:pt x="4593" y="211"/>
                  <a:pt x="4593" y="211"/>
                  <a:pt x="4593" y="211"/>
                </a:cubicBezTo>
                <a:cubicBezTo>
                  <a:pt x="4584" y="213"/>
                  <a:pt x="4583" y="214"/>
                  <a:pt x="4585" y="213"/>
                </a:cubicBezTo>
                <a:cubicBezTo>
                  <a:pt x="4568" y="222"/>
                  <a:pt x="4568" y="222"/>
                  <a:pt x="4568" y="222"/>
                </a:cubicBezTo>
                <a:cubicBezTo>
                  <a:pt x="4548" y="226"/>
                  <a:pt x="4548" y="226"/>
                  <a:pt x="4548" y="226"/>
                </a:cubicBezTo>
                <a:cubicBezTo>
                  <a:pt x="4555" y="230"/>
                  <a:pt x="4555" y="230"/>
                  <a:pt x="4555" y="230"/>
                </a:cubicBezTo>
                <a:cubicBezTo>
                  <a:pt x="4572" y="228"/>
                  <a:pt x="4572" y="228"/>
                  <a:pt x="4572" y="228"/>
                </a:cubicBezTo>
                <a:cubicBezTo>
                  <a:pt x="4582" y="220"/>
                  <a:pt x="4582" y="220"/>
                  <a:pt x="4582" y="220"/>
                </a:cubicBezTo>
                <a:cubicBezTo>
                  <a:pt x="4601" y="219"/>
                  <a:pt x="4601" y="219"/>
                  <a:pt x="4601" y="219"/>
                </a:cubicBezTo>
                <a:cubicBezTo>
                  <a:pt x="4574" y="231"/>
                  <a:pt x="4574" y="231"/>
                  <a:pt x="4574" y="231"/>
                </a:cubicBezTo>
                <a:cubicBezTo>
                  <a:pt x="4605" y="222"/>
                  <a:pt x="4605" y="222"/>
                  <a:pt x="4605" y="222"/>
                </a:cubicBezTo>
                <a:cubicBezTo>
                  <a:pt x="4617" y="213"/>
                  <a:pt x="4617" y="213"/>
                  <a:pt x="4617" y="213"/>
                </a:cubicBezTo>
                <a:cubicBezTo>
                  <a:pt x="4602" y="217"/>
                  <a:pt x="4612" y="212"/>
                  <a:pt x="4609" y="212"/>
                </a:cubicBezTo>
                <a:cubicBezTo>
                  <a:pt x="4609" y="210"/>
                  <a:pt x="4609" y="210"/>
                  <a:pt x="4609" y="210"/>
                </a:cubicBezTo>
                <a:cubicBezTo>
                  <a:pt x="4624" y="213"/>
                  <a:pt x="4608" y="207"/>
                  <a:pt x="4622" y="205"/>
                </a:cubicBezTo>
                <a:cubicBezTo>
                  <a:pt x="4632" y="208"/>
                  <a:pt x="4632" y="208"/>
                  <a:pt x="4632" y="208"/>
                </a:cubicBezTo>
                <a:cubicBezTo>
                  <a:pt x="4637" y="206"/>
                  <a:pt x="4641" y="204"/>
                  <a:pt x="4644" y="203"/>
                </a:cubicBezTo>
                <a:cubicBezTo>
                  <a:pt x="4646" y="204"/>
                  <a:pt x="4646" y="204"/>
                  <a:pt x="4646" y="204"/>
                </a:cubicBezTo>
                <a:cubicBezTo>
                  <a:pt x="4645" y="202"/>
                  <a:pt x="4645" y="202"/>
                  <a:pt x="4645" y="202"/>
                </a:cubicBezTo>
                <a:cubicBezTo>
                  <a:pt x="4646" y="202"/>
                  <a:pt x="4647" y="201"/>
                  <a:pt x="4648" y="201"/>
                </a:cubicBezTo>
                <a:cubicBezTo>
                  <a:pt x="4652" y="201"/>
                  <a:pt x="4652" y="201"/>
                  <a:pt x="4652" y="201"/>
                </a:cubicBezTo>
                <a:cubicBezTo>
                  <a:pt x="4669" y="195"/>
                  <a:pt x="4669" y="195"/>
                  <a:pt x="4669" y="195"/>
                </a:cubicBezTo>
                <a:cubicBezTo>
                  <a:pt x="4661" y="194"/>
                  <a:pt x="4661" y="194"/>
                  <a:pt x="4661" y="194"/>
                </a:cubicBezTo>
                <a:cubicBezTo>
                  <a:pt x="4654" y="188"/>
                  <a:pt x="4654" y="188"/>
                  <a:pt x="4654" y="188"/>
                </a:cubicBezTo>
                <a:cubicBezTo>
                  <a:pt x="4648" y="189"/>
                  <a:pt x="4648" y="189"/>
                  <a:pt x="4648" y="189"/>
                </a:cubicBezTo>
                <a:cubicBezTo>
                  <a:pt x="4638" y="185"/>
                  <a:pt x="4630" y="187"/>
                  <a:pt x="4629" y="188"/>
                </a:cubicBezTo>
                <a:cubicBezTo>
                  <a:pt x="4626" y="184"/>
                  <a:pt x="4626" y="184"/>
                  <a:pt x="4626" y="184"/>
                </a:cubicBezTo>
                <a:cubicBezTo>
                  <a:pt x="4636" y="177"/>
                  <a:pt x="4636" y="177"/>
                  <a:pt x="4636" y="177"/>
                </a:cubicBezTo>
                <a:cubicBezTo>
                  <a:pt x="4626" y="176"/>
                  <a:pt x="4622" y="174"/>
                  <a:pt x="4615" y="175"/>
                </a:cubicBezTo>
                <a:cubicBezTo>
                  <a:pt x="4603" y="170"/>
                  <a:pt x="4603" y="170"/>
                  <a:pt x="4603" y="170"/>
                </a:cubicBezTo>
                <a:cubicBezTo>
                  <a:pt x="4615" y="165"/>
                  <a:pt x="4615" y="165"/>
                  <a:pt x="4615" y="165"/>
                </a:cubicBezTo>
                <a:cubicBezTo>
                  <a:pt x="4613" y="164"/>
                  <a:pt x="4613" y="164"/>
                  <a:pt x="4613" y="164"/>
                </a:cubicBezTo>
                <a:cubicBezTo>
                  <a:pt x="4622" y="163"/>
                  <a:pt x="4622" y="163"/>
                  <a:pt x="4622" y="163"/>
                </a:cubicBezTo>
                <a:cubicBezTo>
                  <a:pt x="4620" y="161"/>
                  <a:pt x="4615" y="162"/>
                  <a:pt x="4611" y="162"/>
                </a:cubicBezTo>
                <a:cubicBezTo>
                  <a:pt x="4611" y="159"/>
                  <a:pt x="4611" y="159"/>
                  <a:pt x="4611" y="159"/>
                </a:cubicBezTo>
                <a:cubicBezTo>
                  <a:pt x="4626" y="159"/>
                  <a:pt x="4626" y="159"/>
                  <a:pt x="4626" y="159"/>
                </a:cubicBezTo>
                <a:cubicBezTo>
                  <a:pt x="4628" y="158"/>
                  <a:pt x="4628" y="158"/>
                  <a:pt x="4628" y="158"/>
                </a:cubicBezTo>
                <a:cubicBezTo>
                  <a:pt x="4712" y="119"/>
                  <a:pt x="4712" y="119"/>
                  <a:pt x="4712" y="119"/>
                </a:cubicBezTo>
                <a:cubicBezTo>
                  <a:pt x="4710" y="117"/>
                  <a:pt x="4710" y="117"/>
                  <a:pt x="4710" y="117"/>
                </a:cubicBezTo>
                <a:cubicBezTo>
                  <a:pt x="4718" y="116"/>
                  <a:pt x="4718" y="116"/>
                  <a:pt x="4718" y="116"/>
                </a:cubicBezTo>
                <a:cubicBezTo>
                  <a:pt x="4695" y="117"/>
                  <a:pt x="4695" y="117"/>
                  <a:pt x="4695" y="117"/>
                </a:cubicBezTo>
                <a:cubicBezTo>
                  <a:pt x="4688" y="116"/>
                  <a:pt x="4688" y="116"/>
                  <a:pt x="4688" y="116"/>
                </a:cubicBezTo>
                <a:cubicBezTo>
                  <a:pt x="4690" y="116"/>
                  <a:pt x="4689" y="116"/>
                  <a:pt x="4687" y="116"/>
                </a:cubicBezTo>
                <a:cubicBezTo>
                  <a:pt x="4681" y="115"/>
                  <a:pt x="4681" y="115"/>
                  <a:pt x="4681" y="115"/>
                </a:cubicBezTo>
                <a:cubicBezTo>
                  <a:pt x="4685" y="106"/>
                  <a:pt x="4685" y="106"/>
                  <a:pt x="4685" y="106"/>
                </a:cubicBezTo>
                <a:cubicBezTo>
                  <a:pt x="4681" y="106"/>
                  <a:pt x="4681" y="106"/>
                  <a:pt x="4681" y="106"/>
                </a:cubicBezTo>
                <a:cubicBezTo>
                  <a:pt x="4667" y="111"/>
                  <a:pt x="4667" y="111"/>
                  <a:pt x="4667" y="111"/>
                </a:cubicBezTo>
                <a:cubicBezTo>
                  <a:pt x="4657" y="111"/>
                  <a:pt x="4657" y="111"/>
                  <a:pt x="4657" y="111"/>
                </a:cubicBezTo>
                <a:cubicBezTo>
                  <a:pt x="4664" y="115"/>
                  <a:pt x="4664" y="115"/>
                  <a:pt x="4664" y="115"/>
                </a:cubicBezTo>
                <a:cubicBezTo>
                  <a:pt x="4657" y="120"/>
                  <a:pt x="4657" y="120"/>
                  <a:pt x="4657" y="120"/>
                </a:cubicBezTo>
                <a:cubicBezTo>
                  <a:pt x="4665" y="119"/>
                  <a:pt x="4671" y="118"/>
                  <a:pt x="4675" y="118"/>
                </a:cubicBezTo>
                <a:cubicBezTo>
                  <a:pt x="4685" y="121"/>
                  <a:pt x="4685" y="121"/>
                  <a:pt x="4685" y="121"/>
                </a:cubicBezTo>
                <a:cubicBezTo>
                  <a:pt x="4677" y="125"/>
                  <a:pt x="4677" y="125"/>
                  <a:pt x="4677" y="125"/>
                </a:cubicBezTo>
                <a:cubicBezTo>
                  <a:pt x="4640" y="130"/>
                  <a:pt x="4640" y="130"/>
                  <a:pt x="4640" y="130"/>
                </a:cubicBezTo>
                <a:cubicBezTo>
                  <a:pt x="4632" y="124"/>
                  <a:pt x="4632" y="124"/>
                  <a:pt x="4632" y="124"/>
                </a:cubicBezTo>
                <a:cubicBezTo>
                  <a:pt x="4634" y="128"/>
                  <a:pt x="4634" y="128"/>
                  <a:pt x="4634" y="128"/>
                </a:cubicBezTo>
                <a:cubicBezTo>
                  <a:pt x="4628" y="130"/>
                  <a:pt x="4628" y="130"/>
                  <a:pt x="4628" y="130"/>
                </a:cubicBezTo>
                <a:cubicBezTo>
                  <a:pt x="4609" y="134"/>
                  <a:pt x="4609" y="134"/>
                  <a:pt x="4609" y="134"/>
                </a:cubicBezTo>
                <a:cubicBezTo>
                  <a:pt x="4597" y="128"/>
                  <a:pt x="4597" y="128"/>
                  <a:pt x="4597" y="128"/>
                </a:cubicBezTo>
                <a:cubicBezTo>
                  <a:pt x="4615" y="124"/>
                  <a:pt x="4620" y="124"/>
                  <a:pt x="4611" y="123"/>
                </a:cubicBezTo>
                <a:cubicBezTo>
                  <a:pt x="4620" y="116"/>
                  <a:pt x="4620" y="116"/>
                  <a:pt x="4620" y="116"/>
                </a:cubicBezTo>
                <a:cubicBezTo>
                  <a:pt x="4625" y="116"/>
                  <a:pt x="4628" y="117"/>
                  <a:pt x="4630" y="117"/>
                </a:cubicBezTo>
                <a:cubicBezTo>
                  <a:pt x="4650" y="110"/>
                  <a:pt x="4639" y="112"/>
                  <a:pt x="4633" y="113"/>
                </a:cubicBezTo>
                <a:cubicBezTo>
                  <a:pt x="4651" y="106"/>
                  <a:pt x="4651" y="106"/>
                  <a:pt x="4651" y="106"/>
                </a:cubicBezTo>
                <a:cubicBezTo>
                  <a:pt x="4663" y="100"/>
                  <a:pt x="4663" y="100"/>
                  <a:pt x="4663" y="100"/>
                </a:cubicBezTo>
                <a:cubicBezTo>
                  <a:pt x="4653" y="95"/>
                  <a:pt x="4649" y="102"/>
                  <a:pt x="4646" y="97"/>
                </a:cubicBezTo>
                <a:cubicBezTo>
                  <a:pt x="4648" y="94"/>
                  <a:pt x="4648" y="94"/>
                  <a:pt x="4648" y="94"/>
                </a:cubicBezTo>
                <a:cubicBezTo>
                  <a:pt x="4638" y="92"/>
                  <a:pt x="4638" y="92"/>
                  <a:pt x="4638" y="92"/>
                </a:cubicBezTo>
                <a:cubicBezTo>
                  <a:pt x="4639" y="90"/>
                  <a:pt x="4640" y="88"/>
                  <a:pt x="4642" y="87"/>
                </a:cubicBezTo>
                <a:cubicBezTo>
                  <a:pt x="4605" y="107"/>
                  <a:pt x="4605" y="107"/>
                  <a:pt x="4605" y="107"/>
                </a:cubicBezTo>
                <a:cubicBezTo>
                  <a:pt x="4580" y="111"/>
                  <a:pt x="4580" y="111"/>
                  <a:pt x="4580" y="111"/>
                </a:cubicBezTo>
                <a:cubicBezTo>
                  <a:pt x="4572" y="120"/>
                  <a:pt x="4572" y="120"/>
                  <a:pt x="4572" y="120"/>
                </a:cubicBezTo>
                <a:cubicBezTo>
                  <a:pt x="4549" y="122"/>
                  <a:pt x="4549" y="122"/>
                  <a:pt x="4549" y="122"/>
                </a:cubicBezTo>
                <a:cubicBezTo>
                  <a:pt x="4551" y="116"/>
                  <a:pt x="4551" y="116"/>
                  <a:pt x="4551" y="116"/>
                </a:cubicBezTo>
                <a:cubicBezTo>
                  <a:pt x="4589" y="99"/>
                  <a:pt x="4589" y="99"/>
                  <a:pt x="4589" y="99"/>
                </a:cubicBezTo>
                <a:cubicBezTo>
                  <a:pt x="4593" y="102"/>
                  <a:pt x="4607" y="94"/>
                  <a:pt x="4615" y="94"/>
                </a:cubicBezTo>
                <a:cubicBezTo>
                  <a:pt x="4615" y="92"/>
                  <a:pt x="4615" y="92"/>
                  <a:pt x="4615" y="92"/>
                </a:cubicBezTo>
                <a:cubicBezTo>
                  <a:pt x="4601" y="91"/>
                  <a:pt x="4601" y="91"/>
                  <a:pt x="4601" y="91"/>
                </a:cubicBezTo>
                <a:cubicBezTo>
                  <a:pt x="4623" y="81"/>
                  <a:pt x="4623" y="81"/>
                  <a:pt x="4623" y="81"/>
                </a:cubicBezTo>
                <a:cubicBezTo>
                  <a:pt x="4617" y="79"/>
                  <a:pt x="4617" y="79"/>
                  <a:pt x="4617" y="79"/>
                </a:cubicBezTo>
                <a:cubicBezTo>
                  <a:pt x="4612" y="81"/>
                  <a:pt x="4608" y="82"/>
                  <a:pt x="4606" y="83"/>
                </a:cubicBezTo>
                <a:cubicBezTo>
                  <a:pt x="4609" y="82"/>
                  <a:pt x="4612" y="82"/>
                  <a:pt x="4609" y="85"/>
                </a:cubicBezTo>
                <a:cubicBezTo>
                  <a:pt x="4592" y="89"/>
                  <a:pt x="4592" y="89"/>
                  <a:pt x="4592" y="89"/>
                </a:cubicBezTo>
                <a:cubicBezTo>
                  <a:pt x="4548" y="111"/>
                  <a:pt x="4548" y="111"/>
                  <a:pt x="4548" y="111"/>
                </a:cubicBezTo>
                <a:cubicBezTo>
                  <a:pt x="4533" y="112"/>
                  <a:pt x="4533" y="112"/>
                  <a:pt x="4533" y="112"/>
                </a:cubicBezTo>
                <a:cubicBezTo>
                  <a:pt x="4530" y="116"/>
                  <a:pt x="4530" y="116"/>
                  <a:pt x="4530" y="116"/>
                </a:cubicBezTo>
                <a:cubicBezTo>
                  <a:pt x="4537" y="119"/>
                  <a:pt x="4537" y="119"/>
                  <a:pt x="4537" y="119"/>
                </a:cubicBezTo>
                <a:cubicBezTo>
                  <a:pt x="4535" y="122"/>
                  <a:pt x="4533" y="120"/>
                  <a:pt x="4530" y="121"/>
                </a:cubicBezTo>
                <a:cubicBezTo>
                  <a:pt x="4528" y="121"/>
                  <a:pt x="4527" y="120"/>
                  <a:pt x="4527" y="120"/>
                </a:cubicBezTo>
                <a:cubicBezTo>
                  <a:pt x="4492" y="134"/>
                  <a:pt x="4492" y="134"/>
                  <a:pt x="4492" y="134"/>
                </a:cubicBezTo>
                <a:cubicBezTo>
                  <a:pt x="4486" y="139"/>
                  <a:pt x="4486" y="139"/>
                  <a:pt x="4486" y="139"/>
                </a:cubicBezTo>
                <a:cubicBezTo>
                  <a:pt x="4477" y="140"/>
                  <a:pt x="4477" y="140"/>
                  <a:pt x="4477" y="140"/>
                </a:cubicBezTo>
                <a:cubicBezTo>
                  <a:pt x="4469" y="139"/>
                  <a:pt x="4469" y="139"/>
                  <a:pt x="4469" y="139"/>
                </a:cubicBezTo>
                <a:cubicBezTo>
                  <a:pt x="4476" y="141"/>
                  <a:pt x="4476" y="141"/>
                  <a:pt x="4476" y="141"/>
                </a:cubicBezTo>
                <a:cubicBezTo>
                  <a:pt x="4465" y="148"/>
                  <a:pt x="4465" y="148"/>
                  <a:pt x="4465" y="148"/>
                </a:cubicBezTo>
                <a:cubicBezTo>
                  <a:pt x="4457" y="147"/>
                  <a:pt x="4457" y="147"/>
                  <a:pt x="4457" y="147"/>
                </a:cubicBezTo>
                <a:cubicBezTo>
                  <a:pt x="4457" y="148"/>
                  <a:pt x="4457" y="148"/>
                  <a:pt x="4457" y="148"/>
                </a:cubicBezTo>
                <a:cubicBezTo>
                  <a:pt x="4451" y="154"/>
                  <a:pt x="4451" y="154"/>
                  <a:pt x="4451" y="154"/>
                </a:cubicBezTo>
                <a:cubicBezTo>
                  <a:pt x="4445" y="153"/>
                  <a:pt x="4445" y="153"/>
                  <a:pt x="4445" y="153"/>
                </a:cubicBezTo>
                <a:cubicBezTo>
                  <a:pt x="4440" y="159"/>
                  <a:pt x="4440" y="159"/>
                  <a:pt x="4440" y="159"/>
                </a:cubicBezTo>
                <a:cubicBezTo>
                  <a:pt x="4426" y="163"/>
                  <a:pt x="4426" y="163"/>
                  <a:pt x="4426" y="163"/>
                </a:cubicBezTo>
                <a:cubicBezTo>
                  <a:pt x="4417" y="170"/>
                  <a:pt x="4417" y="170"/>
                  <a:pt x="4417" y="170"/>
                </a:cubicBezTo>
                <a:cubicBezTo>
                  <a:pt x="4409" y="170"/>
                  <a:pt x="4409" y="170"/>
                  <a:pt x="4409" y="170"/>
                </a:cubicBezTo>
                <a:cubicBezTo>
                  <a:pt x="4421" y="177"/>
                  <a:pt x="4427" y="168"/>
                  <a:pt x="4430" y="169"/>
                </a:cubicBezTo>
                <a:cubicBezTo>
                  <a:pt x="4445" y="171"/>
                  <a:pt x="4445" y="171"/>
                  <a:pt x="4445" y="171"/>
                </a:cubicBezTo>
                <a:cubicBezTo>
                  <a:pt x="4440" y="173"/>
                  <a:pt x="4440" y="173"/>
                  <a:pt x="4440" y="173"/>
                </a:cubicBezTo>
                <a:cubicBezTo>
                  <a:pt x="4430" y="173"/>
                  <a:pt x="4430" y="173"/>
                  <a:pt x="4430" y="173"/>
                </a:cubicBezTo>
                <a:cubicBezTo>
                  <a:pt x="4374" y="197"/>
                  <a:pt x="4374" y="197"/>
                  <a:pt x="4374" y="197"/>
                </a:cubicBezTo>
                <a:cubicBezTo>
                  <a:pt x="4379" y="200"/>
                  <a:pt x="4379" y="200"/>
                  <a:pt x="4379" y="200"/>
                </a:cubicBezTo>
                <a:cubicBezTo>
                  <a:pt x="4338" y="211"/>
                  <a:pt x="4338" y="211"/>
                  <a:pt x="4338" y="211"/>
                </a:cubicBezTo>
                <a:cubicBezTo>
                  <a:pt x="4323" y="202"/>
                  <a:pt x="4323" y="202"/>
                  <a:pt x="4323" y="202"/>
                </a:cubicBezTo>
                <a:cubicBezTo>
                  <a:pt x="4317" y="206"/>
                  <a:pt x="4317" y="206"/>
                  <a:pt x="4317" y="206"/>
                </a:cubicBezTo>
                <a:cubicBezTo>
                  <a:pt x="4338" y="212"/>
                  <a:pt x="4338" y="212"/>
                  <a:pt x="4338" y="212"/>
                </a:cubicBezTo>
                <a:cubicBezTo>
                  <a:pt x="4334" y="215"/>
                  <a:pt x="4331" y="213"/>
                  <a:pt x="4327" y="214"/>
                </a:cubicBezTo>
                <a:cubicBezTo>
                  <a:pt x="4319" y="212"/>
                  <a:pt x="4319" y="212"/>
                  <a:pt x="4319" y="212"/>
                </a:cubicBezTo>
                <a:cubicBezTo>
                  <a:pt x="4319" y="212"/>
                  <a:pt x="4319" y="212"/>
                  <a:pt x="4319" y="212"/>
                </a:cubicBezTo>
                <a:cubicBezTo>
                  <a:pt x="4318" y="213"/>
                  <a:pt x="4316" y="213"/>
                  <a:pt x="4315" y="213"/>
                </a:cubicBezTo>
                <a:cubicBezTo>
                  <a:pt x="4325" y="217"/>
                  <a:pt x="4325" y="217"/>
                  <a:pt x="4325" y="217"/>
                </a:cubicBezTo>
                <a:cubicBezTo>
                  <a:pt x="4323" y="220"/>
                  <a:pt x="4323" y="220"/>
                  <a:pt x="4323" y="220"/>
                </a:cubicBezTo>
                <a:cubicBezTo>
                  <a:pt x="4327" y="226"/>
                  <a:pt x="4327" y="226"/>
                  <a:pt x="4327" y="226"/>
                </a:cubicBezTo>
                <a:cubicBezTo>
                  <a:pt x="4313" y="229"/>
                  <a:pt x="4313" y="229"/>
                  <a:pt x="4313" y="229"/>
                </a:cubicBezTo>
                <a:cubicBezTo>
                  <a:pt x="4290" y="227"/>
                  <a:pt x="4290" y="227"/>
                  <a:pt x="4290" y="227"/>
                </a:cubicBezTo>
                <a:cubicBezTo>
                  <a:pt x="4283" y="236"/>
                  <a:pt x="4283" y="236"/>
                  <a:pt x="4283" y="236"/>
                </a:cubicBezTo>
                <a:cubicBezTo>
                  <a:pt x="4271" y="239"/>
                  <a:pt x="4271" y="239"/>
                  <a:pt x="4271" y="239"/>
                </a:cubicBezTo>
                <a:cubicBezTo>
                  <a:pt x="4249" y="250"/>
                  <a:pt x="4249" y="250"/>
                  <a:pt x="4249" y="250"/>
                </a:cubicBezTo>
                <a:cubicBezTo>
                  <a:pt x="4242" y="250"/>
                  <a:pt x="4242" y="250"/>
                  <a:pt x="4242" y="250"/>
                </a:cubicBezTo>
                <a:cubicBezTo>
                  <a:pt x="4239" y="254"/>
                  <a:pt x="4239" y="254"/>
                  <a:pt x="4239" y="254"/>
                </a:cubicBezTo>
                <a:cubicBezTo>
                  <a:pt x="4239" y="257"/>
                  <a:pt x="4239" y="257"/>
                  <a:pt x="4239" y="257"/>
                </a:cubicBezTo>
                <a:cubicBezTo>
                  <a:pt x="4224" y="258"/>
                  <a:pt x="4224" y="258"/>
                  <a:pt x="4224" y="258"/>
                </a:cubicBezTo>
                <a:cubicBezTo>
                  <a:pt x="4222" y="260"/>
                  <a:pt x="4221" y="262"/>
                  <a:pt x="4220" y="262"/>
                </a:cubicBezTo>
                <a:cubicBezTo>
                  <a:pt x="4204" y="262"/>
                  <a:pt x="4204" y="262"/>
                  <a:pt x="4204" y="262"/>
                </a:cubicBezTo>
                <a:cubicBezTo>
                  <a:pt x="4207" y="269"/>
                  <a:pt x="4209" y="263"/>
                  <a:pt x="4211" y="264"/>
                </a:cubicBezTo>
                <a:cubicBezTo>
                  <a:pt x="4208" y="266"/>
                  <a:pt x="4208" y="266"/>
                  <a:pt x="4208" y="266"/>
                </a:cubicBezTo>
                <a:cubicBezTo>
                  <a:pt x="4174" y="277"/>
                  <a:pt x="4172" y="280"/>
                  <a:pt x="4177" y="280"/>
                </a:cubicBezTo>
                <a:cubicBezTo>
                  <a:pt x="4174" y="283"/>
                  <a:pt x="4174" y="283"/>
                  <a:pt x="4174" y="283"/>
                </a:cubicBezTo>
                <a:cubicBezTo>
                  <a:pt x="4142" y="296"/>
                  <a:pt x="4142" y="296"/>
                  <a:pt x="4142" y="296"/>
                </a:cubicBezTo>
                <a:cubicBezTo>
                  <a:pt x="4127" y="298"/>
                  <a:pt x="4127" y="298"/>
                  <a:pt x="4127" y="298"/>
                </a:cubicBezTo>
                <a:cubicBezTo>
                  <a:pt x="4127" y="303"/>
                  <a:pt x="4127" y="303"/>
                  <a:pt x="4127" y="303"/>
                </a:cubicBezTo>
                <a:cubicBezTo>
                  <a:pt x="4115" y="303"/>
                  <a:pt x="4115" y="303"/>
                  <a:pt x="4115" y="303"/>
                </a:cubicBezTo>
                <a:cubicBezTo>
                  <a:pt x="4105" y="306"/>
                  <a:pt x="4105" y="306"/>
                  <a:pt x="4105" y="306"/>
                </a:cubicBezTo>
                <a:cubicBezTo>
                  <a:pt x="4107" y="306"/>
                  <a:pt x="4107" y="307"/>
                  <a:pt x="4109" y="308"/>
                </a:cubicBezTo>
                <a:cubicBezTo>
                  <a:pt x="4107" y="314"/>
                  <a:pt x="4107" y="314"/>
                  <a:pt x="4107" y="314"/>
                </a:cubicBezTo>
                <a:cubicBezTo>
                  <a:pt x="4101" y="314"/>
                  <a:pt x="4101" y="314"/>
                  <a:pt x="4101" y="314"/>
                </a:cubicBezTo>
                <a:cubicBezTo>
                  <a:pt x="4084" y="322"/>
                  <a:pt x="4084" y="322"/>
                  <a:pt x="4084" y="322"/>
                </a:cubicBezTo>
                <a:cubicBezTo>
                  <a:pt x="4088" y="324"/>
                  <a:pt x="4088" y="324"/>
                  <a:pt x="4088" y="324"/>
                </a:cubicBezTo>
                <a:cubicBezTo>
                  <a:pt x="4078" y="328"/>
                  <a:pt x="4078" y="328"/>
                  <a:pt x="4078" y="328"/>
                </a:cubicBezTo>
                <a:cubicBezTo>
                  <a:pt x="4074" y="327"/>
                  <a:pt x="4074" y="327"/>
                  <a:pt x="4074" y="327"/>
                </a:cubicBezTo>
                <a:cubicBezTo>
                  <a:pt x="4032" y="336"/>
                  <a:pt x="4067" y="330"/>
                  <a:pt x="4064" y="332"/>
                </a:cubicBezTo>
                <a:cubicBezTo>
                  <a:pt x="4049" y="334"/>
                  <a:pt x="4049" y="334"/>
                  <a:pt x="4049" y="334"/>
                </a:cubicBezTo>
                <a:cubicBezTo>
                  <a:pt x="4035" y="345"/>
                  <a:pt x="4035" y="345"/>
                  <a:pt x="4035" y="345"/>
                </a:cubicBezTo>
                <a:cubicBezTo>
                  <a:pt x="4005" y="348"/>
                  <a:pt x="4005" y="348"/>
                  <a:pt x="4005" y="348"/>
                </a:cubicBezTo>
                <a:cubicBezTo>
                  <a:pt x="3999" y="344"/>
                  <a:pt x="3999" y="344"/>
                  <a:pt x="3999" y="344"/>
                </a:cubicBezTo>
                <a:cubicBezTo>
                  <a:pt x="3989" y="348"/>
                  <a:pt x="3989" y="348"/>
                  <a:pt x="3989" y="348"/>
                </a:cubicBezTo>
                <a:cubicBezTo>
                  <a:pt x="3995" y="350"/>
                  <a:pt x="3995" y="350"/>
                  <a:pt x="3995" y="350"/>
                </a:cubicBezTo>
                <a:cubicBezTo>
                  <a:pt x="4004" y="351"/>
                  <a:pt x="4004" y="351"/>
                  <a:pt x="4004" y="351"/>
                </a:cubicBezTo>
                <a:cubicBezTo>
                  <a:pt x="4004" y="353"/>
                  <a:pt x="4004" y="353"/>
                  <a:pt x="4004" y="353"/>
                </a:cubicBezTo>
                <a:cubicBezTo>
                  <a:pt x="3992" y="362"/>
                  <a:pt x="3992" y="362"/>
                  <a:pt x="3992" y="362"/>
                </a:cubicBezTo>
                <a:cubicBezTo>
                  <a:pt x="3981" y="362"/>
                  <a:pt x="3981" y="362"/>
                  <a:pt x="3981" y="362"/>
                </a:cubicBezTo>
                <a:cubicBezTo>
                  <a:pt x="3969" y="365"/>
                  <a:pt x="3969" y="365"/>
                  <a:pt x="3969" y="365"/>
                </a:cubicBezTo>
                <a:cubicBezTo>
                  <a:pt x="3967" y="370"/>
                  <a:pt x="3967" y="370"/>
                  <a:pt x="3967" y="370"/>
                </a:cubicBezTo>
                <a:cubicBezTo>
                  <a:pt x="3946" y="369"/>
                  <a:pt x="3946" y="369"/>
                  <a:pt x="3946" y="369"/>
                </a:cubicBezTo>
                <a:cubicBezTo>
                  <a:pt x="3946" y="371"/>
                  <a:pt x="3946" y="371"/>
                  <a:pt x="3946" y="371"/>
                </a:cubicBezTo>
                <a:cubicBezTo>
                  <a:pt x="3948" y="374"/>
                  <a:pt x="3948" y="374"/>
                  <a:pt x="3948" y="374"/>
                </a:cubicBezTo>
                <a:cubicBezTo>
                  <a:pt x="3936" y="380"/>
                  <a:pt x="3936" y="380"/>
                  <a:pt x="3936" y="380"/>
                </a:cubicBezTo>
                <a:cubicBezTo>
                  <a:pt x="3938" y="385"/>
                  <a:pt x="3938" y="385"/>
                  <a:pt x="3938" y="385"/>
                </a:cubicBezTo>
                <a:cubicBezTo>
                  <a:pt x="3923" y="384"/>
                  <a:pt x="3923" y="384"/>
                  <a:pt x="3923" y="384"/>
                </a:cubicBezTo>
                <a:cubicBezTo>
                  <a:pt x="3909" y="392"/>
                  <a:pt x="3909" y="392"/>
                  <a:pt x="3909" y="392"/>
                </a:cubicBezTo>
                <a:cubicBezTo>
                  <a:pt x="3901" y="391"/>
                  <a:pt x="3901" y="391"/>
                  <a:pt x="3901" y="391"/>
                </a:cubicBezTo>
                <a:cubicBezTo>
                  <a:pt x="3891" y="409"/>
                  <a:pt x="3896" y="389"/>
                  <a:pt x="3885" y="397"/>
                </a:cubicBezTo>
                <a:cubicBezTo>
                  <a:pt x="3880" y="403"/>
                  <a:pt x="3880" y="403"/>
                  <a:pt x="3880" y="403"/>
                </a:cubicBezTo>
                <a:cubicBezTo>
                  <a:pt x="3868" y="406"/>
                  <a:pt x="3868" y="406"/>
                  <a:pt x="3868" y="406"/>
                </a:cubicBezTo>
                <a:cubicBezTo>
                  <a:pt x="3861" y="404"/>
                  <a:pt x="3861" y="404"/>
                  <a:pt x="3861" y="404"/>
                </a:cubicBezTo>
                <a:cubicBezTo>
                  <a:pt x="3859" y="410"/>
                  <a:pt x="3845" y="408"/>
                  <a:pt x="3837" y="409"/>
                </a:cubicBezTo>
                <a:cubicBezTo>
                  <a:pt x="3827" y="416"/>
                  <a:pt x="3827" y="416"/>
                  <a:pt x="3827" y="416"/>
                </a:cubicBezTo>
                <a:cubicBezTo>
                  <a:pt x="3796" y="424"/>
                  <a:pt x="3796" y="424"/>
                  <a:pt x="3796" y="424"/>
                </a:cubicBezTo>
                <a:cubicBezTo>
                  <a:pt x="3773" y="427"/>
                  <a:pt x="3773" y="427"/>
                  <a:pt x="3773" y="427"/>
                </a:cubicBezTo>
                <a:cubicBezTo>
                  <a:pt x="3776" y="433"/>
                  <a:pt x="3762" y="428"/>
                  <a:pt x="3755" y="431"/>
                </a:cubicBezTo>
                <a:cubicBezTo>
                  <a:pt x="3764" y="428"/>
                  <a:pt x="3756" y="430"/>
                  <a:pt x="3757" y="429"/>
                </a:cubicBezTo>
                <a:cubicBezTo>
                  <a:pt x="3745" y="433"/>
                  <a:pt x="3745" y="433"/>
                  <a:pt x="3745" y="433"/>
                </a:cubicBezTo>
                <a:cubicBezTo>
                  <a:pt x="3746" y="428"/>
                  <a:pt x="3741" y="431"/>
                  <a:pt x="3740" y="430"/>
                </a:cubicBezTo>
                <a:cubicBezTo>
                  <a:pt x="3730" y="433"/>
                  <a:pt x="3730" y="433"/>
                  <a:pt x="3730" y="433"/>
                </a:cubicBezTo>
                <a:cubicBezTo>
                  <a:pt x="3711" y="431"/>
                  <a:pt x="3711" y="431"/>
                  <a:pt x="3711" y="431"/>
                </a:cubicBezTo>
                <a:cubicBezTo>
                  <a:pt x="3717" y="428"/>
                  <a:pt x="3717" y="428"/>
                  <a:pt x="3717" y="428"/>
                </a:cubicBezTo>
                <a:cubicBezTo>
                  <a:pt x="3734" y="424"/>
                  <a:pt x="3734" y="424"/>
                  <a:pt x="3734" y="424"/>
                </a:cubicBezTo>
                <a:cubicBezTo>
                  <a:pt x="3740" y="418"/>
                  <a:pt x="3740" y="418"/>
                  <a:pt x="3740" y="418"/>
                </a:cubicBezTo>
                <a:cubicBezTo>
                  <a:pt x="3742" y="419"/>
                  <a:pt x="3742" y="419"/>
                  <a:pt x="3742" y="419"/>
                </a:cubicBezTo>
                <a:cubicBezTo>
                  <a:pt x="3752" y="410"/>
                  <a:pt x="3752" y="410"/>
                  <a:pt x="3752" y="410"/>
                </a:cubicBezTo>
                <a:cubicBezTo>
                  <a:pt x="3783" y="401"/>
                  <a:pt x="3783" y="401"/>
                  <a:pt x="3783" y="401"/>
                </a:cubicBezTo>
                <a:cubicBezTo>
                  <a:pt x="3845" y="375"/>
                  <a:pt x="3845" y="375"/>
                  <a:pt x="3845" y="375"/>
                </a:cubicBezTo>
                <a:cubicBezTo>
                  <a:pt x="3841" y="371"/>
                  <a:pt x="3841" y="371"/>
                  <a:pt x="3841" y="371"/>
                </a:cubicBezTo>
                <a:cubicBezTo>
                  <a:pt x="3861" y="369"/>
                  <a:pt x="3861" y="369"/>
                  <a:pt x="3861" y="369"/>
                </a:cubicBezTo>
                <a:cubicBezTo>
                  <a:pt x="3885" y="358"/>
                  <a:pt x="3885" y="358"/>
                  <a:pt x="3885" y="358"/>
                </a:cubicBezTo>
                <a:cubicBezTo>
                  <a:pt x="3999" y="311"/>
                  <a:pt x="3999" y="311"/>
                  <a:pt x="3999" y="311"/>
                </a:cubicBezTo>
                <a:cubicBezTo>
                  <a:pt x="4014" y="301"/>
                  <a:pt x="4014" y="301"/>
                  <a:pt x="4014" y="301"/>
                </a:cubicBezTo>
                <a:cubicBezTo>
                  <a:pt x="4043" y="290"/>
                  <a:pt x="4043" y="290"/>
                  <a:pt x="4043" y="290"/>
                </a:cubicBezTo>
                <a:cubicBezTo>
                  <a:pt x="4067" y="278"/>
                  <a:pt x="4067" y="278"/>
                  <a:pt x="4067" y="278"/>
                </a:cubicBezTo>
                <a:cubicBezTo>
                  <a:pt x="4084" y="273"/>
                  <a:pt x="4084" y="273"/>
                  <a:pt x="4084" y="273"/>
                </a:cubicBezTo>
                <a:cubicBezTo>
                  <a:pt x="4076" y="271"/>
                  <a:pt x="4076" y="271"/>
                  <a:pt x="4076" y="271"/>
                </a:cubicBezTo>
                <a:cubicBezTo>
                  <a:pt x="4101" y="267"/>
                  <a:pt x="4101" y="267"/>
                  <a:pt x="4101" y="267"/>
                </a:cubicBezTo>
                <a:cubicBezTo>
                  <a:pt x="4109" y="259"/>
                  <a:pt x="4109" y="259"/>
                  <a:pt x="4109" y="259"/>
                </a:cubicBezTo>
                <a:cubicBezTo>
                  <a:pt x="4127" y="255"/>
                  <a:pt x="4127" y="255"/>
                  <a:pt x="4127" y="255"/>
                </a:cubicBezTo>
                <a:cubicBezTo>
                  <a:pt x="4136" y="247"/>
                  <a:pt x="4136" y="247"/>
                  <a:pt x="4136" y="247"/>
                </a:cubicBezTo>
                <a:cubicBezTo>
                  <a:pt x="4180" y="240"/>
                  <a:pt x="4141" y="245"/>
                  <a:pt x="4146" y="242"/>
                </a:cubicBezTo>
                <a:cubicBezTo>
                  <a:pt x="4160" y="240"/>
                  <a:pt x="4160" y="240"/>
                  <a:pt x="4160" y="240"/>
                </a:cubicBezTo>
                <a:cubicBezTo>
                  <a:pt x="4160" y="233"/>
                  <a:pt x="4165" y="238"/>
                  <a:pt x="4170" y="235"/>
                </a:cubicBezTo>
                <a:cubicBezTo>
                  <a:pt x="4167" y="228"/>
                  <a:pt x="4183" y="235"/>
                  <a:pt x="4183" y="230"/>
                </a:cubicBezTo>
                <a:cubicBezTo>
                  <a:pt x="4179" y="228"/>
                  <a:pt x="4179" y="228"/>
                  <a:pt x="4179" y="228"/>
                </a:cubicBezTo>
                <a:cubicBezTo>
                  <a:pt x="4187" y="225"/>
                  <a:pt x="4187" y="225"/>
                  <a:pt x="4187" y="225"/>
                </a:cubicBezTo>
                <a:cubicBezTo>
                  <a:pt x="4208" y="225"/>
                  <a:pt x="4208" y="225"/>
                  <a:pt x="4208" y="225"/>
                </a:cubicBezTo>
                <a:cubicBezTo>
                  <a:pt x="4216" y="222"/>
                  <a:pt x="4216" y="222"/>
                  <a:pt x="4216" y="222"/>
                </a:cubicBezTo>
                <a:cubicBezTo>
                  <a:pt x="4211" y="219"/>
                  <a:pt x="4208" y="217"/>
                  <a:pt x="4206" y="215"/>
                </a:cubicBezTo>
                <a:cubicBezTo>
                  <a:pt x="4218" y="212"/>
                  <a:pt x="4218" y="212"/>
                  <a:pt x="4218" y="212"/>
                </a:cubicBezTo>
                <a:cubicBezTo>
                  <a:pt x="4234" y="213"/>
                  <a:pt x="4234" y="213"/>
                  <a:pt x="4234" y="213"/>
                </a:cubicBezTo>
                <a:cubicBezTo>
                  <a:pt x="4242" y="211"/>
                  <a:pt x="4242" y="211"/>
                  <a:pt x="4242" y="211"/>
                </a:cubicBezTo>
                <a:cubicBezTo>
                  <a:pt x="4234" y="210"/>
                  <a:pt x="4234" y="210"/>
                  <a:pt x="4234" y="210"/>
                </a:cubicBezTo>
                <a:cubicBezTo>
                  <a:pt x="4230" y="206"/>
                  <a:pt x="4230" y="206"/>
                  <a:pt x="4230" y="206"/>
                </a:cubicBezTo>
                <a:cubicBezTo>
                  <a:pt x="4245" y="200"/>
                  <a:pt x="4245" y="200"/>
                  <a:pt x="4245" y="200"/>
                </a:cubicBezTo>
                <a:cubicBezTo>
                  <a:pt x="4257" y="205"/>
                  <a:pt x="4257" y="205"/>
                  <a:pt x="4257" y="205"/>
                </a:cubicBezTo>
                <a:cubicBezTo>
                  <a:pt x="4257" y="202"/>
                  <a:pt x="4257" y="202"/>
                  <a:pt x="4257" y="202"/>
                </a:cubicBezTo>
                <a:cubicBezTo>
                  <a:pt x="4264" y="200"/>
                  <a:pt x="4270" y="198"/>
                  <a:pt x="4274" y="197"/>
                </a:cubicBezTo>
                <a:cubicBezTo>
                  <a:pt x="4286" y="192"/>
                  <a:pt x="4286" y="192"/>
                  <a:pt x="4286" y="192"/>
                </a:cubicBezTo>
                <a:cubicBezTo>
                  <a:pt x="4270" y="184"/>
                  <a:pt x="4270" y="184"/>
                  <a:pt x="4270" y="184"/>
                </a:cubicBezTo>
                <a:cubicBezTo>
                  <a:pt x="4283" y="181"/>
                  <a:pt x="4283" y="181"/>
                  <a:pt x="4283" y="181"/>
                </a:cubicBezTo>
                <a:cubicBezTo>
                  <a:pt x="4298" y="185"/>
                  <a:pt x="4298" y="185"/>
                  <a:pt x="4298" y="185"/>
                </a:cubicBezTo>
                <a:cubicBezTo>
                  <a:pt x="4294" y="187"/>
                  <a:pt x="4294" y="187"/>
                  <a:pt x="4294" y="187"/>
                </a:cubicBezTo>
                <a:cubicBezTo>
                  <a:pt x="4314" y="181"/>
                  <a:pt x="4314" y="181"/>
                  <a:pt x="4314" y="181"/>
                </a:cubicBezTo>
                <a:cubicBezTo>
                  <a:pt x="4327" y="174"/>
                  <a:pt x="4327" y="174"/>
                  <a:pt x="4327" y="174"/>
                </a:cubicBezTo>
                <a:cubicBezTo>
                  <a:pt x="4317" y="170"/>
                  <a:pt x="4317" y="170"/>
                  <a:pt x="4317" y="170"/>
                </a:cubicBezTo>
                <a:cubicBezTo>
                  <a:pt x="4335" y="170"/>
                  <a:pt x="4335" y="170"/>
                  <a:pt x="4335" y="170"/>
                </a:cubicBezTo>
                <a:cubicBezTo>
                  <a:pt x="4339" y="164"/>
                  <a:pt x="4339" y="164"/>
                  <a:pt x="4339" y="164"/>
                </a:cubicBezTo>
                <a:cubicBezTo>
                  <a:pt x="4358" y="158"/>
                  <a:pt x="4358" y="158"/>
                  <a:pt x="4358" y="158"/>
                </a:cubicBezTo>
                <a:cubicBezTo>
                  <a:pt x="4368" y="149"/>
                  <a:pt x="4368" y="149"/>
                  <a:pt x="4368" y="149"/>
                </a:cubicBezTo>
                <a:cubicBezTo>
                  <a:pt x="4413" y="148"/>
                  <a:pt x="4359" y="147"/>
                  <a:pt x="4385" y="144"/>
                </a:cubicBezTo>
                <a:cubicBezTo>
                  <a:pt x="4362" y="144"/>
                  <a:pt x="4362" y="144"/>
                  <a:pt x="4362" y="144"/>
                </a:cubicBezTo>
                <a:cubicBezTo>
                  <a:pt x="4352" y="148"/>
                  <a:pt x="4352" y="148"/>
                  <a:pt x="4352" y="148"/>
                </a:cubicBezTo>
                <a:cubicBezTo>
                  <a:pt x="4355" y="153"/>
                  <a:pt x="4355" y="153"/>
                  <a:pt x="4355" y="153"/>
                </a:cubicBezTo>
                <a:cubicBezTo>
                  <a:pt x="4350" y="159"/>
                  <a:pt x="4344" y="153"/>
                  <a:pt x="4335" y="155"/>
                </a:cubicBezTo>
                <a:cubicBezTo>
                  <a:pt x="4323" y="159"/>
                  <a:pt x="4323" y="159"/>
                  <a:pt x="4323" y="159"/>
                </a:cubicBezTo>
                <a:cubicBezTo>
                  <a:pt x="4317" y="163"/>
                  <a:pt x="4317" y="163"/>
                  <a:pt x="4317" y="163"/>
                </a:cubicBezTo>
                <a:cubicBezTo>
                  <a:pt x="4313" y="161"/>
                  <a:pt x="4313" y="161"/>
                  <a:pt x="4313" y="161"/>
                </a:cubicBezTo>
                <a:cubicBezTo>
                  <a:pt x="4313" y="158"/>
                  <a:pt x="4313" y="158"/>
                  <a:pt x="4313" y="158"/>
                </a:cubicBezTo>
                <a:cubicBezTo>
                  <a:pt x="4314" y="155"/>
                  <a:pt x="4314" y="155"/>
                  <a:pt x="4314" y="155"/>
                </a:cubicBezTo>
                <a:cubicBezTo>
                  <a:pt x="4323" y="151"/>
                  <a:pt x="4323" y="151"/>
                  <a:pt x="4323" y="151"/>
                </a:cubicBezTo>
                <a:cubicBezTo>
                  <a:pt x="4314" y="149"/>
                  <a:pt x="4314" y="149"/>
                  <a:pt x="4314" y="149"/>
                </a:cubicBezTo>
                <a:cubicBezTo>
                  <a:pt x="4339" y="144"/>
                  <a:pt x="4339" y="144"/>
                  <a:pt x="4339" y="144"/>
                </a:cubicBezTo>
                <a:cubicBezTo>
                  <a:pt x="4335" y="142"/>
                  <a:pt x="4335" y="142"/>
                  <a:pt x="4335" y="142"/>
                </a:cubicBezTo>
                <a:cubicBezTo>
                  <a:pt x="4333" y="145"/>
                  <a:pt x="4321" y="144"/>
                  <a:pt x="4314" y="145"/>
                </a:cubicBezTo>
                <a:cubicBezTo>
                  <a:pt x="4301" y="152"/>
                  <a:pt x="4301" y="152"/>
                  <a:pt x="4301" y="152"/>
                </a:cubicBezTo>
                <a:cubicBezTo>
                  <a:pt x="4302" y="155"/>
                  <a:pt x="4302" y="155"/>
                  <a:pt x="4302" y="155"/>
                </a:cubicBezTo>
                <a:cubicBezTo>
                  <a:pt x="4280" y="159"/>
                  <a:pt x="4280" y="159"/>
                  <a:pt x="4280" y="159"/>
                </a:cubicBezTo>
                <a:cubicBezTo>
                  <a:pt x="4253" y="175"/>
                  <a:pt x="4253" y="175"/>
                  <a:pt x="4253" y="175"/>
                </a:cubicBezTo>
                <a:cubicBezTo>
                  <a:pt x="4236" y="177"/>
                  <a:pt x="4236" y="177"/>
                  <a:pt x="4236" y="177"/>
                </a:cubicBezTo>
                <a:cubicBezTo>
                  <a:pt x="4211" y="187"/>
                  <a:pt x="4211" y="187"/>
                  <a:pt x="4211" y="187"/>
                </a:cubicBezTo>
                <a:cubicBezTo>
                  <a:pt x="4204" y="179"/>
                  <a:pt x="4204" y="179"/>
                  <a:pt x="4204" y="179"/>
                </a:cubicBezTo>
                <a:cubicBezTo>
                  <a:pt x="4189" y="184"/>
                  <a:pt x="4184" y="186"/>
                  <a:pt x="4184" y="186"/>
                </a:cubicBezTo>
                <a:cubicBezTo>
                  <a:pt x="4180" y="187"/>
                  <a:pt x="4180" y="187"/>
                  <a:pt x="4180" y="187"/>
                </a:cubicBezTo>
                <a:cubicBezTo>
                  <a:pt x="4187" y="193"/>
                  <a:pt x="4193" y="186"/>
                  <a:pt x="4199" y="186"/>
                </a:cubicBezTo>
                <a:cubicBezTo>
                  <a:pt x="4210" y="187"/>
                  <a:pt x="4210" y="187"/>
                  <a:pt x="4210" y="187"/>
                </a:cubicBezTo>
                <a:cubicBezTo>
                  <a:pt x="4204" y="192"/>
                  <a:pt x="4204" y="192"/>
                  <a:pt x="4204" y="192"/>
                </a:cubicBezTo>
                <a:cubicBezTo>
                  <a:pt x="4191" y="197"/>
                  <a:pt x="4182" y="201"/>
                  <a:pt x="4175" y="204"/>
                </a:cubicBezTo>
                <a:cubicBezTo>
                  <a:pt x="4173" y="204"/>
                  <a:pt x="4173" y="204"/>
                  <a:pt x="4173" y="204"/>
                </a:cubicBezTo>
                <a:cubicBezTo>
                  <a:pt x="4171" y="206"/>
                  <a:pt x="4171" y="206"/>
                  <a:pt x="4171" y="206"/>
                </a:cubicBezTo>
                <a:cubicBezTo>
                  <a:pt x="4170" y="206"/>
                  <a:pt x="4170" y="206"/>
                  <a:pt x="4169" y="206"/>
                </a:cubicBezTo>
                <a:cubicBezTo>
                  <a:pt x="4160" y="206"/>
                  <a:pt x="4160" y="206"/>
                  <a:pt x="4160" y="206"/>
                </a:cubicBezTo>
                <a:cubicBezTo>
                  <a:pt x="4158" y="210"/>
                  <a:pt x="4158" y="210"/>
                  <a:pt x="4158" y="210"/>
                </a:cubicBezTo>
                <a:cubicBezTo>
                  <a:pt x="4139" y="213"/>
                  <a:pt x="4139" y="213"/>
                  <a:pt x="4139" y="213"/>
                </a:cubicBezTo>
                <a:cubicBezTo>
                  <a:pt x="4154" y="217"/>
                  <a:pt x="4125" y="216"/>
                  <a:pt x="4132" y="218"/>
                </a:cubicBezTo>
                <a:cubicBezTo>
                  <a:pt x="4139" y="218"/>
                  <a:pt x="4139" y="218"/>
                  <a:pt x="4139" y="218"/>
                </a:cubicBezTo>
                <a:cubicBezTo>
                  <a:pt x="4139" y="221"/>
                  <a:pt x="4139" y="221"/>
                  <a:pt x="4139" y="221"/>
                </a:cubicBezTo>
                <a:cubicBezTo>
                  <a:pt x="4158" y="224"/>
                  <a:pt x="4158" y="224"/>
                  <a:pt x="4158" y="224"/>
                </a:cubicBezTo>
                <a:cubicBezTo>
                  <a:pt x="4155" y="225"/>
                  <a:pt x="4155" y="226"/>
                  <a:pt x="4152" y="226"/>
                </a:cubicBezTo>
                <a:cubicBezTo>
                  <a:pt x="4157" y="228"/>
                  <a:pt x="4157" y="228"/>
                  <a:pt x="4157" y="228"/>
                </a:cubicBezTo>
                <a:cubicBezTo>
                  <a:pt x="4151" y="239"/>
                  <a:pt x="4157" y="229"/>
                  <a:pt x="4152" y="231"/>
                </a:cubicBezTo>
                <a:cubicBezTo>
                  <a:pt x="4146" y="232"/>
                  <a:pt x="4146" y="232"/>
                  <a:pt x="4146" y="232"/>
                </a:cubicBezTo>
                <a:cubicBezTo>
                  <a:pt x="4127" y="229"/>
                  <a:pt x="4127" y="229"/>
                  <a:pt x="4127" y="229"/>
                </a:cubicBezTo>
                <a:cubicBezTo>
                  <a:pt x="4109" y="230"/>
                  <a:pt x="4109" y="230"/>
                  <a:pt x="4109" y="230"/>
                </a:cubicBezTo>
                <a:cubicBezTo>
                  <a:pt x="4117" y="223"/>
                  <a:pt x="4110" y="227"/>
                  <a:pt x="4110" y="227"/>
                </a:cubicBezTo>
                <a:cubicBezTo>
                  <a:pt x="4097" y="224"/>
                  <a:pt x="4097" y="224"/>
                  <a:pt x="4097" y="224"/>
                </a:cubicBezTo>
                <a:cubicBezTo>
                  <a:pt x="4065" y="233"/>
                  <a:pt x="4099" y="222"/>
                  <a:pt x="4078" y="226"/>
                </a:cubicBezTo>
                <a:cubicBezTo>
                  <a:pt x="4067" y="229"/>
                  <a:pt x="4067" y="229"/>
                  <a:pt x="4067" y="229"/>
                </a:cubicBezTo>
                <a:cubicBezTo>
                  <a:pt x="4076" y="232"/>
                  <a:pt x="4076" y="232"/>
                  <a:pt x="4076" y="232"/>
                </a:cubicBezTo>
                <a:cubicBezTo>
                  <a:pt x="4063" y="230"/>
                  <a:pt x="4052" y="231"/>
                  <a:pt x="4055" y="236"/>
                </a:cubicBezTo>
                <a:cubicBezTo>
                  <a:pt x="4067" y="236"/>
                  <a:pt x="4067" y="236"/>
                  <a:pt x="4067" y="236"/>
                </a:cubicBezTo>
                <a:cubicBezTo>
                  <a:pt x="4066" y="239"/>
                  <a:pt x="4066" y="239"/>
                  <a:pt x="4066" y="239"/>
                </a:cubicBezTo>
                <a:cubicBezTo>
                  <a:pt x="4070" y="237"/>
                  <a:pt x="4070" y="237"/>
                  <a:pt x="4070" y="237"/>
                </a:cubicBezTo>
                <a:cubicBezTo>
                  <a:pt x="4090" y="241"/>
                  <a:pt x="4090" y="241"/>
                  <a:pt x="4090" y="241"/>
                </a:cubicBezTo>
                <a:cubicBezTo>
                  <a:pt x="4083" y="255"/>
                  <a:pt x="4063" y="249"/>
                  <a:pt x="4061" y="250"/>
                </a:cubicBezTo>
                <a:cubicBezTo>
                  <a:pt x="4061" y="248"/>
                  <a:pt x="4061" y="248"/>
                  <a:pt x="4061" y="248"/>
                </a:cubicBezTo>
                <a:cubicBezTo>
                  <a:pt x="4061" y="248"/>
                  <a:pt x="4060" y="247"/>
                  <a:pt x="4060" y="247"/>
                </a:cubicBezTo>
                <a:cubicBezTo>
                  <a:pt x="4055" y="245"/>
                  <a:pt x="4055" y="245"/>
                  <a:pt x="4055" y="245"/>
                </a:cubicBezTo>
                <a:cubicBezTo>
                  <a:pt x="4045" y="245"/>
                  <a:pt x="4045" y="245"/>
                  <a:pt x="4045" y="245"/>
                </a:cubicBezTo>
                <a:cubicBezTo>
                  <a:pt x="4047" y="248"/>
                  <a:pt x="4047" y="248"/>
                  <a:pt x="4047" y="248"/>
                </a:cubicBezTo>
                <a:cubicBezTo>
                  <a:pt x="4045" y="248"/>
                  <a:pt x="4045" y="248"/>
                  <a:pt x="4045" y="248"/>
                </a:cubicBezTo>
                <a:cubicBezTo>
                  <a:pt x="4045" y="254"/>
                  <a:pt x="4045" y="254"/>
                  <a:pt x="4045" y="254"/>
                </a:cubicBezTo>
                <a:cubicBezTo>
                  <a:pt x="4038" y="254"/>
                  <a:pt x="4032" y="254"/>
                  <a:pt x="4029" y="254"/>
                </a:cubicBezTo>
                <a:cubicBezTo>
                  <a:pt x="4030" y="254"/>
                  <a:pt x="4031" y="253"/>
                  <a:pt x="4029" y="252"/>
                </a:cubicBezTo>
                <a:cubicBezTo>
                  <a:pt x="4024" y="254"/>
                  <a:pt x="4024" y="254"/>
                  <a:pt x="4024" y="254"/>
                </a:cubicBezTo>
                <a:cubicBezTo>
                  <a:pt x="4018" y="254"/>
                  <a:pt x="4020" y="254"/>
                  <a:pt x="4023" y="254"/>
                </a:cubicBezTo>
                <a:cubicBezTo>
                  <a:pt x="3981" y="268"/>
                  <a:pt x="3981" y="268"/>
                  <a:pt x="3981" y="268"/>
                </a:cubicBezTo>
                <a:cubicBezTo>
                  <a:pt x="3987" y="270"/>
                  <a:pt x="3987" y="270"/>
                  <a:pt x="3987" y="270"/>
                </a:cubicBezTo>
                <a:cubicBezTo>
                  <a:pt x="3983" y="272"/>
                  <a:pt x="3983" y="272"/>
                  <a:pt x="3983" y="272"/>
                </a:cubicBezTo>
                <a:cubicBezTo>
                  <a:pt x="3971" y="273"/>
                  <a:pt x="3971" y="273"/>
                  <a:pt x="3971" y="273"/>
                </a:cubicBezTo>
                <a:cubicBezTo>
                  <a:pt x="3963" y="280"/>
                  <a:pt x="3963" y="280"/>
                  <a:pt x="3963" y="280"/>
                </a:cubicBezTo>
                <a:cubicBezTo>
                  <a:pt x="3942" y="286"/>
                  <a:pt x="3942" y="286"/>
                  <a:pt x="3942" y="286"/>
                </a:cubicBezTo>
                <a:cubicBezTo>
                  <a:pt x="3944" y="290"/>
                  <a:pt x="3944" y="290"/>
                  <a:pt x="3944" y="290"/>
                </a:cubicBezTo>
                <a:cubicBezTo>
                  <a:pt x="3940" y="290"/>
                  <a:pt x="3940" y="290"/>
                  <a:pt x="3940" y="290"/>
                </a:cubicBezTo>
                <a:cubicBezTo>
                  <a:pt x="3921" y="298"/>
                  <a:pt x="3921" y="298"/>
                  <a:pt x="3921" y="298"/>
                </a:cubicBezTo>
                <a:cubicBezTo>
                  <a:pt x="3899" y="298"/>
                  <a:pt x="3899" y="298"/>
                  <a:pt x="3899" y="298"/>
                </a:cubicBezTo>
                <a:cubicBezTo>
                  <a:pt x="3898" y="300"/>
                  <a:pt x="3903" y="299"/>
                  <a:pt x="3905" y="300"/>
                </a:cubicBezTo>
                <a:cubicBezTo>
                  <a:pt x="3899" y="309"/>
                  <a:pt x="3899" y="309"/>
                  <a:pt x="3899" y="309"/>
                </a:cubicBezTo>
                <a:cubicBezTo>
                  <a:pt x="3897" y="308"/>
                  <a:pt x="3896" y="308"/>
                  <a:pt x="3896" y="307"/>
                </a:cubicBezTo>
                <a:cubicBezTo>
                  <a:pt x="3895" y="307"/>
                  <a:pt x="3895" y="307"/>
                  <a:pt x="3895" y="307"/>
                </a:cubicBezTo>
                <a:cubicBezTo>
                  <a:pt x="3895" y="309"/>
                  <a:pt x="3895" y="309"/>
                  <a:pt x="3895" y="309"/>
                </a:cubicBezTo>
                <a:cubicBezTo>
                  <a:pt x="3915" y="309"/>
                  <a:pt x="3915" y="309"/>
                  <a:pt x="3915" y="309"/>
                </a:cubicBezTo>
                <a:cubicBezTo>
                  <a:pt x="3913" y="309"/>
                  <a:pt x="3913" y="309"/>
                  <a:pt x="3913" y="309"/>
                </a:cubicBezTo>
                <a:cubicBezTo>
                  <a:pt x="3921" y="303"/>
                  <a:pt x="3921" y="303"/>
                  <a:pt x="3921" y="303"/>
                </a:cubicBezTo>
                <a:cubicBezTo>
                  <a:pt x="3940" y="306"/>
                  <a:pt x="3940" y="306"/>
                  <a:pt x="3940" y="306"/>
                </a:cubicBezTo>
                <a:cubicBezTo>
                  <a:pt x="3942" y="311"/>
                  <a:pt x="3942" y="311"/>
                  <a:pt x="3942" y="311"/>
                </a:cubicBezTo>
                <a:cubicBezTo>
                  <a:pt x="3940" y="311"/>
                  <a:pt x="3940" y="311"/>
                  <a:pt x="3940" y="311"/>
                </a:cubicBezTo>
                <a:cubicBezTo>
                  <a:pt x="3930" y="309"/>
                  <a:pt x="3930" y="309"/>
                  <a:pt x="3930" y="309"/>
                </a:cubicBezTo>
                <a:cubicBezTo>
                  <a:pt x="3930" y="311"/>
                  <a:pt x="3930" y="311"/>
                  <a:pt x="3930" y="311"/>
                </a:cubicBezTo>
                <a:cubicBezTo>
                  <a:pt x="3936" y="316"/>
                  <a:pt x="3936" y="316"/>
                  <a:pt x="3936" y="316"/>
                </a:cubicBezTo>
                <a:cubicBezTo>
                  <a:pt x="3920" y="323"/>
                  <a:pt x="3902" y="322"/>
                  <a:pt x="3899" y="323"/>
                </a:cubicBezTo>
                <a:cubicBezTo>
                  <a:pt x="3895" y="328"/>
                  <a:pt x="3895" y="328"/>
                  <a:pt x="3895" y="328"/>
                </a:cubicBezTo>
                <a:cubicBezTo>
                  <a:pt x="3899" y="329"/>
                  <a:pt x="3899" y="329"/>
                  <a:pt x="3899" y="329"/>
                </a:cubicBezTo>
                <a:cubicBezTo>
                  <a:pt x="3889" y="330"/>
                  <a:pt x="3893" y="333"/>
                  <a:pt x="3886" y="333"/>
                </a:cubicBezTo>
                <a:cubicBezTo>
                  <a:pt x="3874" y="327"/>
                  <a:pt x="3874" y="327"/>
                  <a:pt x="3874" y="327"/>
                </a:cubicBezTo>
                <a:cubicBezTo>
                  <a:pt x="3860" y="328"/>
                  <a:pt x="3860" y="328"/>
                  <a:pt x="3860" y="328"/>
                </a:cubicBezTo>
                <a:cubicBezTo>
                  <a:pt x="3854" y="336"/>
                  <a:pt x="3854" y="325"/>
                  <a:pt x="3845" y="328"/>
                </a:cubicBezTo>
                <a:cubicBezTo>
                  <a:pt x="3843" y="326"/>
                  <a:pt x="3842" y="327"/>
                  <a:pt x="3839" y="325"/>
                </a:cubicBezTo>
                <a:cubicBezTo>
                  <a:pt x="3854" y="337"/>
                  <a:pt x="3829" y="327"/>
                  <a:pt x="3830" y="333"/>
                </a:cubicBezTo>
                <a:cubicBezTo>
                  <a:pt x="3820" y="334"/>
                  <a:pt x="3820" y="334"/>
                  <a:pt x="3820" y="334"/>
                </a:cubicBezTo>
                <a:cubicBezTo>
                  <a:pt x="3855" y="337"/>
                  <a:pt x="3825" y="335"/>
                  <a:pt x="3829" y="339"/>
                </a:cubicBezTo>
                <a:cubicBezTo>
                  <a:pt x="3839" y="336"/>
                  <a:pt x="3839" y="336"/>
                  <a:pt x="3839" y="336"/>
                </a:cubicBezTo>
                <a:cubicBezTo>
                  <a:pt x="3846" y="335"/>
                  <a:pt x="3852" y="334"/>
                  <a:pt x="3855" y="334"/>
                </a:cubicBezTo>
                <a:cubicBezTo>
                  <a:pt x="3856" y="334"/>
                  <a:pt x="3855" y="335"/>
                  <a:pt x="3855" y="335"/>
                </a:cubicBezTo>
                <a:cubicBezTo>
                  <a:pt x="3864" y="333"/>
                  <a:pt x="3864" y="333"/>
                  <a:pt x="3864" y="333"/>
                </a:cubicBezTo>
                <a:cubicBezTo>
                  <a:pt x="3874" y="334"/>
                  <a:pt x="3874" y="334"/>
                  <a:pt x="3874" y="334"/>
                </a:cubicBezTo>
                <a:cubicBezTo>
                  <a:pt x="3864" y="338"/>
                  <a:pt x="3864" y="338"/>
                  <a:pt x="3864" y="338"/>
                </a:cubicBezTo>
                <a:cubicBezTo>
                  <a:pt x="3867" y="351"/>
                  <a:pt x="3840" y="339"/>
                  <a:pt x="3849" y="348"/>
                </a:cubicBezTo>
                <a:cubicBezTo>
                  <a:pt x="3819" y="346"/>
                  <a:pt x="3819" y="346"/>
                  <a:pt x="3819" y="346"/>
                </a:cubicBezTo>
                <a:cubicBezTo>
                  <a:pt x="3820" y="347"/>
                  <a:pt x="3817" y="350"/>
                  <a:pt x="3819" y="350"/>
                </a:cubicBezTo>
                <a:cubicBezTo>
                  <a:pt x="3829" y="349"/>
                  <a:pt x="3829" y="349"/>
                  <a:pt x="3829" y="349"/>
                </a:cubicBezTo>
                <a:cubicBezTo>
                  <a:pt x="3833" y="351"/>
                  <a:pt x="3833" y="351"/>
                  <a:pt x="3833" y="351"/>
                </a:cubicBezTo>
                <a:cubicBezTo>
                  <a:pt x="3827" y="361"/>
                  <a:pt x="3827" y="361"/>
                  <a:pt x="3827" y="361"/>
                </a:cubicBezTo>
                <a:cubicBezTo>
                  <a:pt x="3808" y="358"/>
                  <a:pt x="3808" y="358"/>
                  <a:pt x="3808" y="358"/>
                </a:cubicBezTo>
                <a:cubicBezTo>
                  <a:pt x="3804" y="360"/>
                  <a:pt x="3804" y="360"/>
                  <a:pt x="3804" y="360"/>
                </a:cubicBezTo>
                <a:cubicBezTo>
                  <a:pt x="3827" y="359"/>
                  <a:pt x="3808" y="361"/>
                  <a:pt x="3810" y="362"/>
                </a:cubicBezTo>
                <a:cubicBezTo>
                  <a:pt x="3804" y="363"/>
                  <a:pt x="3804" y="363"/>
                  <a:pt x="3804" y="363"/>
                </a:cubicBezTo>
                <a:cubicBezTo>
                  <a:pt x="3804" y="368"/>
                  <a:pt x="3804" y="368"/>
                  <a:pt x="3804" y="368"/>
                </a:cubicBezTo>
                <a:cubicBezTo>
                  <a:pt x="3794" y="370"/>
                  <a:pt x="3794" y="370"/>
                  <a:pt x="3794" y="370"/>
                </a:cubicBezTo>
                <a:cubicBezTo>
                  <a:pt x="3798" y="372"/>
                  <a:pt x="3798" y="372"/>
                  <a:pt x="3798" y="372"/>
                </a:cubicBezTo>
                <a:cubicBezTo>
                  <a:pt x="3783" y="374"/>
                  <a:pt x="3783" y="374"/>
                  <a:pt x="3783" y="374"/>
                </a:cubicBezTo>
                <a:cubicBezTo>
                  <a:pt x="3785" y="375"/>
                  <a:pt x="3786" y="376"/>
                  <a:pt x="3787" y="376"/>
                </a:cubicBezTo>
                <a:cubicBezTo>
                  <a:pt x="3783" y="378"/>
                  <a:pt x="3783" y="378"/>
                  <a:pt x="3783" y="378"/>
                </a:cubicBezTo>
                <a:cubicBezTo>
                  <a:pt x="3761" y="375"/>
                  <a:pt x="3761" y="375"/>
                  <a:pt x="3761" y="375"/>
                </a:cubicBezTo>
                <a:cubicBezTo>
                  <a:pt x="3763" y="372"/>
                  <a:pt x="3763" y="372"/>
                  <a:pt x="3763" y="372"/>
                </a:cubicBezTo>
                <a:cubicBezTo>
                  <a:pt x="3755" y="372"/>
                  <a:pt x="3755" y="372"/>
                  <a:pt x="3755" y="372"/>
                </a:cubicBezTo>
                <a:cubicBezTo>
                  <a:pt x="3760" y="370"/>
                  <a:pt x="3762" y="370"/>
                  <a:pt x="3763" y="369"/>
                </a:cubicBezTo>
                <a:cubicBezTo>
                  <a:pt x="3773" y="369"/>
                  <a:pt x="3773" y="369"/>
                  <a:pt x="3773" y="369"/>
                </a:cubicBezTo>
                <a:cubicBezTo>
                  <a:pt x="3773" y="368"/>
                  <a:pt x="3773" y="368"/>
                  <a:pt x="3773" y="368"/>
                </a:cubicBezTo>
                <a:cubicBezTo>
                  <a:pt x="3771" y="366"/>
                  <a:pt x="3766" y="365"/>
                  <a:pt x="3763" y="367"/>
                </a:cubicBezTo>
                <a:cubicBezTo>
                  <a:pt x="3767" y="363"/>
                  <a:pt x="3767" y="363"/>
                  <a:pt x="3767" y="363"/>
                </a:cubicBezTo>
                <a:cubicBezTo>
                  <a:pt x="3761" y="363"/>
                  <a:pt x="3761" y="363"/>
                  <a:pt x="3761" y="363"/>
                </a:cubicBezTo>
                <a:cubicBezTo>
                  <a:pt x="3755" y="363"/>
                  <a:pt x="3755" y="363"/>
                  <a:pt x="3755" y="363"/>
                </a:cubicBezTo>
                <a:cubicBezTo>
                  <a:pt x="3751" y="360"/>
                  <a:pt x="3751" y="360"/>
                  <a:pt x="3751" y="360"/>
                </a:cubicBezTo>
                <a:cubicBezTo>
                  <a:pt x="3748" y="360"/>
                  <a:pt x="3760" y="353"/>
                  <a:pt x="3745" y="356"/>
                </a:cubicBezTo>
                <a:cubicBezTo>
                  <a:pt x="3761" y="368"/>
                  <a:pt x="3729" y="361"/>
                  <a:pt x="3740" y="367"/>
                </a:cubicBezTo>
                <a:cubicBezTo>
                  <a:pt x="3717" y="375"/>
                  <a:pt x="3717" y="375"/>
                  <a:pt x="3717" y="375"/>
                </a:cubicBezTo>
                <a:cubicBezTo>
                  <a:pt x="3711" y="381"/>
                  <a:pt x="3711" y="381"/>
                  <a:pt x="3711" y="381"/>
                </a:cubicBezTo>
                <a:cubicBezTo>
                  <a:pt x="3717" y="386"/>
                  <a:pt x="3717" y="386"/>
                  <a:pt x="3717" y="386"/>
                </a:cubicBezTo>
                <a:cubicBezTo>
                  <a:pt x="3722" y="378"/>
                  <a:pt x="3722" y="378"/>
                  <a:pt x="3722" y="378"/>
                </a:cubicBezTo>
                <a:cubicBezTo>
                  <a:pt x="3730" y="377"/>
                  <a:pt x="3730" y="377"/>
                  <a:pt x="3730" y="377"/>
                </a:cubicBezTo>
                <a:cubicBezTo>
                  <a:pt x="3736" y="373"/>
                  <a:pt x="3736" y="373"/>
                  <a:pt x="3736" y="373"/>
                </a:cubicBezTo>
                <a:cubicBezTo>
                  <a:pt x="3752" y="373"/>
                  <a:pt x="3752" y="373"/>
                  <a:pt x="3752" y="373"/>
                </a:cubicBezTo>
                <a:cubicBezTo>
                  <a:pt x="3771" y="380"/>
                  <a:pt x="3771" y="380"/>
                  <a:pt x="3771" y="380"/>
                </a:cubicBezTo>
                <a:cubicBezTo>
                  <a:pt x="3769" y="380"/>
                  <a:pt x="3769" y="380"/>
                  <a:pt x="3769" y="380"/>
                </a:cubicBezTo>
                <a:cubicBezTo>
                  <a:pt x="3757" y="384"/>
                  <a:pt x="3757" y="384"/>
                  <a:pt x="3757" y="384"/>
                </a:cubicBezTo>
                <a:cubicBezTo>
                  <a:pt x="3757" y="379"/>
                  <a:pt x="3757" y="379"/>
                  <a:pt x="3757" y="379"/>
                </a:cubicBezTo>
                <a:cubicBezTo>
                  <a:pt x="3750" y="378"/>
                  <a:pt x="3750" y="378"/>
                  <a:pt x="3750" y="378"/>
                </a:cubicBezTo>
                <a:cubicBezTo>
                  <a:pt x="3757" y="379"/>
                  <a:pt x="3752" y="381"/>
                  <a:pt x="3751" y="382"/>
                </a:cubicBezTo>
                <a:cubicBezTo>
                  <a:pt x="3746" y="391"/>
                  <a:pt x="3746" y="391"/>
                  <a:pt x="3746" y="391"/>
                </a:cubicBezTo>
                <a:cubicBezTo>
                  <a:pt x="3741" y="389"/>
                  <a:pt x="3737" y="388"/>
                  <a:pt x="3734" y="387"/>
                </a:cubicBezTo>
                <a:cubicBezTo>
                  <a:pt x="3728" y="390"/>
                  <a:pt x="3725" y="392"/>
                  <a:pt x="3722" y="393"/>
                </a:cubicBezTo>
                <a:cubicBezTo>
                  <a:pt x="3732" y="394"/>
                  <a:pt x="3732" y="394"/>
                  <a:pt x="3732" y="394"/>
                </a:cubicBezTo>
                <a:cubicBezTo>
                  <a:pt x="3719" y="397"/>
                  <a:pt x="3740" y="398"/>
                  <a:pt x="3727" y="399"/>
                </a:cubicBezTo>
                <a:cubicBezTo>
                  <a:pt x="3720" y="401"/>
                  <a:pt x="3709" y="407"/>
                  <a:pt x="3704" y="406"/>
                </a:cubicBezTo>
                <a:cubicBezTo>
                  <a:pt x="3705" y="410"/>
                  <a:pt x="3705" y="410"/>
                  <a:pt x="3705" y="410"/>
                </a:cubicBezTo>
                <a:cubicBezTo>
                  <a:pt x="3697" y="411"/>
                  <a:pt x="3702" y="415"/>
                  <a:pt x="3693" y="414"/>
                </a:cubicBezTo>
                <a:cubicBezTo>
                  <a:pt x="3685" y="418"/>
                  <a:pt x="3685" y="418"/>
                  <a:pt x="3685" y="418"/>
                </a:cubicBezTo>
                <a:cubicBezTo>
                  <a:pt x="3668" y="412"/>
                  <a:pt x="3668" y="412"/>
                  <a:pt x="3668" y="412"/>
                </a:cubicBezTo>
                <a:cubicBezTo>
                  <a:pt x="3656" y="413"/>
                  <a:pt x="3656" y="413"/>
                  <a:pt x="3656" y="413"/>
                </a:cubicBezTo>
                <a:cubicBezTo>
                  <a:pt x="3648" y="418"/>
                  <a:pt x="3643" y="421"/>
                  <a:pt x="3640" y="423"/>
                </a:cubicBezTo>
                <a:cubicBezTo>
                  <a:pt x="3632" y="420"/>
                  <a:pt x="3632" y="420"/>
                  <a:pt x="3632" y="420"/>
                </a:cubicBezTo>
                <a:cubicBezTo>
                  <a:pt x="3639" y="419"/>
                  <a:pt x="3639" y="419"/>
                  <a:pt x="3639" y="419"/>
                </a:cubicBezTo>
                <a:cubicBezTo>
                  <a:pt x="3643" y="412"/>
                  <a:pt x="3643" y="412"/>
                  <a:pt x="3643" y="412"/>
                </a:cubicBezTo>
                <a:cubicBezTo>
                  <a:pt x="3647" y="414"/>
                  <a:pt x="3647" y="411"/>
                  <a:pt x="3649" y="412"/>
                </a:cubicBezTo>
                <a:cubicBezTo>
                  <a:pt x="3655" y="402"/>
                  <a:pt x="3659" y="404"/>
                  <a:pt x="3666" y="406"/>
                </a:cubicBezTo>
                <a:cubicBezTo>
                  <a:pt x="3668" y="389"/>
                  <a:pt x="3678" y="399"/>
                  <a:pt x="3680" y="400"/>
                </a:cubicBezTo>
                <a:cubicBezTo>
                  <a:pt x="3689" y="392"/>
                  <a:pt x="3689" y="392"/>
                  <a:pt x="3689" y="392"/>
                </a:cubicBezTo>
                <a:cubicBezTo>
                  <a:pt x="3685" y="390"/>
                  <a:pt x="3685" y="390"/>
                  <a:pt x="3685" y="390"/>
                </a:cubicBezTo>
                <a:cubicBezTo>
                  <a:pt x="3679" y="389"/>
                  <a:pt x="3679" y="389"/>
                  <a:pt x="3679" y="389"/>
                </a:cubicBezTo>
                <a:cubicBezTo>
                  <a:pt x="3680" y="392"/>
                  <a:pt x="3680" y="392"/>
                  <a:pt x="3680" y="392"/>
                </a:cubicBezTo>
                <a:cubicBezTo>
                  <a:pt x="3662" y="399"/>
                  <a:pt x="3662" y="399"/>
                  <a:pt x="3662" y="399"/>
                </a:cubicBezTo>
                <a:cubicBezTo>
                  <a:pt x="3652" y="398"/>
                  <a:pt x="3652" y="398"/>
                  <a:pt x="3652" y="398"/>
                </a:cubicBezTo>
                <a:cubicBezTo>
                  <a:pt x="3652" y="403"/>
                  <a:pt x="3652" y="403"/>
                  <a:pt x="3652" y="403"/>
                </a:cubicBezTo>
                <a:cubicBezTo>
                  <a:pt x="3633" y="410"/>
                  <a:pt x="3633" y="410"/>
                  <a:pt x="3633" y="410"/>
                </a:cubicBezTo>
                <a:cubicBezTo>
                  <a:pt x="3619" y="410"/>
                  <a:pt x="3619" y="410"/>
                  <a:pt x="3619" y="410"/>
                </a:cubicBezTo>
                <a:cubicBezTo>
                  <a:pt x="3619" y="403"/>
                  <a:pt x="3619" y="403"/>
                  <a:pt x="3619" y="403"/>
                </a:cubicBezTo>
                <a:cubicBezTo>
                  <a:pt x="3627" y="402"/>
                  <a:pt x="3627" y="402"/>
                  <a:pt x="3627" y="402"/>
                </a:cubicBezTo>
                <a:cubicBezTo>
                  <a:pt x="3624" y="394"/>
                  <a:pt x="3649" y="393"/>
                  <a:pt x="3662" y="389"/>
                </a:cubicBezTo>
                <a:cubicBezTo>
                  <a:pt x="3673" y="380"/>
                  <a:pt x="3673" y="380"/>
                  <a:pt x="3673" y="380"/>
                </a:cubicBezTo>
                <a:cubicBezTo>
                  <a:pt x="3689" y="377"/>
                  <a:pt x="3689" y="377"/>
                  <a:pt x="3689" y="377"/>
                </a:cubicBezTo>
                <a:cubicBezTo>
                  <a:pt x="3697" y="379"/>
                  <a:pt x="3697" y="379"/>
                  <a:pt x="3697" y="379"/>
                </a:cubicBezTo>
                <a:cubicBezTo>
                  <a:pt x="3705" y="375"/>
                  <a:pt x="3705" y="375"/>
                  <a:pt x="3705" y="375"/>
                </a:cubicBezTo>
                <a:cubicBezTo>
                  <a:pt x="3701" y="369"/>
                  <a:pt x="3701" y="369"/>
                  <a:pt x="3701" y="369"/>
                </a:cubicBezTo>
                <a:cubicBezTo>
                  <a:pt x="3720" y="361"/>
                  <a:pt x="3720" y="361"/>
                  <a:pt x="3720" y="361"/>
                </a:cubicBezTo>
                <a:cubicBezTo>
                  <a:pt x="3722" y="355"/>
                  <a:pt x="3740" y="353"/>
                  <a:pt x="3752" y="350"/>
                </a:cubicBezTo>
                <a:cubicBezTo>
                  <a:pt x="3765" y="345"/>
                  <a:pt x="3765" y="345"/>
                  <a:pt x="3765" y="345"/>
                </a:cubicBezTo>
                <a:cubicBezTo>
                  <a:pt x="3777" y="345"/>
                  <a:pt x="3777" y="345"/>
                  <a:pt x="3777" y="345"/>
                </a:cubicBezTo>
                <a:cubicBezTo>
                  <a:pt x="3768" y="336"/>
                  <a:pt x="3791" y="343"/>
                  <a:pt x="3792" y="337"/>
                </a:cubicBezTo>
                <a:cubicBezTo>
                  <a:pt x="3794" y="330"/>
                  <a:pt x="3794" y="330"/>
                  <a:pt x="3794" y="330"/>
                </a:cubicBezTo>
                <a:cubicBezTo>
                  <a:pt x="3806" y="330"/>
                  <a:pt x="3806" y="330"/>
                  <a:pt x="3806" y="330"/>
                </a:cubicBezTo>
                <a:cubicBezTo>
                  <a:pt x="3799" y="327"/>
                  <a:pt x="3799" y="327"/>
                  <a:pt x="3799" y="327"/>
                </a:cubicBezTo>
                <a:cubicBezTo>
                  <a:pt x="3810" y="324"/>
                  <a:pt x="3810" y="324"/>
                  <a:pt x="3810" y="324"/>
                </a:cubicBezTo>
                <a:cubicBezTo>
                  <a:pt x="3806" y="318"/>
                  <a:pt x="3828" y="316"/>
                  <a:pt x="3839" y="314"/>
                </a:cubicBezTo>
                <a:cubicBezTo>
                  <a:pt x="3864" y="295"/>
                  <a:pt x="3855" y="312"/>
                  <a:pt x="3866" y="303"/>
                </a:cubicBezTo>
                <a:cubicBezTo>
                  <a:pt x="3861" y="303"/>
                  <a:pt x="3858" y="303"/>
                  <a:pt x="3857" y="303"/>
                </a:cubicBezTo>
                <a:cubicBezTo>
                  <a:pt x="3858" y="303"/>
                  <a:pt x="3861" y="302"/>
                  <a:pt x="3860" y="302"/>
                </a:cubicBezTo>
                <a:cubicBezTo>
                  <a:pt x="3876" y="300"/>
                  <a:pt x="3876" y="300"/>
                  <a:pt x="3876" y="300"/>
                </a:cubicBezTo>
                <a:cubicBezTo>
                  <a:pt x="3882" y="293"/>
                  <a:pt x="3882" y="293"/>
                  <a:pt x="3882" y="293"/>
                </a:cubicBezTo>
                <a:cubicBezTo>
                  <a:pt x="3886" y="295"/>
                  <a:pt x="3886" y="295"/>
                  <a:pt x="3886" y="295"/>
                </a:cubicBezTo>
                <a:cubicBezTo>
                  <a:pt x="3884" y="292"/>
                  <a:pt x="3892" y="288"/>
                  <a:pt x="3901" y="290"/>
                </a:cubicBezTo>
                <a:cubicBezTo>
                  <a:pt x="3895" y="288"/>
                  <a:pt x="3895" y="288"/>
                  <a:pt x="3895" y="288"/>
                </a:cubicBezTo>
                <a:cubicBezTo>
                  <a:pt x="3899" y="286"/>
                  <a:pt x="3899" y="286"/>
                  <a:pt x="3899" y="286"/>
                </a:cubicBezTo>
                <a:cubicBezTo>
                  <a:pt x="3889" y="281"/>
                  <a:pt x="3889" y="281"/>
                  <a:pt x="3889" y="281"/>
                </a:cubicBezTo>
                <a:cubicBezTo>
                  <a:pt x="3890" y="280"/>
                  <a:pt x="3890" y="280"/>
                  <a:pt x="3890" y="280"/>
                </a:cubicBezTo>
                <a:cubicBezTo>
                  <a:pt x="3896" y="281"/>
                  <a:pt x="3896" y="281"/>
                  <a:pt x="3896" y="281"/>
                </a:cubicBezTo>
                <a:cubicBezTo>
                  <a:pt x="3892" y="279"/>
                  <a:pt x="3892" y="279"/>
                  <a:pt x="3892" y="279"/>
                </a:cubicBezTo>
                <a:cubicBezTo>
                  <a:pt x="3899" y="276"/>
                  <a:pt x="3899" y="276"/>
                  <a:pt x="3899" y="276"/>
                </a:cubicBezTo>
                <a:cubicBezTo>
                  <a:pt x="3902" y="280"/>
                  <a:pt x="3903" y="276"/>
                  <a:pt x="3907" y="277"/>
                </a:cubicBezTo>
                <a:cubicBezTo>
                  <a:pt x="3893" y="297"/>
                  <a:pt x="3909" y="279"/>
                  <a:pt x="3913" y="284"/>
                </a:cubicBezTo>
                <a:cubicBezTo>
                  <a:pt x="3917" y="280"/>
                  <a:pt x="3917" y="280"/>
                  <a:pt x="3917" y="280"/>
                </a:cubicBezTo>
                <a:cubicBezTo>
                  <a:pt x="3927" y="278"/>
                  <a:pt x="3927" y="278"/>
                  <a:pt x="3927" y="278"/>
                </a:cubicBezTo>
                <a:cubicBezTo>
                  <a:pt x="3940" y="270"/>
                  <a:pt x="3940" y="270"/>
                  <a:pt x="3940" y="270"/>
                </a:cubicBezTo>
                <a:cubicBezTo>
                  <a:pt x="3954" y="268"/>
                  <a:pt x="3954" y="268"/>
                  <a:pt x="3954" y="268"/>
                </a:cubicBezTo>
                <a:cubicBezTo>
                  <a:pt x="3957" y="263"/>
                  <a:pt x="3957" y="263"/>
                  <a:pt x="3957" y="263"/>
                </a:cubicBezTo>
                <a:cubicBezTo>
                  <a:pt x="3985" y="255"/>
                  <a:pt x="3985" y="255"/>
                  <a:pt x="3985" y="255"/>
                </a:cubicBezTo>
                <a:cubicBezTo>
                  <a:pt x="3983" y="251"/>
                  <a:pt x="3983" y="251"/>
                  <a:pt x="3983" y="251"/>
                </a:cubicBezTo>
                <a:cubicBezTo>
                  <a:pt x="3992" y="247"/>
                  <a:pt x="3992" y="247"/>
                  <a:pt x="3992" y="247"/>
                </a:cubicBezTo>
                <a:cubicBezTo>
                  <a:pt x="4014" y="249"/>
                  <a:pt x="4014" y="249"/>
                  <a:pt x="4014" y="249"/>
                </a:cubicBezTo>
                <a:cubicBezTo>
                  <a:pt x="4045" y="236"/>
                  <a:pt x="4045" y="236"/>
                  <a:pt x="4045" y="236"/>
                </a:cubicBezTo>
                <a:cubicBezTo>
                  <a:pt x="4053" y="227"/>
                  <a:pt x="4053" y="227"/>
                  <a:pt x="4053" y="227"/>
                </a:cubicBezTo>
                <a:cubicBezTo>
                  <a:pt x="4062" y="227"/>
                  <a:pt x="4072" y="222"/>
                  <a:pt x="4080" y="222"/>
                </a:cubicBezTo>
                <a:cubicBezTo>
                  <a:pt x="4097" y="214"/>
                  <a:pt x="4097" y="214"/>
                  <a:pt x="4097" y="214"/>
                </a:cubicBezTo>
                <a:cubicBezTo>
                  <a:pt x="4101" y="208"/>
                  <a:pt x="4101" y="208"/>
                  <a:pt x="4101" y="208"/>
                </a:cubicBezTo>
                <a:cubicBezTo>
                  <a:pt x="4088" y="206"/>
                  <a:pt x="4088" y="206"/>
                  <a:pt x="4088" y="206"/>
                </a:cubicBezTo>
                <a:cubicBezTo>
                  <a:pt x="4095" y="203"/>
                  <a:pt x="4095" y="203"/>
                  <a:pt x="4095" y="203"/>
                </a:cubicBezTo>
                <a:cubicBezTo>
                  <a:pt x="4098" y="205"/>
                  <a:pt x="4098" y="205"/>
                  <a:pt x="4098" y="205"/>
                </a:cubicBezTo>
                <a:cubicBezTo>
                  <a:pt x="4117" y="203"/>
                  <a:pt x="4117" y="203"/>
                  <a:pt x="4117" y="203"/>
                </a:cubicBezTo>
                <a:cubicBezTo>
                  <a:pt x="4111" y="201"/>
                  <a:pt x="4111" y="201"/>
                  <a:pt x="4111" y="201"/>
                </a:cubicBezTo>
                <a:cubicBezTo>
                  <a:pt x="4115" y="199"/>
                  <a:pt x="4115" y="199"/>
                  <a:pt x="4115" y="199"/>
                </a:cubicBezTo>
                <a:cubicBezTo>
                  <a:pt x="4118" y="199"/>
                  <a:pt x="4120" y="198"/>
                  <a:pt x="4122" y="198"/>
                </a:cubicBezTo>
                <a:cubicBezTo>
                  <a:pt x="4120" y="195"/>
                  <a:pt x="4134" y="192"/>
                  <a:pt x="4142" y="192"/>
                </a:cubicBezTo>
                <a:cubicBezTo>
                  <a:pt x="4152" y="182"/>
                  <a:pt x="4152" y="182"/>
                  <a:pt x="4152" y="182"/>
                </a:cubicBezTo>
                <a:cubicBezTo>
                  <a:pt x="4156" y="177"/>
                  <a:pt x="4163" y="186"/>
                  <a:pt x="4169" y="181"/>
                </a:cubicBezTo>
                <a:cubicBezTo>
                  <a:pt x="4170" y="176"/>
                  <a:pt x="4170" y="176"/>
                  <a:pt x="4170" y="176"/>
                </a:cubicBezTo>
                <a:cubicBezTo>
                  <a:pt x="4177" y="176"/>
                  <a:pt x="4177" y="176"/>
                  <a:pt x="4177" y="176"/>
                </a:cubicBezTo>
                <a:cubicBezTo>
                  <a:pt x="4187" y="168"/>
                  <a:pt x="4187" y="168"/>
                  <a:pt x="4187" y="168"/>
                </a:cubicBezTo>
                <a:cubicBezTo>
                  <a:pt x="4199" y="167"/>
                  <a:pt x="4199" y="167"/>
                  <a:pt x="4199" y="167"/>
                </a:cubicBezTo>
                <a:cubicBezTo>
                  <a:pt x="4204" y="164"/>
                  <a:pt x="4204" y="164"/>
                  <a:pt x="4204" y="164"/>
                </a:cubicBezTo>
                <a:cubicBezTo>
                  <a:pt x="4193" y="164"/>
                  <a:pt x="4193" y="164"/>
                  <a:pt x="4193" y="164"/>
                </a:cubicBezTo>
                <a:cubicBezTo>
                  <a:pt x="4193" y="163"/>
                  <a:pt x="4193" y="163"/>
                  <a:pt x="4193" y="163"/>
                </a:cubicBezTo>
                <a:cubicBezTo>
                  <a:pt x="4201" y="154"/>
                  <a:pt x="4201" y="154"/>
                  <a:pt x="4201" y="154"/>
                </a:cubicBezTo>
                <a:cubicBezTo>
                  <a:pt x="4216" y="156"/>
                  <a:pt x="4216" y="156"/>
                  <a:pt x="4216" y="156"/>
                </a:cubicBezTo>
                <a:cubicBezTo>
                  <a:pt x="4220" y="152"/>
                  <a:pt x="4228" y="153"/>
                  <a:pt x="4234" y="152"/>
                </a:cubicBezTo>
                <a:cubicBezTo>
                  <a:pt x="4242" y="147"/>
                  <a:pt x="4242" y="147"/>
                  <a:pt x="4242" y="147"/>
                </a:cubicBezTo>
                <a:cubicBezTo>
                  <a:pt x="4241" y="147"/>
                  <a:pt x="4241" y="147"/>
                  <a:pt x="4241" y="147"/>
                </a:cubicBezTo>
                <a:cubicBezTo>
                  <a:pt x="4251" y="142"/>
                  <a:pt x="4251" y="142"/>
                  <a:pt x="4251" y="142"/>
                </a:cubicBezTo>
                <a:cubicBezTo>
                  <a:pt x="4277" y="128"/>
                  <a:pt x="4277" y="128"/>
                  <a:pt x="4277" y="128"/>
                </a:cubicBezTo>
                <a:cubicBezTo>
                  <a:pt x="4283" y="121"/>
                  <a:pt x="4283" y="121"/>
                  <a:pt x="4283" y="121"/>
                </a:cubicBezTo>
                <a:cubicBezTo>
                  <a:pt x="4296" y="119"/>
                  <a:pt x="4296" y="119"/>
                  <a:pt x="4296" y="119"/>
                </a:cubicBezTo>
                <a:cubicBezTo>
                  <a:pt x="4304" y="114"/>
                  <a:pt x="4304" y="114"/>
                  <a:pt x="4304" y="114"/>
                </a:cubicBezTo>
                <a:cubicBezTo>
                  <a:pt x="4301" y="112"/>
                  <a:pt x="4301" y="112"/>
                  <a:pt x="4301" y="112"/>
                </a:cubicBezTo>
                <a:cubicBezTo>
                  <a:pt x="4306" y="111"/>
                  <a:pt x="4309" y="111"/>
                  <a:pt x="4312" y="110"/>
                </a:cubicBezTo>
                <a:cubicBezTo>
                  <a:pt x="4313" y="110"/>
                  <a:pt x="4313" y="110"/>
                  <a:pt x="4314" y="111"/>
                </a:cubicBezTo>
                <a:cubicBezTo>
                  <a:pt x="4315" y="110"/>
                  <a:pt x="4315" y="110"/>
                  <a:pt x="4315" y="109"/>
                </a:cubicBezTo>
                <a:cubicBezTo>
                  <a:pt x="4322" y="108"/>
                  <a:pt x="4320" y="108"/>
                  <a:pt x="4317" y="108"/>
                </a:cubicBezTo>
                <a:cubicBezTo>
                  <a:pt x="4323" y="103"/>
                  <a:pt x="4322" y="111"/>
                  <a:pt x="4331" y="108"/>
                </a:cubicBezTo>
                <a:cubicBezTo>
                  <a:pt x="4339" y="100"/>
                  <a:pt x="4339" y="100"/>
                  <a:pt x="4339" y="100"/>
                </a:cubicBezTo>
                <a:cubicBezTo>
                  <a:pt x="4348" y="100"/>
                  <a:pt x="4348" y="100"/>
                  <a:pt x="4348" y="100"/>
                </a:cubicBezTo>
                <a:cubicBezTo>
                  <a:pt x="4358" y="93"/>
                  <a:pt x="4358" y="93"/>
                  <a:pt x="4358" y="93"/>
                </a:cubicBezTo>
                <a:cubicBezTo>
                  <a:pt x="4352" y="87"/>
                  <a:pt x="4352" y="87"/>
                  <a:pt x="4352" y="87"/>
                </a:cubicBezTo>
                <a:cubicBezTo>
                  <a:pt x="4354" y="83"/>
                  <a:pt x="4354" y="83"/>
                  <a:pt x="4354" y="83"/>
                </a:cubicBezTo>
                <a:cubicBezTo>
                  <a:pt x="4366" y="81"/>
                  <a:pt x="4366" y="81"/>
                  <a:pt x="4366" y="81"/>
                </a:cubicBezTo>
                <a:cubicBezTo>
                  <a:pt x="4373" y="89"/>
                  <a:pt x="4373" y="89"/>
                  <a:pt x="4373" y="89"/>
                </a:cubicBezTo>
                <a:cubicBezTo>
                  <a:pt x="4389" y="78"/>
                  <a:pt x="4389" y="78"/>
                  <a:pt x="4389" y="78"/>
                </a:cubicBezTo>
                <a:cubicBezTo>
                  <a:pt x="4405" y="73"/>
                  <a:pt x="4405" y="73"/>
                  <a:pt x="4405" y="73"/>
                </a:cubicBezTo>
                <a:cubicBezTo>
                  <a:pt x="4416" y="64"/>
                  <a:pt x="4416" y="64"/>
                  <a:pt x="4416" y="64"/>
                </a:cubicBezTo>
                <a:cubicBezTo>
                  <a:pt x="4420" y="65"/>
                  <a:pt x="4420" y="65"/>
                  <a:pt x="4420" y="65"/>
                </a:cubicBezTo>
                <a:cubicBezTo>
                  <a:pt x="4424" y="65"/>
                  <a:pt x="4424" y="65"/>
                  <a:pt x="4424" y="65"/>
                </a:cubicBezTo>
                <a:cubicBezTo>
                  <a:pt x="4445" y="54"/>
                  <a:pt x="4445" y="54"/>
                  <a:pt x="4445" y="54"/>
                </a:cubicBezTo>
                <a:cubicBezTo>
                  <a:pt x="4438" y="57"/>
                  <a:pt x="4438" y="57"/>
                  <a:pt x="4438" y="57"/>
                </a:cubicBezTo>
                <a:cubicBezTo>
                  <a:pt x="4435" y="55"/>
                  <a:pt x="4435" y="55"/>
                  <a:pt x="4435" y="55"/>
                </a:cubicBezTo>
                <a:cubicBezTo>
                  <a:pt x="4438" y="53"/>
                  <a:pt x="4438" y="53"/>
                  <a:pt x="4438" y="53"/>
                </a:cubicBezTo>
                <a:cubicBezTo>
                  <a:pt x="4442" y="50"/>
                  <a:pt x="4442" y="50"/>
                  <a:pt x="4442" y="50"/>
                </a:cubicBezTo>
                <a:cubicBezTo>
                  <a:pt x="4450" y="63"/>
                  <a:pt x="4454" y="49"/>
                  <a:pt x="4463" y="53"/>
                </a:cubicBezTo>
                <a:cubicBezTo>
                  <a:pt x="4488" y="43"/>
                  <a:pt x="4488" y="43"/>
                  <a:pt x="4488" y="43"/>
                </a:cubicBezTo>
                <a:cubicBezTo>
                  <a:pt x="4512" y="42"/>
                  <a:pt x="4512" y="42"/>
                  <a:pt x="4512" y="42"/>
                </a:cubicBezTo>
                <a:cubicBezTo>
                  <a:pt x="4517" y="39"/>
                  <a:pt x="4517" y="39"/>
                  <a:pt x="4517" y="39"/>
                </a:cubicBezTo>
                <a:cubicBezTo>
                  <a:pt x="4501" y="34"/>
                  <a:pt x="4518" y="37"/>
                  <a:pt x="4517" y="34"/>
                </a:cubicBezTo>
                <a:cubicBezTo>
                  <a:pt x="4525" y="34"/>
                  <a:pt x="4525" y="34"/>
                  <a:pt x="4525" y="34"/>
                </a:cubicBezTo>
                <a:cubicBezTo>
                  <a:pt x="4539" y="28"/>
                  <a:pt x="4539" y="28"/>
                  <a:pt x="4539" y="28"/>
                </a:cubicBezTo>
                <a:cubicBezTo>
                  <a:pt x="4554" y="25"/>
                  <a:pt x="4554" y="25"/>
                  <a:pt x="4554" y="25"/>
                </a:cubicBezTo>
                <a:cubicBezTo>
                  <a:pt x="4551" y="23"/>
                  <a:pt x="4551" y="23"/>
                  <a:pt x="4551" y="23"/>
                </a:cubicBezTo>
                <a:cubicBezTo>
                  <a:pt x="4537" y="26"/>
                  <a:pt x="4526" y="29"/>
                  <a:pt x="4518" y="30"/>
                </a:cubicBezTo>
                <a:cubicBezTo>
                  <a:pt x="4518" y="30"/>
                  <a:pt x="4518" y="30"/>
                  <a:pt x="4518" y="30"/>
                </a:cubicBezTo>
                <a:cubicBezTo>
                  <a:pt x="4518" y="30"/>
                  <a:pt x="4518" y="30"/>
                  <a:pt x="4518" y="30"/>
                </a:cubicBezTo>
                <a:cubicBezTo>
                  <a:pt x="4510" y="32"/>
                  <a:pt x="4505" y="33"/>
                  <a:pt x="4503" y="33"/>
                </a:cubicBezTo>
                <a:cubicBezTo>
                  <a:pt x="4492" y="30"/>
                  <a:pt x="4492" y="30"/>
                  <a:pt x="4492" y="30"/>
                </a:cubicBezTo>
                <a:cubicBezTo>
                  <a:pt x="4498" y="28"/>
                  <a:pt x="4498" y="28"/>
                  <a:pt x="4498" y="28"/>
                </a:cubicBezTo>
                <a:cubicBezTo>
                  <a:pt x="4502" y="23"/>
                  <a:pt x="4502" y="23"/>
                  <a:pt x="4502" y="23"/>
                </a:cubicBezTo>
                <a:cubicBezTo>
                  <a:pt x="4500" y="24"/>
                  <a:pt x="4495" y="23"/>
                  <a:pt x="4492" y="23"/>
                </a:cubicBezTo>
                <a:cubicBezTo>
                  <a:pt x="4494" y="29"/>
                  <a:pt x="4489" y="28"/>
                  <a:pt x="4496" y="28"/>
                </a:cubicBezTo>
                <a:cubicBezTo>
                  <a:pt x="4492" y="29"/>
                  <a:pt x="4492" y="29"/>
                  <a:pt x="4492" y="29"/>
                </a:cubicBezTo>
                <a:cubicBezTo>
                  <a:pt x="4486" y="29"/>
                  <a:pt x="4486" y="29"/>
                  <a:pt x="4486" y="29"/>
                </a:cubicBezTo>
                <a:cubicBezTo>
                  <a:pt x="4483" y="28"/>
                  <a:pt x="4483" y="28"/>
                  <a:pt x="4483" y="28"/>
                </a:cubicBezTo>
                <a:cubicBezTo>
                  <a:pt x="4491" y="23"/>
                  <a:pt x="4495" y="20"/>
                  <a:pt x="4496" y="18"/>
                </a:cubicBezTo>
                <a:cubicBezTo>
                  <a:pt x="4508" y="17"/>
                  <a:pt x="4508" y="17"/>
                  <a:pt x="4508" y="17"/>
                </a:cubicBezTo>
                <a:cubicBezTo>
                  <a:pt x="4512" y="19"/>
                  <a:pt x="4512" y="19"/>
                  <a:pt x="4512" y="19"/>
                </a:cubicBezTo>
                <a:cubicBezTo>
                  <a:pt x="4540" y="12"/>
                  <a:pt x="4507" y="16"/>
                  <a:pt x="4517" y="12"/>
                </a:cubicBezTo>
                <a:cubicBezTo>
                  <a:pt x="4510" y="11"/>
                  <a:pt x="4504" y="12"/>
                  <a:pt x="4500" y="14"/>
                </a:cubicBezTo>
                <a:cubicBezTo>
                  <a:pt x="4500" y="10"/>
                  <a:pt x="4489" y="11"/>
                  <a:pt x="4486" y="12"/>
                </a:cubicBezTo>
                <a:cubicBezTo>
                  <a:pt x="4467" y="18"/>
                  <a:pt x="4467" y="18"/>
                  <a:pt x="4467" y="18"/>
                </a:cubicBezTo>
                <a:cubicBezTo>
                  <a:pt x="4469" y="13"/>
                  <a:pt x="4469" y="13"/>
                  <a:pt x="4469" y="13"/>
                </a:cubicBezTo>
                <a:cubicBezTo>
                  <a:pt x="4455" y="12"/>
                  <a:pt x="4455" y="12"/>
                  <a:pt x="4455" y="12"/>
                </a:cubicBezTo>
                <a:cubicBezTo>
                  <a:pt x="4451" y="15"/>
                  <a:pt x="4451" y="15"/>
                  <a:pt x="4451" y="15"/>
                </a:cubicBezTo>
                <a:cubicBezTo>
                  <a:pt x="4440" y="11"/>
                  <a:pt x="4440" y="11"/>
                  <a:pt x="4440" y="11"/>
                </a:cubicBezTo>
                <a:cubicBezTo>
                  <a:pt x="4445" y="16"/>
                  <a:pt x="4435" y="15"/>
                  <a:pt x="4432" y="15"/>
                </a:cubicBezTo>
                <a:cubicBezTo>
                  <a:pt x="4438" y="23"/>
                  <a:pt x="4438" y="23"/>
                  <a:pt x="4438" y="23"/>
                </a:cubicBezTo>
                <a:cubicBezTo>
                  <a:pt x="4426" y="25"/>
                  <a:pt x="4426" y="25"/>
                  <a:pt x="4426" y="25"/>
                </a:cubicBezTo>
                <a:cubicBezTo>
                  <a:pt x="4416" y="17"/>
                  <a:pt x="4411" y="27"/>
                  <a:pt x="4401" y="25"/>
                </a:cubicBezTo>
                <a:cubicBezTo>
                  <a:pt x="4416" y="31"/>
                  <a:pt x="4394" y="29"/>
                  <a:pt x="4391" y="31"/>
                </a:cubicBezTo>
                <a:cubicBezTo>
                  <a:pt x="4388" y="34"/>
                  <a:pt x="4383" y="38"/>
                  <a:pt x="4374" y="36"/>
                </a:cubicBezTo>
                <a:cubicBezTo>
                  <a:pt x="4373" y="42"/>
                  <a:pt x="4373" y="42"/>
                  <a:pt x="4373" y="42"/>
                </a:cubicBezTo>
                <a:cubicBezTo>
                  <a:pt x="4368" y="42"/>
                  <a:pt x="4368" y="42"/>
                  <a:pt x="4368" y="42"/>
                </a:cubicBezTo>
                <a:cubicBezTo>
                  <a:pt x="4355" y="51"/>
                  <a:pt x="4355" y="51"/>
                  <a:pt x="4355" y="51"/>
                </a:cubicBezTo>
                <a:cubicBezTo>
                  <a:pt x="4348" y="49"/>
                  <a:pt x="4348" y="49"/>
                  <a:pt x="4348" y="49"/>
                </a:cubicBezTo>
                <a:cubicBezTo>
                  <a:pt x="4352" y="61"/>
                  <a:pt x="4331" y="52"/>
                  <a:pt x="4335" y="56"/>
                </a:cubicBezTo>
                <a:cubicBezTo>
                  <a:pt x="4308" y="64"/>
                  <a:pt x="4308" y="64"/>
                  <a:pt x="4308" y="64"/>
                </a:cubicBezTo>
                <a:cubicBezTo>
                  <a:pt x="4307" y="67"/>
                  <a:pt x="4307" y="67"/>
                  <a:pt x="4307" y="67"/>
                </a:cubicBezTo>
                <a:cubicBezTo>
                  <a:pt x="4282" y="73"/>
                  <a:pt x="4282" y="73"/>
                  <a:pt x="4282" y="73"/>
                </a:cubicBezTo>
                <a:cubicBezTo>
                  <a:pt x="4257" y="73"/>
                  <a:pt x="4257" y="73"/>
                  <a:pt x="4257" y="73"/>
                </a:cubicBezTo>
                <a:cubicBezTo>
                  <a:pt x="4257" y="74"/>
                  <a:pt x="4257" y="74"/>
                  <a:pt x="4257" y="74"/>
                </a:cubicBezTo>
                <a:cubicBezTo>
                  <a:pt x="4269" y="78"/>
                  <a:pt x="4269" y="78"/>
                  <a:pt x="4269" y="78"/>
                </a:cubicBezTo>
                <a:cubicBezTo>
                  <a:pt x="4267" y="78"/>
                  <a:pt x="4266" y="79"/>
                  <a:pt x="4265" y="79"/>
                </a:cubicBezTo>
                <a:cubicBezTo>
                  <a:pt x="4270" y="83"/>
                  <a:pt x="4270" y="83"/>
                  <a:pt x="4270" y="83"/>
                </a:cubicBezTo>
                <a:cubicBezTo>
                  <a:pt x="4247" y="87"/>
                  <a:pt x="4247" y="87"/>
                  <a:pt x="4247" y="87"/>
                </a:cubicBezTo>
                <a:cubicBezTo>
                  <a:pt x="4236" y="84"/>
                  <a:pt x="4236" y="84"/>
                  <a:pt x="4236" y="84"/>
                </a:cubicBezTo>
                <a:cubicBezTo>
                  <a:pt x="4241" y="89"/>
                  <a:pt x="4241" y="89"/>
                  <a:pt x="4241" y="89"/>
                </a:cubicBezTo>
                <a:cubicBezTo>
                  <a:pt x="4226" y="89"/>
                  <a:pt x="4226" y="89"/>
                  <a:pt x="4226" y="89"/>
                </a:cubicBezTo>
                <a:cubicBezTo>
                  <a:pt x="4222" y="94"/>
                  <a:pt x="4222" y="94"/>
                  <a:pt x="4222" y="94"/>
                </a:cubicBezTo>
                <a:cubicBezTo>
                  <a:pt x="4183" y="106"/>
                  <a:pt x="4183" y="106"/>
                  <a:pt x="4183" y="106"/>
                </a:cubicBezTo>
                <a:cubicBezTo>
                  <a:pt x="4191" y="116"/>
                  <a:pt x="4191" y="116"/>
                  <a:pt x="4191" y="116"/>
                </a:cubicBezTo>
                <a:cubicBezTo>
                  <a:pt x="4185" y="117"/>
                  <a:pt x="4185" y="117"/>
                  <a:pt x="4185" y="117"/>
                </a:cubicBezTo>
                <a:cubicBezTo>
                  <a:pt x="4169" y="115"/>
                  <a:pt x="4169" y="115"/>
                  <a:pt x="4169" y="115"/>
                </a:cubicBezTo>
                <a:cubicBezTo>
                  <a:pt x="4158" y="116"/>
                  <a:pt x="4158" y="116"/>
                  <a:pt x="4158" y="116"/>
                </a:cubicBezTo>
                <a:cubicBezTo>
                  <a:pt x="4158" y="118"/>
                  <a:pt x="4158" y="119"/>
                  <a:pt x="4158" y="119"/>
                </a:cubicBezTo>
                <a:cubicBezTo>
                  <a:pt x="4115" y="129"/>
                  <a:pt x="4138" y="125"/>
                  <a:pt x="4145" y="123"/>
                </a:cubicBezTo>
                <a:cubicBezTo>
                  <a:pt x="4117" y="134"/>
                  <a:pt x="4117" y="134"/>
                  <a:pt x="4117" y="134"/>
                </a:cubicBezTo>
                <a:cubicBezTo>
                  <a:pt x="4101" y="134"/>
                  <a:pt x="4101" y="134"/>
                  <a:pt x="4101" y="134"/>
                </a:cubicBezTo>
                <a:cubicBezTo>
                  <a:pt x="4100" y="136"/>
                  <a:pt x="4099" y="138"/>
                  <a:pt x="4098" y="139"/>
                </a:cubicBezTo>
                <a:cubicBezTo>
                  <a:pt x="4099" y="139"/>
                  <a:pt x="4100" y="139"/>
                  <a:pt x="4101" y="140"/>
                </a:cubicBezTo>
                <a:cubicBezTo>
                  <a:pt x="4111" y="140"/>
                  <a:pt x="4111" y="140"/>
                  <a:pt x="4111" y="140"/>
                </a:cubicBezTo>
                <a:cubicBezTo>
                  <a:pt x="4102" y="144"/>
                  <a:pt x="4102" y="144"/>
                  <a:pt x="4102" y="144"/>
                </a:cubicBezTo>
                <a:cubicBezTo>
                  <a:pt x="4092" y="143"/>
                  <a:pt x="4092" y="143"/>
                  <a:pt x="4092" y="143"/>
                </a:cubicBezTo>
                <a:cubicBezTo>
                  <a:pt x="4060" y="147"/>
                  <a:pt x="4060" y="147"/>
                  <a:pt x="4060" y="147"/>
                </a:cubicBezTo>
                <a:cubicBezTo>
                  <a:pt x="4067" y="148"/>
                  <a:pt x="4067" y="148"/>
                  <a:pt x="4067" y="148"/>
                </a:cubicBezTo>
                <a:cubicBezTo>
                  <a:pt x="4070" y="153"/>
                  <a:pt x="4070" y="153"/>
                  <a:pt x="4070" y="153"/>
                </a:cubicBezTo>
                <a:cubicBezTo>
                  <a:pt x="4082" y="152"/>
                  <a:pt x="4082" y="152"/>
                  <a:pt x="4082" y="152"/>
                </a:cubicBezTo>
                <a:cubicBezTo>
                  <a:pt x="4086" y="154"/>
                  <a:pt x="4086" y="154"/>
                  <a:pt x="4086" y="154"/>
                </a:cubicBezTo>
                <a:cubicBezTo>
                  <a:pt x="4083" y="157"/>
                  <a:pt x="4080" y="154"/>
                  <a:pt x="4076" y="155"/>
                </a:cubicBezTo>
                <a:cubicBezTo>
                  <a:pt x="4067" y="164"/>
                  <a:pt x="4067" y="164"/>
                  <a:pt x="4067" y="164"/>
                </a:cubicBezTo>
                <a:cubicBezTo>
                  <a:pt x="4057" y="166"/>
                  <a:pt x="4057" y="166"/>
                  <a:pt x="4057" y="166"/>
                </a:cubicBezTo>
                <a:cubicBezTo>
                  <a:pt x="4053" y="164"/>
                  <a:pt x="4053" y="164"/>
                  <a:pt x="4053" y="164"/>
                </a:cubicBezTo>
                <a:cubicBezTo>
                  <a:pt x="4053" y="164"/>
                  <a:pt x="4053" y="163"/>
                  <a:pt x="4053" y="163"/>
                </a:cubicBezTo>
                <a:cubicBezTo>
                  <a:pt x="4035" y="164"/>
                  <a:pt x="4035" y="164"/>
                  <a:pt x="4035" y="164"/>
                </a:cubicBezTo>
                <a:cubicBezTo>
                  <a:pt x="4035" y="170"/>
                  <a:pt x="4035" y="170"/>
                  <a:pt x="4035" y="170"/>
                </a:cubicBezTo>
                <a:cubicBezTo>
                  <a:pt x="4041" y="173"/>
                  <a:pt x="4041" y="173"/>
                  <a:pt x="4041" y="173"/>
                </a:cubicBezTo>
                <a:cubicBezTo>
                  <a:pt x="4018" y="179"/>
                  <a:pt x="4018" y="179"/>
                  <a:pt x="4018" y="179"/>
                </a:cubicBezTo>
                <a:cubicBezTo>
                  <a:pt x="4023" y="181"/>
                  <a:pt x="4023" y="181"/>
                  <a:pt x="4023" y="181"/>
                </a:cubicBezTo>
                <a:cubicBezTo>
                  <a:pt x="4012" y="188"/>
                  <a:pt x="4012" y="188"/>
                  <a:pt x="4012" y="188"/>
                </a:cubicBezTo>
                <a:cubicBezTo>
                  <a:pt x="4009" y="191"/>
                  <a:pt x="3995" y="184"/>
                  <a:pt x="3985" y="187"/>
                </a:cubicBezTo>
                <a:cubicBezTo>
                  <a:pt x="3981" y="194"/>
                  <a:pt x="3981" y="194"/>
                  <a:pt x="3981" y="194"/>
                </a:cubicBezTo>
                <a:cubicBezTo>
                  <a:pt x="3993" y="197"/>
                  <a:pt x="3993" y="197"/>
                  <a:pt x="3993" y="197"/>
                </a:cubicBezTo>
                <a:cubicBezTo>
                  <a:pt x="3975" y="198"/>
                  <a:pt x="3975" y="198"/>
                  <a:pt x="3975" y="198"/>
                </a:cubicBezTo>
                <a:cubicBezTo>
                  <a:pt x="3975" y="202"/>
                  <a:pt x="3975" y="202"/>
                  <a:pt x="3975" y="202"/>
                </a:cubicBezTo>
                <a:cubicBezTo>
                  <a:pt x="3970" y="203"/>
                  <a:pt x="3966" y="204"/>
                  <a:pt x="3963" y="204"/>
                </a:cubicBezTo>
                <a:cubicBezTo>
                  <a:pt x="3967" y="207"/>
                  <a:pt x="3967" y="207"/>
                  <a:pt x="3967" y="207"/>
                </a:cubicBezTo>
                <a:cubicBezTo>
                  <a:pt x="3959" y="208"/>
                  <a:pt x="3954" y="208"/>
                  <a:pt x="3952" y="208"/>
                </a:cubicBezTo>
                <a:cubicBezTo>
                  <a:pt x="3955" y="208"/>
                  <a:pt x="3960" y="207"/>
                  <a:pt x="3951" y="206"/>
                </a:cubicBezTo>
                <a:cubicBezTo>
                  <a:pt x="3942" y="207"/>
                  <a:pt x="3942" y="207"/>
                  <a:pt x="3942" y="207"/>
                </a:cubicBezTo>
                <a:cubicBezTo>
                  <a:pt x="3937" y="217"/>
                  <a:pt x="3936" y="211"/>
                  <a:pt x="3927" y="213"/>
                </a:cubicBezTo>
                <a:cubicBezTo>
                  <a:pt x="3932" y="215"/>
                  <a:pt x="3932" y="215"/>
                  <a:pt x="3932" y="215"/>
                </a:cubicBezTo>
                <a:cubicBezTo>
                  <a:pt x="3927" y="218"/>
                  <a:pt x="3927" y="218"/>
                  <a:pt x="3927" y="218"/>
                </a:cubicBezTo>
                <a:cubicBezTo>
                  <a:pt x="3895" y="222"/>
                  <a:pt x="3895" y="222"/>
                  <a:pt x="3895" y="222"/>
                </a:cubicBezTo>
                <a:cubicBezTo>
                  <a:pt x="3892" y="228"/>
                  <a:pt x="3892" y="228"/>
                  <a:pt x="3892" y="228"/>
                </a:cubicBezTo>
                <a:cubicBezTo>
                  <a:pt x="3901" y="229"/>
                  <a:pt x="3901" y="229"/>
                  <a:pt x="3901" y="229"/>
                </a:cubicBezTo>
                <a:cubicBezTo>
                  <a:pt x="3907" y="235"/>
                  <a:pt x="3907" y="235"/>
                  <a:pt x="3907" y="235"/>
                </a:cubicBezTo>
                <a:cubicBezTo>
                  <a:pt x="3884" y="240"/>
                  <a:pt x="3879" y="239"/>
                  <a:pt x="3881" y="237"/>
                </a:cubicBezTo>
                <a:cubicBezTo>
                  <a:pt x="3859" y="241"/>
                  <a:pt x="3856" y="243"/>
                  <a:pt x="3859" y="245"/>
                </a:cubicBezTo>
                <a:cubicBezTo>
                  <a:pt x="3858" y="245"/>
                  <a:pt x="3858" y="245"/>
                  <a:pt x="3858" y="245"/>
                </a:cubicBezTo>
                <a:cubicBezTo>
                  <a:pt x="3851" y="250"/>
                  <a:pt x="3847" y="253"/>
                  <a:pt x="3844" y="255"/>
                </a:cubicBezTo>
                <a:cubicBezTo>
                  <a:pt x="3855" y="256"/>
                  <a:pt x="3855" y="256"/>
                  <a:pt x="3855" y="256"/>
                </a:cubicBezTo>
                <a:cubicBezTo>
                  <a:pt x="3848" y="260"/>
                  <a:pt x="3848" y="260"/>
                  <a:pt x="3848" y="260"/>
                </a:cubicBezTo>
                <a:cubicBezTo>
                  <a:pt x="3797" y="256"/>
                  <a:pt x="3838" y="260"/>
                  <a:pt x="3829" y="262"/>
                </a:cubicBezTo>
                <a:cubicBezTo>
                  <a:pt x="3817" y="264"/>
                  <a:pt x="3826" y="259"/>
                  <a:pt x="3820" y="259"/>
                </a:cubicBezTo>
                <a:cubicBezTo>
                  <a:pt x="3806" y="262"/>
                  <a:pt x="3806" y="262"/>
                  <a:pt x="3806" y="262"/>
                </a:cubicBezTo>
                <a:cubicBezTo>
                  <a:pt x="3810" y="267"/>
                  <a:pt x="3810" y="267"/>
                  <a:pt x="3810" y="267"/>
                </a:cubicBezTo>
                <a:cubicBezTo>
                  <a:pt x="3823" y="267"/>
                  <a:pt x="3823" y="267"/>
                  <a:pt x="3823" y="267"/>
                </a:cubicBezTo>
                <a:cubicBezTo>
                  <a:pt x="3823" y="279"/>
                  <a:pt x="3823" y="279"/>
                  <a:pt x="3823" y="279"/>
                </a:cubicBezTo>
                <a:cubicBezTo>
                  <a:pt x="3819" y="279"/>
                  <a:pt x="3819" y="279"/>
                  <a:pt x="3819" y="279"/>
                </a:cubicBezTo>
                <a:cubicBezTo>
                  <a:pt x="3814" y="278"/>
                  <a:pt x="3814" y="278"/>
                  <a:pt x="3814" y="278"/>
                </a:cubicBezTo>
                <a:cubicBezTo>
                  <a:pt x="3817" y="275"/>
                  <a:pt x="3817" y="275"/>
                  <a:pt x="3817" y="275"/>
                </a:cubicBezTo>
                <a:cubicBezTo>
                  <a:pt x="3802" y="275"/>
                  <a:pt x="3802" y="275"/>
                  <a:pt x="3802" y="275"/>
                </a:cubicBezTo>
                <a:cubicBezTo>
                  <a:pt x="3802" y="275"/>
                  <a:pt x="3802" y="275"/>
                  <a:pt x="3802" y="275"/>
                </a:cubicBezTo>
                <a:cubicBezTo>
                  <a:pt x="3783" y="298"/>
                  <a:pt x="3794" y="279"/>
                  <a:pt x="3779" y="290"/>
                </a:cubicBezTo>
                <a:cubicBezTo>
                  <a:pt x="3758" y="288"/>
                  <a:pt x="3758" y="288"/>
                  <a:pt x="3758" y="288"/>
                </a:cubicBezTo>
                <a:cubicBezTo>
                  <a:pt x="3758" y="293"/>
                  <a:pt x="3758" y="293"/>
                  <a:pt x="3758" y="293"/>
                </a:cubicBezTo>
                <a:cubicBezTo>
                  <a:pt x="3752" y="292"/>
                  <a:pt x="3752" y="292"/>
                  <a:pt x="3752" y="292"/>
                </a:cubicBezTo>
                <a:cubicBezTo>
                  <a:pt x="3732" y="298"/>
                  <a:pt x="3732" y="298"/>
                  <a:pt x="3732" y="298"/>
                </a:cubicBezTo>
                <a:cubicBezTo>
                  <a:pt x="3730" y="302"/>
                  <a:pt x="3730" y="302"/>
                  <a:pt x="3730" y="302"/>
                </a:cubicBezTo>
                <a:cubicBezTo>
                  <a:pt x="3738" y="298"/>
                  <a:pt x="3738" y="298"/>
                  <a:pt x="3738" y="298"/>
                </a:cubicBezTo>
                <a:cubicBezTo>
                  <a:pt x="3748" y="302"/>
                  <a:pt x="3748" y="302"/>
                  <a:pt x="3748" y="302"/>
                </a:cubicBezTo>
                <a:cubicBezTo>
                  <a:pt x="3746" y="305"/>
                  <a:pt x="3746" y="305"/>
                  <a:pt x="3746" y="305"/>
                </a:cubicBezTo>
                <a:cubicBezTo>
                  <a:pt x="3716" y="315"/>
                  <a:pt x="3714" y="300"/>
                  <a:pt x="3701" y="309"/>
                </a:cubicBezTo>
                <a:cubicBezTo>
                  <a:pt x="3697" y="306"/>
                  <a:pt x="3697" y="306"/>
                  <a:pt x="3697" y="306"/>
                </a:cubicBezTo>
                <a:cubicBezTo>
                  <a:pt x="3697" y="309"/>
                  <a:pt x="3697" y="309"/>
                  <a:pt x="3697" y="309"/>
                </a:cubicBezTo>
                <a:cubicBezTo>
                  <a:pt x="3705" y="314"/>
                  <a:pt x="3705" y="314"/>
                  <a:pt x="3705" y="314"/>
                </a:cubicBezTo>
                <a:cubicBezTo>
                  <a:pt x="3693" y="320"/>
                  <a:pt x="3693" y="320"/>
                  <a:pt x="3693" y="320"/>
                </a:cubicBezTo>
                <a:cubicBezTo>
                  <a:pt x="3701" y="326"/>
                  <a:pt x="3701" y="326"/>
                  <a:pt x="3701" y="326"/>
                </a:cubicBezTo>
                <a:cubicBezTo>
                  <a:pt x="3680" y="330"/>
                  <a:pt x="3680" y="330"/>
                  <a:pt x="3680" y="330"/>
                </a:cubicBezTo>
                <a:cubicBezTo>
                  <a:pt x="3655" y="327"/>
                  <a:pt x="3680" y="329"/>
                  <a:pt x="3673" y="326"/>
                </a:cubicBezTo>
                <a:cubicBezTo>
                  <a:pt x="3654" y="332"/>
                  <a:pt x="3654" y="332"/>
                  <a:pt x="3654" y="332"/>
                </a:cubicBezTo>
                <a:cubicBezTo>
                  <a:pt x="3658" y="332"/>
                  <a:pt x="3658" y="332"/>
                  <a:pt x="3658" y="332"/>
                </a:cubicBezTo>
                <a:cubicBezTo>
                  <a:pt x="3668" y="333"/>
                  <a:pt x="3668" y="333"/>
                  <a:pt x="3668" y="333"/>
                </a:cubicBezTo>
                <a:cubicBezTo>
                  <a:pt x="3673" y="336"/>
                  <a:pt x="3673" y="336"/>
                  <a:pt x="3673" y="336"/>
                </a:cubicBezTo>
                <a:cubicBezTo>
                  <a:pt x="3643" y="345"/>
                  <a:pt x="3643" y="345"/>
                  <a:pt x="3643" y="345"/>
                </a:cubicBezTo>
                <a:cubicBezTo>
                  <a:pt x="3660" y="351"/>
                  <a:pt x="3660" y="351"/>
                  <a:pt x="3660" y="351"/>
                </a:cubicBezTo>
                <a:cubicBezTo>
                  <a:pt x="3656" y="353"/>
                  <a:pt x="3656" y="353"/>
                  <a:pt x="3656" y="353"/>
                </a:cubicBezTo>
                <a:cubicBezTo>
                  <a:pt x="3637" y="349"/>
                  <a:pt x="3637" y="349"/>
                  <a:pt x="3637" y="349"/>
                </a:cubicBezTo>
                <a:cubicBezTo>
                  <a:pt x="3625" y="347"/>
                  <a:pt x="3625" y="347"/>
                  <a:pt x="3625" y="347"/>
                </a:cubicBezTo>
                <a:cubicBezTo>
                  <a:pt x="3613" y="354"/>
                  <a:pt x="3613" y="354"/>
                  <a:pt x="3613" y="354"/>
                </a:cubicBezTo>
                <a:cubicBezTo>
                  <a:pt x="3617" y="354"/>
                  <a:pt x="3617" y="354"/>
                  <a:pt x="3617" y="354"/>
                </a:cubicBezTo>
                <a:cubicBezTo>
                  <a:pt x="3625" y="353"/>
                  <a:pt x="3625" y="353"/>
                  <a:pt x="3625" y="353"/>
                </a:cubicBezTo>
                <a:cubicBezTo>
                  <a:pt x="3632" y="362"/>
                  <a:pt x="3632" y="362"/>
                  <a:pt x="3632" y="362"/>
                </a:cubicBezTo>
                <a:cubicBezTo>
                  <a:pt x="3598" y="365"/>
                  <a:pt x="3625" y="360"/>
                  <a:pt x="3621" y="360"/>
                </a:cubicBezTo>
                <a:cubicBezTo>
                  <a:pt x="3596" y="362"/>
                  <a:pt x="3596" y="362"/>
                  <a:pt x="3596" y="362"/>
                </a:cubicBezTo>
                <a:cubicBezTo>
                  <a:pt x="3596" y="356"/>
                  <a:pt x="3596" y="356"/>
                  <a:pt x="3596" y="356"/>
                </a:cubicBezTo>
                <a:cubicBezTo>
                  <a:pt x="3563" y="370"/>
                  <a:pt x="3563" y="370"/>
                  <a:pt x="3563" y="370"/>
                </a:cubicBezTo>
                <a:cubicBezTo>
                  <a:pt x="3579" y="373"/>
                  <a:pt x="3567" y="373"/>
                  <a:pt x="3567" y="373"/>
                </a:cubicBezTo>
                <a:cubicBezTo>
                  <a:pt x="3580" y="375"/>
                  <a:pt x="3580" y="375"/>
                  <a:pt x="3580" y="375"/>
                </a:cubicBezTo>
                <a:cubicBezTo>
                  <a:pt x="3566" y="384"/>
                  <a:pt x="3566" y="384"/>
                  <a:pt x="3566" y="384"/>
                </a:cubicBezTo>
                <a:cubicBezTo>
                  <a:pt x="3547" y="382"/>
                  <a:pt x="3547" y="382"/>
                  <a:pt x="3547" y="382"/>
                </a:cubicBezTo>
                <a:cubicBezTo>
                  <a:pt x="3536" y="388"/>
                  <a:pt x="3548" y="385"/>
                  <a:pt x="3549" y="386"/>
                </a:cubicBezTo>
                <a:cubicBezTo>
                  <a:pt x="3516" y="401"/>
                  <a:pt x="3516" y="401"/>
                  <a:pt x="3516" y="401"/>
                </a:cubicBezTo>
                <a:cubicBezTo>
                  <a:pt x="3505" y="403"/>
                  <a:pt x="3505" y="403"/>
                  <a:pt x="3505" y="403"/>
                </a:cubicBezTo>
                <a:cubicBezTo>
                  <a:pt x="3508" y="404"/>
                  <a:pt x="3508" y="404"/>
                  <a:pt x="3508" y="404"/>
                </a:cubicBezTo>
                <a:cubicBezTo>
                  <a:pt x="3489" y="409"/>
                  <a:pt x="3489" y="409"/>
                  <a:pt x="3489" y="409"/>
                </a:cubicBezTo>
                <a:cubicBezTo>
                  <a:pt x="3508" y="407"/>
                  <a:pt x="3496" y="412"/>
                  <a:pt x="3501" y="414"/>
                </a:cubicBezTo>
                <a:cubicBezTo>
                  <a:pt x="3470" y="416"/>
                  <a:pt x="3470" y="416"/>
                  <a:pt x="3470" y="416"/>
                </a:cubicBezTo>
                <a:cubicBezTo>
                  <a:pt x="3462" y="420"/>
                  <a:pt x="3462" y="420"/>
                  <a:pt x="3462" y="420"/>
                </a:cubicBezTo>
                <a:cubicBezTo>
                  <a:pt x="3460" y="424"/>
                  <a:pt x="3460" y="424"/>
                  <a:pt x="3460" y="424"/>
                </a:cubicBezTo>
                <a:cubicBezTo>
                  <a:pt x="3446" y="431"/>
                  <a:pt x="3446" y="431"/>
                  <a:pt x="3446" y="431"/>
                </a:cubicBezTo>
                <a:cubicBezTo>
                  <a:pt x="3442" y="429"/>
                  <a:pt x="3442" y="429"/>
                  <a:pt x="3442" y="429"/>
                </a:cubicBezTo>
                <a:cubicBezTo>
                  <a:pt x="3435" y="430"/>
                  <a:pt x="3428" y="434"/>
                  <a:pt x="3421" y="432"/>
                </a:cubicBezTo>
                <a:cubicBezTo>
                  <a:pt x="3402" y="439"/>
                  <a:pt x="3402" y="439"/>
                  <a:pt x="3402" y="439"/>
                </a:cubicBezTo>
                <a:cubicBezTo>
                  <a:pt x="3378" y="438"/>
                  <a:pt x="3378" y="438"/>
                  <a:pt x="3378" y="438"/>
                </a:cubicBezTo>
                <a:cubicBezTo>
                  <a:pt x="3372" y="439"/>
                  <a:pt x="3372" y="439"/>
                  <a:pt x="3372" y="439"/>
                </a:cubicBezTo>
                <a:cubicBezTo>
                  <a:pt x="3372" y="447"/>
                  <a:pt x="3372" y="447"/>
                  <a:pt x="3372" y="447"/>
                </a:cubicBezTo>
                <a:cubicBezTo>
                  <a:pt x="3386" y="446"/>
                  <a:pt x="3386" y="446"/>
                  <a:pt x="3386" y="446"/>
                </a:cubicBezTo>
                <a:cubicBezTo>
                  <a:pt x="3370" y="451"/>
                  <a:pt x="3384" y="448"/>
                  <a:pt x="3382" y="449"/>
                </a:cubicBezTo>
                <a:cubicBezTo>
                  <a:pt x="3395" y="450"/>
                  <a:pt x="3395" y="450"/>
                  <a:pt x="3395" y="450"/>
                </a:cubicBezTo>
                <a:cubicBezTo>
                  <a:pt x="3387" y="453"/>
                  <a:pt x="3384" y="454"/>
                  <a:pt x="3383" y="455"/>
                </a:cubicBezTo>
                <a:cubicBezTo>
                  <a:pt x="3376" y="455"/>
                  <a:pt x="3376" y="455"/>
                  <a:pt x="3376" y="455"/>
                </a:cubicBezTo>
                <a:cubicBezTo>
                  <a:pt x="3372" y="450"/>
                  <a:pt x="3372" y="450"/>
                  <a:pt x="3372" y="450"/>
                </a:cubicBezTo>
                <a:cubicBezTo>
                  <a:pt x="3357" y="456"/>
                  <a:pt x="3357" y="456"/>
                  <a:pt x="3357" y="456"/>
                </a:cubicBezTo>
                <a:cubicBezTo>
                  <a:pt x="3347" y="455"/>
                  <a:pt x="3347" y="455"/>
                  <a:pt x="3347" y="455"/>
                </a:cubicBezTo>
                <a:cubicBezTo>
                  <a:pt x="3339" y="455"/>
                  <a:pt x="3339" y="455"/>
                  <a:pt x="3339" y="455"/>
                </a:cubicBezTo>
                <a:cubicBezTo>
                  <a:pt x="3326" y="461"/>
                  <a:pt x="3326" y="461"/>
                  <a:pt x="3326" y="461"/>
                </a:cubicBezTo>
                <a:cubicBezTo>
                  <a:pt x="3330" y="465"/>
                  <a:pt x="3330" y="465"/>
                  <a:pt x="3330" y="465"/>
                </a:cubicBezTo>
                <a:cubicBezTo>
                  <a:pt x="3312" y="467"/>
                  <a:pt x="3312" y="467"/>
                  <a:pt x="3312" y="467"/>
                </a:cubicBezTo>
                <a:cubicBezTo>
                  <a:pt x="3295" y="463"/>
                  <a:pt x="3295" y="463"/>
                  <a:pt x="3295" y="463"/>
                </a:cubicBezTo>
                <a:cubicBezTo>
                  <a:pt x="3295" y="469"/>
                  <a:pt x="3295" y="469"/>
                  <a:pt x="3295" y="469"/>
                </a:cubicBezTo>
                <a:cubicBezTo>
                  <a:pt x="3269" y="471"/>
                  <a:pt x="3269" y="471"/>
                  <a:pt x="3269" y="471"/>
                </a:cubicBezTo>
                <a:cubicBezTo>
                  <a:pt x="3267" y="476"/>
                  <a:pt x="3267" y="476"/>
                  <a:pt x="3267" y="476"/>
                </a:cubicBezTo>
                <a:cubicBezTo>
                  <a:pt x="3264" y="475"/>
                  <a:pt x="3263" y="476"/>
                  <a:pt x="3261" y="475"/>
                </a:cubicBezTo>
                <a:cubicBezTo>
                  <a:pt x="3270" y="473"/>
                  <a:pt x="3262" y="475"/>
                  <a:pt x="3263" y="473"/>
                </a:cubicBezTo>
                <a:cubicBezTo>
                  <a:pt x="3255" y="472"/>
                  <a:pt x="3247" y="476"/>
                  <a:pt x="3240" y="474"/>
                </a:cubicBezTo>
                <a:cubicBezTo>
                  <a:pt x="3232" y="473"/>
                  <a:pt x="3232" y="473"/>
                  <a:pt x="3232" y="473"/>
                </a:cubicBezTo>
                <a:cubicBezTo>
                  <a:pt x="3223" y="475"/>
                  <a:pt x="3223" y="475"/>
                  <a:pt x="3223" y="475"/>
                </a:cubicBezTo>
                <a:cubicBezTo>
                  <a:pt x="3226" y="476"/>
                  <a:pt x="3226" y="476"/>
                  <a:pt x="3226" y="476"/>
                </a:cubicBezTo>
                <a:cubicBezTo>
                  <a:pt x="3186" y="480"/>
                  <a:pt x="3186" y="480"/>
                  <a:pt x="3186" y="480"/>
                </a:cubicBezTo>
                <a:cubicBezTo>
                  <a:pt x="3192" y="483"/>
                  <a:pt x="3192" y="483"/>
                  <a:pt x="3192" y="483"/>
                </a:cubicBezTo>
                <a:cubicBezTo>
                  <a:pt x="3182" y="489"/>
                  <a:pt x="3182" y="489"/>
                  <a:pt x="3182" y="489"/>
                </a:cubicBezTo>
                <a:cubicBezTo>
                  <a:pt x="3161" y="489"/>
                  <a:pt x="3161" y="489"/>
                  <a:pt x="3161" y="489"/>
                </a:cubicBezTo>
                <a:cubicBezTo>
                  <a:pt x="3161" y="486"/>
                  <a:pt x="3161" y="486"/>
                  <a:pt x="3161" y="486"/>
                </a:cubicBezTo>
                <a:cubicBezTo>
                  <a:pt x="3176" y="481"/>
                  <a:pt x="3176" y="481"/>
                  <a:pt x="3176" y="481"/>
                </a:cubicBezTo>
                <a:cubicBezTo>
                  <a:pt x="3174" y="480"/>
                  <a:pt x="3174" y="480"/>
                  <a:pt x="3174" y="480"/>
                </a:cubicBezTo>
                <a:cubicBezTo>
                  <a:pt x="3170" y="482"/>
                  <a:pt x="3170" y="482"/>
                  <a:pt x="3170" y="482"/>
                </a:cubicBezTo>
                <a:cubicBezTo>
                  <a:pt x="3161" y="483"/>
                  <a:pt x="3157" y="483"/>
                  <a:pt x="3156" y="482"/>
                </a:cubicBezTo>
                <a:cubicBezTo>
                  <a:pt x="3151" y="485"/>
                  <a:pt x="3151" y="485"/>
                  <a:pt x="3151" y="485"/>
                </a:cubicBezTo>
                <a:cubicBezTo>
                  <a:pt x="3118" y="486"/>
                  <a:pt x="3118" y="486"/>
                  <a:pt x="3118" y="486"/>
                </a:cubicBezTo>
                <a:cubicBezTo>
                  <a:pt x="3104" y="488"/>
                  <a:pt x="3104" y="488"/>
                  <a:pt x="3104" y="488"/>
                </a:cubicBezTo>
                <a:cubicBezTo>
                  <a:pt x="3094" y="486"/>
                  <a:pt x="3094" y="486"/>
                  <a:pt x="3094" y="486"/>
                </a:cubicBezTo>
                <a:cubicBezTo>
                  <a:pt x="3092" y="489"/>
                  <a:pt x="3092" y="489"/>
                  <a:pt x="3092" y="489"/>
                </a:cubicBezTo>
                <a:cubicBezTo>
                  <a:pt x="3051" y="491"/>
                  <a:pt x="3051" y="491"/>
                  <a:pt x="3051" y="491"/>
                </a:cubicBezTo>
                <a:cubicBezTo>
                  <a:pt x="3046" y="495"/>
                  <a:pt x="3046" y="495"/>
                  <a:pt x="3046" y="495"/>
                </a:cubicBezTo>
                <a:cubicBezTo>
                  <a:pt x="3036" y="493"/>
                  <a:pt x="3036" y="493"/>
                  <a:pt x="3036" y="493"/>
                </a:cubicBezTo>
                <a:cubicBezTo>
                  <a:pt x="3032" y="495"/>
                  <a:pt x="3032" y="495"/>
                  <a:pt x="3032" y="495"/>
                </a:cubicBezTo>
                <a:cubicBezTo>
                  <a:pt x="3022" y="495"/>
                  <a:pt x="3031" y="485"/>
                  <a:pt x="3020" y="491"/>
                </a:cubicBezTo>
                <a:cubicBezTo>
                  <a:pt x="3020" y="496"/>
                  <a:pt x="3020" y="496"/>
                  <a:pt x="3020" y="496"/>
                </a:cubicBezTo>
                <a:cubicBezTo>
                  <a:pt x="3005" y="496"/>
                  <a:pt x="3005" y="496"/>
                  <a:pt x="3005" y="496"/>
                </a:cubicBezTo>
                <a:cubicBezTo>
                  <a:pt x="2999" y="498"/>
                  <a:pt x="2999" y="498"/>
                  <a:pt x="2999" y="498"/>
                </a:cubicBezTo>
                <a:cubicBezTo>
                  <a:pt x="2968" y="497"/>
                  <a:pt x="2968" y="497"/>
                  <a:pt x="2968" y="497"/>
                </a:cubicBezTo>
                <a:cubicBezTo>
                  <a:pt x="2968" y="494"/>
                  <a:pt x="2968" y="494"/>
                  <a:pt x="2968" y="494"/>
                </a:cubicBezTo>
                <a:cubicBezTo>
                  <a:pt x="2966" y="500"/>
                  <a:pt x="2966" y="500"/>
                  <a:pt x="2966" y="500"/>
                </a:cubicBezTo>
                <a:cubicBezTo>
                  <a:pt x="2935" y="503"/>
                  <a:pt x="2935" y="503"/>
                  <a:pt x="2935" y="503"/>
                </a:cubicBezTo>
                <a:cubicBezTo>
                  <a:pt x="2930" y="498"/>
                  <a:pt x="2917" y="499"/>
                  <a:pt x="2914" y="502"/>
                </a:cubicBezTo>
                <a:cubicBezTo>
                  <a:pt x="2923" y="502"/>
                  <a:pt x="2923" y="502"/>
                  <a:pt x="2923" y="502"/>
                </a:cubicBezTo>
                <a:cubicBezTo>
                  <a:pt x="2929" y="516"/>
                  <a:pt x="2913" y="507"/>
                  <a:pt x="2920" y="507"/>
                </a:cubicBezTo>
                <a:cubicBezTo>
                  <a:pt x="2898" y="505"/>
                  <a:pt x="2898" y="505"/>
                  <a:pt x="2898" y="505"/>
                </a:cubicBezTo>
                <a:cubicBezTo>
                  <a:pt x="2904" y="497"/>
                  <a:pt x="2904" y="497"/>
                  <a:pt x="2904" y="497"/>
                </a:cubicBezTo>
                <a:cubicBezTo>
                  <a:pt x="2900" y="498"/>
                  <a:pt x="2897" y="499"/>
                  <a:pt x="2894" y="499"/>
                </a:cubicBezTo>
                <a:cubicBezTo>
                  <a:pt x="2898" y="501"/>
                  <a:pt x="2898" y="501"/>
                  <a:pt x="2898" y="501"/>
                </a:cubicBezTo>
                <a:cubicBezTo>
                  <a:pt x="2894" y="501"/>
                  <a:pt x="2888" y="503"/>
                  <a:pt x="2882" y="501"/>
                </a:cubicBezTo>
                <a:cubicBezTo>
                  <a:pt x="2882" y="501"/>
                  <a:pt x="2882" y="501"/>
                  <a:pt x="2882" y="501"/>
                </a:cubicBezTo>
                <a:cubicBezTo>
                  <a:pt x="2888" y="507"/>
                  <a:pt x="2877" y="505"/>
                  <a:pt x="2873" y="505"/>
                </a:cubicBezTo>
                <a:cubicBezTo>
                  <a:pt x="2870" y="503"/>
                  <a:pt x="2870" y="503"/>
                  <a:pt x="2870" y="503"/>
                </a:cubicBezTo>
                <a:cubicBezTo>
                  <a:pt x="2877" y="495"/>
                  <a:pt x="2877" y="495"/>
                  <a:pt x="2877" y="495"/>
                </a:cubicBezTo>
                <a:cubicBezTo>
                  <a:pt x="2886" y="496"/>
                  <a:pt x="2892" y="496"/>
                  <a:pt x="2895" y="497"/>
                </a:cubicBezTo>
                <a:cubicBezTo>
                  <a:pt x="2891" y="496"/>
                  <a:pt x="2886" y="495"/>
                  <a:pt x="2894" y="493"/>
                </a:cubicBezTo>
                <a:cubicBezTo>
                  <a:pt x="2896" y="491"/>
                  <a:pt x="2896" y="491"/>
                  <a:pt x="2896" y="491"/>
                </a:cubicBezTo>
                <a:cubicBezTo>
                  <a:pt x="2890" y="490"/>
                  <a:pt x="2890" y="490"/>
                  <a:pt x="2890" y="490"/>
                </a:cubicBezTo>
                <a:cubicBezTo>
                  <a:pt x="2894" y="487"/>
                  <a:pt x="2894" y="487"/>
                  <a:pt x="2894" y="487"/>
                </a:cubicBezTo>
                <a:cubicBezTo>
                  <a:pt x="2900" y="486"/>
                  <a:pt x="2900" y="486"/>
                  <a:pt x="2900" y="486"/>
                </a:cubicBezTo>
                <a:cubicBezTo>
                  <a:pt x="2907" y="489"/>
                  <a:pt x="2907" y="489"/>
                  <a:pt x="2907" y="489"/>
                </a:cubicBezTo>
                <a:cubicBezTo>
                  <a:pt x="2907" y="486"/>
                  <a:pt x="2907" y="486"/>
                  <a:pt x="2907" y="486"/>
                </a:cubicBezTo>
                <a:cubicBezTo>
                  <a:pt x="2921" y="483"/>
                  <a:pt x="2921" y="483"/>
                  <a:pt x="2921" y="483"/>
                </a:cubicBezTo>
                <a:cubicBezTo>
                  <a:pt x="2921" y="480"/>
                  <a:pt x="2921" y="480"/>
                  <a:pt x="2921" y="480"/>
                </a:cubicBezTo>
                <a:cubicBezTo>
                  <a:pt x="2950" y="472"/>
                  <a:pt x="2950" y="472"/>
                  <a:pt x="2950" y="472"/>
                </a:cubicBezTo>
                <a:cubicBezTo>
                  <a:pt x="2937" y="469"/>
                  <a:pt x="2937" y="469"/>
                  <a:pt x="2937" y="469"/>
                </a:cubicBezTo>
                <a:cubicBezTo>
                  <a:pt x="2936" y="482"/>
                  <a:pt x="2930" y="472"/>
                  <a:pt x="2929" y="474"/>
                </a:cubicBezTo>
                <a:cubicBezTo>
                  <a:pt x="2896" y="475"/>
                  <a:pt x="2896" y="475"/>
                  <a:pt x="2896" y="475"/>
                </a:cubicBezTo>
                <a:cubicBezTo>
                  <a:pt x="2904" y="471"/>
                  <a:pt x="2904" y="471"/>
                  <a:pt x="2904" y="471"/>
                </a:cubicBezTo>
                <a:cubicBezTo>
                  <a:pt x="2939" y="456"/>
                  <a:pt x="2939" y="456"/>
                  <a:pt x="2939" y="456"/>
                </a:cubicBezTo>
                <a:cubicBezTo>
                  <a:pt x="2882" y="470"/>
                  <a:pt x="2882" y="470"/>
                  <a:pt x="2882" y="470"/>
                </a:cubicBezTo>
                <a:cubicBezTo>
                  <a:pt x="2885" y="476"/>
                  <a:pt x="2874" y="467"/>
                  <a:pt x="2873" y="473"/>
                </a:cubicBezTo>
                <a:cubicBezTo>
                  <a:pt x="2808" y="492"/>
                  <a:pt x="2808" y="492"/>
                  <a:pt x="2808" y="492"/>
                </a:cubicBezTo>
                <a:cubicBezTo>
                  <a:pt x="2795" y="492"/>
                  <a:pt x="2795" y="492"/>
                  <a:pt x="2795" y="492"/>
                </a:cubicBezTo>
                <a:cubicBezTo>
                  <a:pt x="2742" y="505"/>
                  <a:pt x="2742" y="505"/>
                  <a:pt x="2742" y="505"/>
                </a:cubicBezTo>
                <a:cubicBezTo>
                  <a:pt x="2738" y="503"/>
                  <a:pt x="2738" y="503"/>
                  <a:pt x="2738" y="503"/>
                </a:cubicBezTo>
                <a:cubicBezTo>
                  <a:pt x="2732" y="506"/>
                  <a:pt x="2732" y="506"/>
                  <a:pt x="2732" y="506"/>
                </a:cubicBezTo>
                <a:cubicBezTo>
                  <a:pt x="2729" y="503"/>
                  <a:pt x="2729" y="503"/>
                  <a:pt x="2729" y="503"/>
                </a:cubicBezTo>
                <a:cubicBezTo>
                  <a:pt x="2736" y="501"/>
                  <a:pt x="2736" y="501"/>
                  <a:pt x="2736" y="501"/>
                </a:cubicBezTo>
                <a:cubicBezTo>
                  <a:pt x="2762" y="494"/>
                  <a:pt x="2762" y="494"/>
                  <a:pt x="2762" y="494"/>
                </a:cubicBezTo>
                <a:cubicBezTo>
                  <a:pt x="2777" y="487"/>
                  <a:pt x="2777" y="487"/>
                  <a:pt x="2777" y="487"/>
                </a:cubicBezTo>
                <a:cubicBezTo>
                  <a:pt x="2841" y="467"/>
                  <a:pt x="2841" y="467"/>
                  <a:pt x="2841" y="467"/>
                </a:cubicBezTo>
                <a:cubicBezTo>
                  <a:pt x="2847" y="467"/>
                  <a:pt x="2847" y="467"/>
                  <a:pt x="2847" y="467"/>
                </a:cubicBezTo>
                <a:cubicBezTo>
                  <a:pt x="2841" y="465"/>
                  <a:pt x="2841" y="465"/>
                  <a:pt x="2841" y="465"/>
                </a:cubicBezTo>
                <a:cubicBezTo>
                  <a:pt x="2845" y="463"/>
                  <a:pt x="2845" y="463"/>
                  <a:pt x="2845" y="463"/>
                </a:cubicBezTo>
                <a:cubicBezTo>
                  <a:pt x="2873" y="456"/>
                  <a:pt x="2873" y="456"/>
                  <a:pt x="2873" y="456"/>
                </a:cubicBezTo>
                <a:cubicBezTo>
                  <a:pt x="2876" y="452"/>
                  <a:pt x="2876" y="452"/>
                  <a:pt x="2876" y="452"/>
                </a:cubicBezTo>
                <a:cubicBezTo>
                  <a:pt x="2900" y="444"/>
                  <a:pt x="2900" y="444"/>
                  <a:pt x="2900" y="444"/>
                </a:cubicBezTo>
                <a:cubicBezTo>
                  <a:pt x="2902" y="441"/>
                  <a:pt x="2902" y="441"/>
                  <a:pt x="2902" y="441"/>
                </a:cubicBezTo>
                <a:cubicBezTo>
                  <a:pt x="2913" y="442"/>
                  <a:pt x="2913" y="442"/>
                  <a:pt x="2913" y="442"/>
                </a:cubicBezTo>
                <a:cubicBezTo>
                  <a:pt x="2913" y="439"/>
                  <a:pt x="2913" y="439"/>
                  <a:pt x="2913" y="439"/>
                </a:cubicBezTo>
                <a:cubicBezTo>
                  <a:pt x="2923" y="436"/>
                  <a:pt x="2923" y="436"/>
                  <a:pt x="2923" y="436"/>
                </a:cubicBezTo>
                <a:cubicBezTo>
                  <a:pt x="2913" y="429"/>
                  <a:pt x="2932" y="430"/>
                  <a:pt x="2939" y="429"/>
                </a:cubicBezTo>
                <a:cubicBezTo>
                  <a:pt x="2943" y="429"/>
                  <a:pt x="2943" y="429"/>
                  <a:pt x="2943" y="429"/>
                </a:cubicBezTo>
                <a:cubicBezTo>
                  <a:pt x="2943" y="427"/>
                  <a:pt x="2943" y="427"/>
                  <a:pt x="2943" y="427"/>
                </a:cubicBezTo>
                <a:cubicBezTo>
                  <a:pt x="2968" y="416"/>
                  <a:pt x="2968" y="416"/>
                  <a:pt x="2968" y="416"/>
                </a:cubicBezTo>
                <a:cubicBezTo>
                  <a:pt x="2984" y="417"/>
                  <a:pt x="2984" y="417"/>
                  <a:pt x="2984" y="417"/>
                </a:cubicBezTo>
                <a:cubicBezTo>
                  <a:pt x="2976" y="414"/>
                  <a:pt x="2976" y="414"/>
                  <a:pt x="2976" y="414"/>
                </a:cubicBezTo>
                <a:cubicBezTo>
                  <a:pt x="2979" y="413"/>
                  <a:pt x="2979" y="413"/>
                  <a:pt x="2979" y="413"/>
                </a:cubicBezTo>
                <a:cubicBezTo>
                  <a:pt x="2991" y="411"/>
                  <a:pt x="2997" y="410"/>
                  <a:pt x="2999" y="411"/>
                </a:cubicBezTo>
                <a:cubicBezTo>
                  <a:pt x="3000" y="409"/>
                  <a:pt x="2998" y="409"/>
                  <a:pt x="2997" y="409"/>
                </a:cubicBezTo>
                <a:cubicBezTo>
                  <a:pt x="2997" y="409"/>
                  <a:pt x="2997" y="409"/>
                  <a:pt x="2997" y="409"/>
                </a:cubicBezTo>
                <a:cubicBezTo>
                  <a:pt x="2983" y="407"/>
                  <a:pt x="2983" y="407"/>
                  <a:pt x="2983" y="407"/>
                </a:cubicBezTo>
                <a:cubicBezTo>
                  <a:pt x="3007" y="403"/>
                  <a:pt x="3007" y="403"/>
                  <a:pt x="3007" y="403"/>
                </a:cubicBezTo>
                <a:cubicBezTo>
                  <a:pt x="3011" y="403"/>
                  <a:pt x="3014" y="403"/>
                  <a:pt x="3017" y="404"/>
                </a:cubicBezTo>
                <a:cubicBezTo>
                  <a:pt x="3017" y="404"/>
                  <a:pt x="3017" y="404"/>
                  <a:pt x="3017" y="403"/>
                </a:cubicBezTo>
                <a:cubicBezTo>
                  <a:pt x="3016" y="400"/>
                  <a:pt x="3016" y="400"/>
                  <a:pt x="3016" y="400"/>
                </a:cubicBezTo>
                <a:cubicBezTo>
                  <a:pt x="3052" y="394"/>
                  <a:pt x="3052" y="394"/>
                  <a:pt x="3052" y="394"/>
                </a:cubicBezTo>
                <a:cubicBezTo>
                  <a:pt x="3041" y="395"/>
                  <a:pt x="3041" y="395"/>
                  <a:pt x="3041" y="395"/>
                </a:cubicBezTo>
                <a:cubicBezTo>
                  <a:pt x="3032" y="391"/>
                  <a:pt x="3032" y="391"/>
                  <a:pt x="3032" y="391"/>
                </a:cubicBezTo>
                <a:cubicBezTo>
                  <a:pt x="3036" y="389"/>
                  <a:pt x="3036" y="389"/>
                  <a:pt x="3036" y="389"/>
                </a:cubicBezTo>
                <a:cubicBezTo>
                  <a:pt x="3055" y="390"/>
                  <a:pt x="3055" y="390"/>
                  <a:pt x="3055" y="390"/>
                </a:cubicBezTo>
                <a:cubicBezTo>
                  <a:pt x="3069" y="389"/>
                  <a:pt x="3069" y="389"/>
                  <a:pt x="3069" y="389"/>
                </a:cubicBezTo>
                <a:cubicBezTo>
                  <a:pt x="3071" y="385"/>
                  <a:pt x="3071" y="385"/>
                  <a:pt x="3071" y="385"/>
                </a:cubicBezTo>
                <a:cubicBezTo>
                  <a:pt x="3069" y="384"/>
                  <a:pt x="3069" y="384"/>
                  <a:pt x="3069" y="384"/>
                </a:cubicBezTo>
                <a:cubicBezTo>
                  <a:pt x="3077" y="378"/>
                  <a:pt x="3080" y="376"/>
                  <a:pt x="3082" y="375"/>
                </a:cubicBezTo>
                <a:cubicBezTo>
                  <a:pt x="3094" y="377"/>
                  <a:pt x="3094" y="377"/>
                  <a:pt x="3094" y="377"/>
                </a:cubicBezTo>
                <a:cubicBezTo>
                  <a:pt x="3106" y="375"/>
                  <a:pt x="3106" y="375"/>
                  <a:pt x="3106" y="375"/>
                </a:cubicBezTo>
                <a:cubicBezTo>
                  <a:pt x="3118" y="369"/>
                  <a:pt x="3118" y="369"/>
                  <a:pt x="3118" y="369"/>
                </a:cubicBezTo>
                <a:cubicBezTo>
                  <a:pt x="3104" y="372"/>
                  <a:pt x="3104" y="372"/>
                  <a:pt x="3104" y="372"/>
                </a:cubicBezTo>
                <a:cubicBezTo>
                  <a:pt x="3104" y="368"/>
                  <a:pt x="3104" y="368"/>
                  <a:pt x="3104" y="368"/>
                </a:cubicBezTo>
                <a:cubicBezTo>
                  <a:pt x="3117" y="360"/>
                  <a:pt x="3117" y="360"/>
                  <a:pt x="3117" y="360"/>
                </a:cubicBezTo>
                <a:cubicBezTo>
                  <a:pt x="3096" y="358"/>
                  <a:pt x="3096" y="358"/>
                  <a:pt x="3096" y="358"/>
                </a:cubicBezTo>
                <a:cubicBezTo>
                  <a:pt x="3100" y="356"/>
                  <a:pt x="3100" y="356"/>
                  <a:pt x="3100" y="356"/>
                </a:cubicBezTo>
                <a:cubicBezTo>
                  <a:pt x="3118" y="352"/>
                  <a:pt x="3118" y="352"/>
                  <a:pt x="3118" y="352"/>
                </a:cubicBezTo>
                <a:cubicBezTo>
                  <a:pt x="3124" y="355"/>
                  <a:pt x="3127" y="357"/>
                  <a:pt x="3128" y="359"/>
                </a:cubicBezTo>
                <a:cubicBezTo>
                  <a:pt x="3128" y="359"/>
                  <a:pt x="3128" y="359"/>
                  <a:pt x="3128" y="359"/>
                </a:cubicBezTo>
                <a:cubicBezTo>
                  <a:pt x="3128" y="359"/>
                  <a:pt x="3128" y="359"/>
                  <a:pt x="3128" y="359"/>
                </a:cubicBezTo>
                <a:cubicBezTo>
                  <a:pt x="3130" y="360"/>
                  <a:pt x="3129" y="360"/>
                  <a:pt x="3127" y="360"/>
                </a:cubicBezTo>
                <a:cubicBezTo>
                  <a:pt x="3123" y="363"/>
                  <a:pt x="3123" y="363"/>
                  <a:pt x="3123" y="363"/>
                </a:cubicBezTo>
                <a:cubicBezTo>
                  <a:pt x="3154" y="355"/>
                  <a:pt x="3154" y="355"/>
                  <a:pt x="3154" y="355"/>
                </a:cubicBezTo>
                <a:cubicBezTo>
                  <a:pt x="3155" y="351"/>
                  <a:pt x="3155" y="351"/>
                  <a:pt x="3155" y="351"/>
                </a:cubicBezTo>
                <a:cubicBezTo>
                  <a:pt x="3179" y="350"/>
                  <a:pt x="3179" y="350"/>
                  <a:pt x="3179" y="350"/>
                </a:cubicBezTo>
                <a:cubicBezTo>
                  <a:pt x="3184" y="346"/>
                  <a:pt x="3184" y="346"/>
                  <a:pt x="3184" y="346"/>
                </a:cubicBezTo>
                <a:cubicBezTo>
                  <a:pt x="3199" y="344"/>
                  <a:pt x="3199" y="344"/>
                  <a:pt x="3199" y="344"/>
                </a:cubicBezTo>
                <a:cubicBezTo>
                  <a:pt x="3199" y="338"/>
                  <a:pt x="3199" y="338"/>
                  <a:pt x="3199" y="338"/>
                </a:cubicBezTo>
                <a:cubicBezTo>
                  <a:pt x="3211" y="338"/>
                  <a:pt x="3211" y="338"/>
                  <a:pt x="3211" y="338"/>
                </a:cubicBezTo>
                <a:cubicBezTo>
                  <a:pt x="3232" y="333"/>
                  <a:pt x="3232" y="333"/>
                  <a:pt x="3232" y="333"/>
                </a:cubicBezTo>
                <a:cubicBezTo>
                  <a:pt x="3238" y="336"/>
                  <a:pt x="3238" y="336"/>
                  <a:pt x="3238" y="336"/>
                </a:cubicBezTo>
                <a:cubicBezTo>
                  <a:pt x="3240" y="335"/>
                  <a:pt x="3241" y="334"/>
                  <a:pt x="3242" y="333"/>
                </a:cubicBezTo>
                <a:cubicBezTo>
                  <a:pt x="3257" y="333"/>
                  <a:pt x="3257" y="333"/>
                  <a:pt x="3257" y="333"/>
                </a:cubicBezTo>
                <a:cubicBezTo>
                  <a:pt x="3267" y="328"/>
                  <a:pt x="3267" y="328"/>
                  <a:pt x="3267" y="328"/>
                </a:cubicBezTo>
                <a:cubicBezTo>
                  <a:pt x="3248" y="325"/>
                  <a:pt x="3248" y="325"/>
                  <a:pt x="3248" y="325"/>
                </a:cubicBezTo>
                <a:cubicBezTo>
                  <a:pt x="3236" y="334"/>
                  <a:pt x="3236" y="334"/>
                  <a:pt x="3236" y="334"/>
                </a:cubicBezTo>
                <a:cubicBezTo>
                  <a:pt x="3227" y="331"/>
                  <a:pt x="3227" y="331"/>
                  <a:pt x="3227" y="331"/>
                </a:cubicBezTo>
                <a:cubicBezTo>
                  <a:pt x="3227" y="327"/>
                  <a:pt x="3227" y="327"/>
                  <a:pt x="3227" y="327"/>
                </a:cubicBezTo>
                <a:cubicBezTo>
                  <a:pt x="3232" y="327"/>
                  <a:pt x="3232" y="327"/>
                  <a:pt x="3232" y="327"/>
                </a:cubicBezTo>
                <a:cubicBezTo>
                  <a:pt x="3233" y="321"/>
                  <a:pt x="3233" y="321"/>
                  <a:pt x="3233" y="321"/>
                </a:cubicBezTo>
                <a:cubicBezTo>
                  <a:pt x="3230" y="316"/>
                  <a:pt x="3230" y="316"/>
                  <a:pt x="3230" y="316"/>
                </a:cubicBezTo>
                <a:cubicBezTo>
                  <a:pt x="3233" y="314"/>
                  <a:pt x="3233" y="314"/>
                  <a:pt x="3233" y="314"/>
                </a:cubicBezTo>
                <a:cubicBezTo>
                  <a:pt x="3235" y="314"/>
                  <a:pt x="3237" y="314"/>
                  <a:pt x="3238" y="315"/>
                </a:cubicBezTo>
                <a:cubicBezTo>
                  <a:pt x="3238" y="315"/>
                  <a:pt x="3238" y="315"/>
                  <a:pt x="3238" y="315"/>
                </a:cubicBezTo>
                <a:cubicBezTo>
                  <a:pt x="3238" y="315"/>
                  <a:pt x="3238" y="315"/>
                  <a:pt x="3238" y="315"/>
                </a:cubicBezTo>
                <a:cubicBezTo>
                  <a:pt x="3244" y="316"/>
                  <a:pt x="3239" y="314"/>
                  <a:pt x="3238" y="315"/>
                </a:cubicBezTo>
                <a:cubicBezTo>
                  <a:pt x="3244" y="308"/>
                  <a:pt x="3244" y="308"/>
                  <a:pt x="3244" y="308"/>
                </a:cubicBezTo>
                <a:cubicBezTo>
                  <a:pt x="3251" y="306"/>
                  <a:pt x="3251" y="306"/>
                  <a:pt x="3251" y="306"/>
                </a:cubicBezTo>
                <a:cubicBezTo>
                  <a:pt x="3233" y="306"/>
                  <a:pt x="3233" y="306"/>
                  <a:pt x="3233" y="306"/>
                </a:cubicBezTo>
                <a:cubicBezTo>
                  <a:pt x="3250" y="319"/>
                  <a:pt x="3227" y="310"/>
                  <a:pt x="3226" y="311"/>
                </a:cubicBezTo>
                <a:cubicBezTo>
                  <a:pt x="3220" y="309"/>
                  <a:pt x="3220" y="309"/>
                  <a:pt x="3220" y="309"/>
                </a:cubicBezTo>
                <a:cubicBezTo>
                  <a:pt x="3221" y="307"/>
                  <a:pt x="3221" y="307"/>
                  <a:pt x="3221" y="307"/>
                </a:cubicBezTo>
                <a:cubicBezTo>
                  <a:pt x="3192" y="303"/>
                  <a:pt x="3202" y="316"/>
                  <a:pt x="3196" y="306"/>
                </a:cubicBezTo>
                <a:cubicBezTo>
                  <a:pt x="3205" y="302"/>
                  <a:pt x="3205" y="302"/>
                  <a:pt x="3205" y="302"/>
                </a:cubicBezTo>
                <a:cubicBezTo>
                  <a:pt x="3221" y="303"/>
                  <a:pt x="3221" y="303"/>
                  <a:pt x="3221" y="303"/>
                </a:cubicBezTo>
                <a:cubicBezTo>
                  <a:pt x="3223" y="299"/>
                  <a:pt x="3223" y="299"/>
                  <a:pt x="3223" y="299"/>
                </a:cubicBezTo>
                <a:cubicBezTo>
                  <a:pt x="3221" y="298"/>
                  <a:pt x="3221" y="298"/>
                  <a:pt x="3221" y="298"/>
                </a:cubicBezTo>
                <a:cubicBezTo>
                  <a:pt x="3196" y="297"/>
                  <a:pt x="3196" y="297"/>
                  <a:pt x="3196" y="297"/>
                </a:cubicBezTo>
                <a:cubicBezTo>
                  <a:pt x="3174" y="302"/>
                  <a:pt x="3174" y="302"/>
                  <a:pt x="3174" y="302"/>
                </a:cubicBezTo>
                <a:cubicBezTo>
                  <a:pt x="3168" y="307"/>
                  <a:pt x="3168" y="307"/>
                  <a:pt x="3168" y="307"/>
                </a:cubicBezTo>
                <a:cubicBezTo>
                  <a:pt x="3149" y="311"/>
                  <a:pt x="3149" y="311"/>
                  <a:pt x="3149" y="311"/>
                </a:cubicBezTo>
                <a:cubicBezTo>
                  <a:pt x="3149" y="317"/>
                  <a:pt x="3149" y="317"/>
                  <a:pt x="3149" y="317"/>
                </a:cubicBezTo>
                <a:cubicBezTo>
                  <a:pt x="3114" y="326"/>
                  <a:pt x="3114" y="326"/>
                  <a:pt x="3114" y="326"/>
                </a:cubicBezTo>
                <a:cubicBezTo>
                  <a:pt x="3124" y="330"/>
                  <a:pt x="3124" y="330"/>
                  <a:pt x="3124" y="330"/>
                </a:cubicBezTo>
                <a:cubicBezTo>
                  <a:pt x="3105" y="338"/>
                  <a:pt x="3121" y="332"/>
                  <a:pt x="3117" y="332"/>
                </a:cubicBezTo>
                <a:cubicBezTo>
                  <a:pt x="3100" y="329"/>
                  <a:pt x="3100" y="329"/>
                  <a:pt x="3100" y="329"/>
                </a:cubicBezTo>
                <a:cubicBezTo>
                  <a:pt x="3100" y="332"/>
                  <a:pt x="3100" y="332"/>
                  <a:pt x="3100" y="332"/>
                </a:cubicBezTo>
                <a:cubicBezTo>
                  <a:pt x="3083" y="334"/>
                  <a:pt x="3083" y="334"/>
                  <a:pt x="3083" y="334"/>
                </a:cubicBezTo>
                <a:cubicBezTo>
                  <a:pt x="3082" y="338"/>
                  <a:pt x="3082" y="338"/>
                  <a:pt x="3082" y="338"/>
                </a:cubicBezTo>
                <a:cubicBezTo>
                  <a:pt x="3088" y="340"/>
                  <a:pt x="3088" y="340"/>
                  <a:pt x="3088" y="340"/>
                </a:cubicBezTo>
                <a:cubicBezTo>
                  <a:pt x="3083" y="342"/>
                  <a:pt x="3083" y="342"/>
                  <a:pt x="3083" y="342"/>
                </a:cubicBezTo>
                <a:cubicBezTo>
                  <a:pt x="3082" y="341"/>
                  <a:pt x="3082" y="341"/>
                  <a:pt x="3082" y="341"/>
                </a:cubicBezTo>
                <a:cubicBezTo>
                  <a:pt x="3076" y="340"/>
                  <a:pt x="3076" y="340"/>
                  <a:pt x="3076" y="340"/>
                </a:cubicBezTo>
                <a:cubicBezTo>
                  <a:pt x="3058" y="354"/>
                  <a:pt x="3056" y="340"/>
                  <a:pt x="3051" y="345"/>
                </a:cubicBezTo>
                <a:cubicBezTo>
                  <a:pt x="3051" y="356"/>
                  <a:pt x="3051" y="356"/>
                  <a:pt x="3051" y="356"/>
                </a:cubicBezTo>
                <a:cubicBezTo>
                  <a:pt x="3046" y="350"/>
                  <a:pt x="3034" y="358"/>
                  <a:pt x="3026" y="356"/>
                </a:cubicBezTo>
                <a:cubicBezTo>
                  <a:pt x="3020" y="361"/>
                  <a:pt x="3020" y="361"/>
                  <a:pt x="3020" y="361"/>
                </a:cubicBezTo>
                <a:cubicBezTo>
                  <a:pt x="3010" y="363"/>
                  <a:pt x="3010" y="363"/>
                  <a:pt x="3010" y="363"/>
                </a:cubicBezTo>
                <a:cubicBezTo>
                  <a:pt x="2979" y="375"/>
                  <a:pt x="2979" y="375"/>
                  <a:pt x="2979" y="375"/>
                </a:cubicBezTo>
                <a:cubicBezTo>
                  <a:pt x="2983" y="376"/>
                  <a:pt x="2983" y="376"/>
                  <a:pt x="2983" y="376"/>
                </a:cubicBezTo>
                <a:cubicBezTo>
                  <a:pt x="2976" y="379"/>
                  <a:pt x="2976" y="379"/>
                  <a:pt x="2976" y="379"/>
                </a:cubicBezTo>
                <a:cubicBezTo>
                  <a:pt x="2974" y="378"/>
                  <a:pt x="2973" y="377"/>
                  <a:pt x="2973" y="377"/>
                </a:cubicBezTo>
                <a:cubicBezTo>
                  <a:pt x="2974" y="376"/>
                  <a:pt x="2974" y="376"/>
                  <a:pt x="2974" y="376"/>
                </a:cubicBezTo>
                <a:cubicBezTo>
                  <a:pt x="2964" y="377"/>
                  <a:pt x="2964" y="377"/>
                  <a:pt x="2964" y="377"/>
                </a:cubicBezTo>
                <a:cubicBezTo>
                  <a:pt x="2962" y="381"/>
                  <a:pt x="2962" y="381"/>
                  <a:pt x="2962" y="381"/>
                </a:cubicBezTo>
                <a:cubicBezTo>
                  <a:pt x="2961" y="394"/>
                  <a:pt x="2937" y="380"/>
                  <a:pt x="2935" y="387"/>
                </a:cubicBezTo>
                <a:cubicBezTo>
                  <a:pt x="2933" y="391"/>
                  <a:pt x="2933" y="391"/>
                  <a:pt x="2933" y="391"/>
                </a:cubicBezTo>
                <a:cubicBezTo>
                  <a:pt x="2923" y="392"/>
                  <a:pt x="2923" y="392"/>
                  <a:pt x="2923" y="392"/>
                </a:cubicBezTo>
                <a:cubicBezTo>
                  <a:pt x="2913" y="398"/>
                  <a:pt x="2913" y="398"/>
                  <a:pt x="2913" y="398"/>
                </a:cubicBezTo>
                <a:cubicBezTo>
                  <a:pt x="2898" y="399"/>
                  <a:pt x="2898" y="399"/>
                  <a:pt x="2898" y="399"/>
                </a:cubicBezTo>
                <a:cubicBezTo>
                  <a:pt x="2861" y="414"/>
                  <a:pt x="2861" y="414"/>
                  <a:pt x="2861" y="414"/>
                </a:cubicBezTo>
                <a:cubicBezTo>
                  <a:pt x="2858" y="415"/>
                  <a:pt x="2855" y="416"/>
                  <a:pt x="2852" y="417"/>
                </a:cubicBezTo>
                <a:cubicBezTo>
                  <a:pt x="2853" y="417"/>
                  <a:pt x="2853" y="417"/>
                  <a:pt x="2853" y="417"/>
                </a:cubicBezTo>
                <a:cubicBezTo>
                  <a:pt x="2861" y="420"/>
                  <a:pt x="2861" y="420"/>
                  <a:pt x="2861" y="420"/>
                </a:cubicBezTo>
                <a:cubicBezTo>
                  <a:pt x="2861" y="426"/>
                  <a:pt x="2861" y="426"/>
                  <a:pt x="2861" y="426"/>
                </a:cubicBezTo>
                <a:cubicBezTo>
                  <a:pt x="2845" y="423"/>
                  <a:pt x="2845" y="423"/>
                  <a:pt x="2845" y="423"/>
                </a:cubicBezTo>
                <a:cubicBezTo>
                  <a:pt x="2841" y="427"/>
                  <a:pt x="2841" y="427"/>
                  <a:pt x="2841" y="427"/>
                </a:cubicBezTo>
                <a:cubicBezTo>
                  <a:pt x="2836" y="425"/>
                  <a:pt x="2836" y="425"/>
                  <a:pt x="2836" y="425"/>
                </a:cubicBezTo>
                <a:cubicBezTo>
                  <a:pt x="2841" y="420"/>
                  <a:pt x="2841" y="420"/>
                  <a:pt x="2841" y="420"/>
                </a:cubicBezTo>
                <a:cubicBezTo>
                  <a:pt x="2814" y="429"/>
                  <a:pt x="2812" y="429"/>
                  <a:pt x="2815" y="427"/>
                </a:cubicBezTo>
                <a:cubicBezTo>
                  <a:pt x="2801" y="432"/>
                  <a:pt x="2801" y="432"/>
                  <a:pt x="2801" y="432"/>
                </a:cubicBezTo>
                <a:cubicBezTo>
                  <a:pt x="2775" y="438"/>
                  <a:pt x="2775" y="438"/>
                  <a:pt x="2775" y="438"/>
                </a:cubicBezTo>
                <a:cubicBezTo>
                  <a:pt x="2770" y="441"/>
                  <a:pt x="2770" y="441"/>
                  <a:pt x="2770" y="441"/>
                </a:cubicBezTo>
                <a:cubicBezTo>
                  <a:pt x="2750" y="444"/>
                  <a:pt x="2750" y="444"/>
                  <a:pt x="2750" y="444"/>
                </a:cubicBezTo>
                <a:cubicBezTo>
                  <a:pt x="2744" y="450"/>
                  <a:pt x="2744" y="450"/>
                  <a:pt x="2744" y="450"/>
                </a:cubicBezTo>
                <a:cubicBezTo>
                  <a:pt x="2733" y="450"/>
                  <a:pt x="2733" y="450"/>
                  <a:pt x="2733" y="450"/>
                </a:cubicBezTo>
                <a:cubicBezTo>
                  <a:pt x="2721" y="457"/>
                  <a:pt x="2721" y="457"/>
                  <a:pt x="2721" y="457"/>
                </a:cubicBezTo>
                <a:cubicBezTo>
                  <a:pt x="2705" y="461"/>
                  <a:pt x="2705" y="461"/>
                  <a:pt x="2705" y="461"/>
                </a:cubicBezTo>
                <a:cubicBezTo>
                  <a:pt x="2701" y="456"/>
                  <a:pt x="2701" y="456"/>
                  <a:pt x="2701" y="456"/>
                </a:cubicBezTo>
                <a:cubicBezTo>
                  <a:pt x="2692" y="460"/>
                  <a:pt x="2692" y="460"/>
                  <a:pt x="2692" y="460"/>
                </a:cubicBezTo>
                <a:cubicBezTo>
                  <a:pt x="2702" y="461"/>
                  <a:pt x="2702" y="461"/>
                  <a:pt x="2702" y="461"/>
                </a:cubicBezTo>
                <a:cubicBezTo>
                  <a:pt x="2695" y="465"/>
                  <a:pt x="2695" y="465"/>
                  <a:pt x="2695" y="465"/>
                </a:cubicBezTo>
                <a:cubicBezTo>
                  <a:pt x="2684" y="461"/>
                  <a:pt x="2684" y="461"/>
                  <a:pt x="2684" y="461"/>
                </a:cubicBezTo>
                <a:cubicBezTo>
                  <a:pt x="2661" y="473"/>
                  <a:pt x="2681" y="463"/>
                  <a:pt x="2680" y="465"/>
                </a:cubicBezTo>
                <a:cubicBezTo>
                  <a:pt x="2665" y="471"/>
                  <a:pt x="2665" y="471"/>
                  <a:pt x="2665" y="471"/>
                </a:cubicBezTo>
                <a:cubicBezTo>
                  <a:pt x="2636" y="476"/>
                  <a:pt x="2636" y="476"/>
                  <a:pt x="2636" y="476"/>
                </a:cubicBezTo>
                <a:cubicBezTo>
                  <a:pt x="2635" y="481"/>
                  <a:pt x="2635" y="481"/>
                  <a:pt x="2635" y="481"/>
                </a:cubicBezTo>
                <a:cubicBezTo>
                  <a:pt x="2620" y="483"/>
                  <a:pt x="2620" y="483"/>
                  <a:pt x="2620" y="483"/>
                </a:cubicBezTo>
                <a:cubicBezTo>
                  <a:pt x="2593" y="490"/>
                  <a:pt x="2593" y="490"/>
                  <a:pt x="2593" y="490"/>
                </a:cubicBezTo>
                <a:cubicBezTo>
                  <a:pt x="2575" y="491"/>
                  <a:pt x="2575" y="491"/>
                  <a:pt x="2575" y="491"/>
                </a:cubicBezTo>
                <a:cubicBezTo>
                  <a:pt x="2554" y="495"/>
                  <a:pt x="2554" y="495"/>
                  <a:pt x="2554" y="495"/>
                </a:cubicBezTo>
                <a:cubicBezTo>
                  <a:pt x="2551" y="499"/>
                  <a:pt x="2551" y="499"/>
                  <a:pt x="2551" y="499"/>
                </a:cubicBezTo>
                <a:cubicBezTo>
                  <a:pt x="2509" y="508"/>
                  <a:pt x="2509" y="508"/>
                  <a:pt x="2509" y="508"/>
                </a:cubicBezTo>
                <a:cubicBezTo>
                  <a:pt x="2492" y="510"/>
                  <a:pt x="2492" y="510"/>
                  <a:pt x="2492" y="510"/>
                </a:cubicBezTo>
                <a:cubicBezTo>
                  <a:pt x="2499" y="508"/>
                  <a:pt x="2499" y="508"/>
                  <a:pt x="2499" y="508"/>
                </a:cubicBezTo>
                <a:cubicBezTo>
                  <a:pt x="2554" y="491"/>
                  <a:pt x="2554" y="491"/>
                  <a:pt x="2554" y="491"/>
                </a:cubicBezTo>
                <a:cubicBezTo>
                  <a:pt x="2564" y="488"/>
                  <a:pt x="2564" y="488"/>
                  <a:pt x="2564" y="488"/>
                </a:cubicBezTo>
                <a:cubicBezTo>
                  <a:pt x="2577" y="486"/>
                  <a:pt x="2577" y="486"/>
                  <a:pt x="2577" y="486"/>
                </a:cubicBezTo>
                <a:cubicBezTo>
                  <a:pt x="2573" y="480"/>
                  <a:pt x="2573" y="480"/>
                  <a:pt x="2573" y="480"/>
                </a:cubicBezTo>
                <a:cubicBezTo>
                  <a:pt x="2581" y="473"/>
                  <a:pt x="2581" y="473"/>
                  <a:pt x="2581" y="473"/>
                </a:cubicBezTo>
                <a:cubicBezTo>
                  <a:pt x="2589" y="473"/>
                  <a:pt x="2589" y="473"/>
                  <a:pt x="2589" y="473"/>
                </a:cubicBezTo>
                <a:cubicBezTo>
                  <a:pt x="2585" y="480"/>
                  <a:pt x="2585" y="480"/>
                  <a:pt x="2585" y="480"/>
                </a:cubicBezTo>
                <a:cubicBezTo>
                  <a:pt x="2600" y="475"/>
                  <a:pt x="2600" y="475"/>
                  <a:pt x="2600" y="475"/>
                </a:cubicBezTo>
                <a:cubicBezTo>
                  <a:pt x="2598" y="473"/>
                  <a:pt x="2598" y="473"/>
                  <a:pt x="2598" y="473"/>
                </a:cubicBezTo>
                <a:cubicBezTo>
                  <a:pt x="2613" y="458"/>
                  <a:pt x="2610" y="467"/>
                  <a:pt x="2616" y="466"/>
                </a:cubicBezTo>
                <a:cubicBezTo>
                  <a:pt x="2636" y="456"/>
                  <a:pt x="2636" y="456"/>
                  <a:pt x="2636" y="456"/>
                </a:cubicBezTo>
                <a:cubicBezTo>
                  <a:pt x="2641" y="459"/>
                  <a:pt x="2641" y="459"/>
                  <a:pt x="2641" y="459"/>
                </a:cubicBezTo>
                <a:cubicBezTo>
                  <a:pt x="2649" y="458"/>
                  <a:pt x="2650" y="455"/>
                  <a:pt x="2652" y="454"/>
                </a:cubicBezTo>
                <a:cubicBezTo>
                  <a:pt x="2645" y="454"/>
                  <a:pt x="2645" y="454"/>
                  <a:pt x="2645" y="454"/>
                </a:cubicBezTo>
                <a:cubicBezTo>
                  <a:pt x="2657" y="449"/>
                  <a:pt x="2657" y="449"/>
                  <a:pt x="2657" y="449"/>
                </a:cubicBezTo>
                <a:cubicBezTo>
                  <a:pt x="2683" y="443"/>
                  <a:pt x="2685" y="442"/>
                  <a:pt x="2681" y="442"/>
                </a:cubicBezTo>
                <a:cubicBezTo>
                  <a:pt x="2698" y="437"/>
                  <a:pt x="2698" y="437"/>
                  <a:pt x="2698" y="437"/>
                </a:cubicBezTo>
                <a:cubicBezTo>
                  <a:pt x="2719" y="433"/>
                  <a:pt x="2719" y="433"/>
                  <a:pt x="2719" y="433"/>
                </a:cubicBezTo>
                <a:cubicBezTo>
                  <a:pt x="2783" y="411"/>
                  <a:pt x="2783" y="411"/>
                  <a:pt x="2783" y="411"/>
                </a:cubicBezTo>
                <a:cubicBezTo>
                  <a:pt x="2818" y="400"/>
                  <a:pt x="2818" y="400"/>
                  <a:pt x="2818" y="400"/>
                </a:cubicBezTo>
                <a:cubicBezTo>
                  <a:pt x="2913" y="369"/>
                  <a:pt x="2913" y="369"/>
                  <a:pt x="2913" y="369"/>
                </a:cubicBezTo>
                <a:cubicBezTo>
                  <a:pt x="2937" y="361"/>
                  <a:pt x="2937" y="361"/>
                  <a:pt x="2937" y="361"/>
                </a:cubicBezTo>
                <a:cubicBezTo>
                  <a:pt x="2942" y="354"/>
                  <a:pt x="2942" y="354"/>
                  <a:pt x="2942" y="354"/>
                </a:cubicBezTo>
                <a:cubicBezTo>
                  <a:pt x="2963" y="349"/>
                  <a:pt x="2971" y="350"/>
                  <a:pt x="2972" y="352"/>
                </a:cubicBezTo>
                <a:cubicBezTo>
                  <a:pt x="2983" y="349"/>
                  <a:pt x="2983" y="349"/>
                  <a:pt x="2983" y="349"/>
                </a:cubicBezTo>
                <a:cubicBezTo>
                  <a:pt x="2980" y="346"/>
                  <a:pt x="2980" y="346"/>
                  <a:pt x="2980" y="346"/>
                </a:cubicBezTo>
                <a:cubicBezTo>
                  <a:pt x="2995" y="342"/>
                  <a:pt x="2995" y="342"/>
                  <a:pt x="2995" y="342"/>
                </a:cubicBezTo>
                <a:cubicBezTo>
                  <a:pt x="3004" y="345"/>
                  <a:pt x="3004" y="345"/>
                  <a:pt x="3004" y="345"/>
                </a:cubicBezTo>
                <a:cubicBezTo>
                  <a:pt x="3035" y="328"/>
                  <a:pt x="3006" y="341"/>
                  <a:pt x="3007" y="339"/>
                </a:cubicBezTo>
                <a:cubicBezTo>
                  <a:pt x="3045" y="325"/>
                  <a:pt x="3045" y="325"/>
                  <a:pt x="3045" y="325"/>
                </a:cubicBezTo>
                <a:cubicBezTo>
                  <a:pt x="3061" y="322"/>
                  <a:pt x="3061" y="322"/>
                  <a:pt x="3061" y="322"/>
                </a:cubicBezTo>
                <a:cubicBezTo>
                  <a:pt x="3053" y="314"/>
                  <a:pt x="3066" y="318"/>
                  <a:pt x="3067" y="318"/>
                </a:cubicBezTo>
                <a:cubicBezTo>
                  <a:pt x="3082" y="311"/>
                  <a:pt x="3082" y="311"/>
                  <a:pt x="3082" y="311"/>
                </a:cubicBezTo>
                <a:cubicBezTo>
                  <a:pt x="3078" y="309"/>
                  <a:pt x="3071" y="310"/>
                  <a:pt x="3067" y="311"/>
                </a:cubicBezTo>
                <a:cubicBezTo>
                  <a:pt x="3057" y="317"/>
                  <a:pt x="3057" y="317"/>
                  <a:pt x="3057" y="317"/>
                </a:cubicBezTo>
                <a:cubicBezTo>
                  <a:pt x="3034" y="325"/>
                  <a:pt x="3034" y="325"/>
                  <a:pt x="3034" y="325"/>
                </a:cubicBezTo>
                <a:cubicBezTo>
                  <a:pt x="3026" y="330"/>
                  <a:pt x="3026" y="330"/>
                  <a:pt x="3026" y="330"/>
                </a:cubicBezTo>
                <a:cubicBezTo>
                  <a:pt x="2997" y="338"/>
                  <a:pt x="2997" y="338"/>
                  <a:pt x="2997" y="338"/>
                </a:cubicBezTo>
                <a:cubicBezTo>
                  <a:pt x="2993" y="336"/>
                  <a:pt x="2993" y="336"/>
                  <a:pt x="2993" y="336"/>
                </a:cubicBezTo>
                <a:cubicBezTo>
                  <a:pt x="2993" y="334"/>
                  <a:pt x="2993" y="334"/>
                  <a:pt x="2993" y="334"/>
                </a:cubicBezTo>
                <a:cubicBezTo>
                  <a:pt x="2999" y="333"/>
                  <a:pt x="2999" y="333"/>
                  <a:pt x="2999" y="333"/>
                </a:cubicBezTo>
                <a:cubicBezTo>
                  <a:pt x="3079" y="298"/>
                  <a:pt x="3079" y="298"/>
                  <a:pt x="3079" y="298"/>
                </a:cubicBezTo>
                <a:cubicBezTo>
                  <a:pt x="3094" y="297"/>
                  <a:pt x="3094" y="297"/>
                  <a:pt x="3094" y="297"/>
                </a:cubicBezTo>
                <a:cubicBezTo>
                  <a:pt x="3098" y="286"/>
                  <a:pt x="3098" y="286"/>
                  <a:pt x="3098" y="286"/>
                </a:cubicBezTo>
                <a:cubicBezTo>
                  <a:pt x="3110" y="283"/>
                  <a:pt x="3110" y="283"/>
                  <a:pt x="3110" y="283"/>
                </a:cubicBezTo>
                <a:cubicBezTo>
                  <a:pt x="3117" y="280"/>
                  <a:pt x="3117" y="280"/>
                  <a:pt x="3117" y="280"/>
                </a:cubicBezTo>
                <a:cubicBezTo>
                  <a:pt x="3116" y="278"/>
                  <a:pt x="3115" y="277"/>
                  <a:pt x="3113" y="278"/>
                </a:cubicBezTo>
                <a:cubicBezTo>
                  <a:pt x="3082" y="285"/>
                  <a:pt x="3082" y="285"/>
                  <a:pt x="3082" y="285"/>
                </a:cubicBezTo>
                <a:cubicBezTo>
                  <a:pt x="3063" y="285"/>
                  <a:pt x="3063" y="285"/>
                  <a:pt x="3063" y="285"/>
                </a:cubicBezTo>
                <a:cubicBezTo>
                  <a:pt x="3074" y="277"/>
                  <a:pt x="3079" y="276"/>
                  <a:pt x="3089" y="273"/>
                </a:cubicBezTo>
                <a:cubicBezTo>
                  <a:pt x="3118" y="264"/>
                  <a:pt x="3118" y="264"/>
                  <a:pt x="3118" y="264"/>
                </a:cubicBezTo>
                <a:cubicBezTo>
                  <a:pt x="3113" y="261"/>
                  <a:pt x="3130" y="259"/>
                  <a:pt x="3135" y="257"/>
                </a:cubicBezTo>
                <a:cubicBezTo>
                  <a:pt x="3135" y="254"/>
                  <a:pt x="3135" y="254"/>
                  <a:pt x="3135" y="254"/>
                </a:cubicBezTo>
                <a:cubicBezTo>
                  <a:pt x="3139" y="254"/>
                  <a:pt x="3139" y="254"/>
                  <a:pt x="3139" y="254"/>
                </a:cubicBezTo>
                <a:cubicBezTo>
                  <a:pt x="3179" y="240"/>
                  <a:pt x="3179" y="240"/>
                  <a:pt x="3179" y="240"/>
                </a:cubicBezTo>
                <a:cubicBezTo>
                  <a:pt x="3180" y="241"/>
                  <a:pt x="3180" y="241"/>
                  <a:pt x="3180" y="241"/>
                </a:cubicBezTo>
                <a:cubicBezTo>
                  <a:pt x="3184" y="237"/>
                  <a:pt x="3184" y="237"/>
                  <a:pt x="3184" y="237"/>
                </a:cubicBezTo>
                <a:cubicBezTo>
                  <a:pt x="3213" y="230"/>
                  <a:pt x="3213" y="230"/>
                  <a:pt x="3213" y="230"/>
                </a:cubicBezTo>
                <a:cubicBezTo>
                  <a:pt x="3221" y="222"/>
                  <a:pt x="3221" y="222"/>
                  <a:pt x="3221" y="222"/>
                </a:cubicBezTo>
                <a:cubicBezTo>
                  <a:pt x="3244" y="217"/>
                  <a:pt x="3244" y="217"/>
                  <a:pt x="3244" y="217"/>
                </a:cubicBezTo>
                <a:cubicBezTo>
                  <a:pt x="3246" y="211"/>
                  <a:pt x="3246" y="211"/>
                  <a:pt x="3246" y="211"/>
                </a:cubicBezTo>
                <a:cubicBezTo>
                  <a:pt x="3263" y="206"/>
                  <a:pt x="3263" y="206"/>
                  <a:pt x="3263" y="206"/>
                </a:cubicBezTo>
                <a:cubicBezTo>
                  <a:pt x="3269" y="203"/>
                  <a:pt x="3269" y="203"/>
                  <a:pt x="3269" y="203"/>
                </a:cubicBezTo>
                <a:cubicBezTo>
                  <a:pt x="3308" y="188"/>
                  <a:pt x="3308" y="188"/>
                  <a:pt x="3308" y="188"/>
                </a:cubicBezTo>
                <a:cubicBezTo>
                  <a:pt x="3347" y="182"/>
                  <a:pt x="3347" y="192"/>
                  <a:pt x="3353" y="182"/>
                </a:cubicBezTo>
                <a:cubicBezTo>
                  <a:pt x="3347" y="175"/>
                  <a:pt x="3347" y="175"/>
                  <a:pt x="3347" y="175"/>
                </a:cubicBezTo>
                <a:cubicBezTo>
                  <a:pt x="3339" y="183"/>
                  <a:pt x="3339" y="183"/>
                  <a:pt x="3339" y="183"/>
                </a:cubicBezTo>
                <a:cubicBezTo>
                  <a:pt x="3322" y="181"/>
                  <a:pt x="3312" y="179"/>
                  <a:pt x="3307" y="179"/>
                </a:cubicBezTo>
                <a:cubicBezTo>
                  <a:pt x="3312" y="179"/>
                  <a:pt x="3319" y="180"/>
                  <a:pt x="3310" y="177"/>
                </a:cubicBezTo>
                <a:cubicBezTo>
                  <a:pt x="3305" y="178"/>
                  <a:pt x="3305" y="178"/>
                  <a:pt x="3305" y="178"/>
                </a:cubicBezTo>
                <a:cubicBezTo>
                  <a:pt x="3299" y="177"/>
                  <a:pt x="3301" y="178"/>
                  <a:pt x="3305" y="178"/>
                </a:cubicBezTo>
                <a:cubicBezTo>
                  <a:pt x="3295" y="181"/>
                  <a:pt x="3295" y="181"/>
                  <a:pt x="3295" y="181"/>
                </a:cubicBezTo>
                <a:cubicBezTo>
                  <a:pt x="3281" y="177"/>
                  <a:pt x="3281" y="177"/>
                  <a:pt x="3281" y="177"/>
                </a:cubicBezTo>
                <a:cubicBezTo>
                  <a:pt x="3285" y="175"/>
                  <a:pt x="3289" y="177"/>
                  <a:pt x="3293" y="176"/>
                </a:cubicBezTo>
                <a:cubicBezTo>
                  <a:pt x="3293" y="171"/>
                  <a:pt x="3293" y="171"/>
                  <a:pt x="3293" y="171"/>
                </a:cubicBezTo>
                <a:cubicBezTo>
                  <a:pt x="3295" y="171"/>
                  <a:pt x="3295" y="171"/>
                  <a:pt x="3295" y="171"/>
                </a:cubicBezTo>
                <a:cubicBezTo>
                  <a:pt x="3306" y="175"/>
                  <a:pt x="3306" y="175"/>
                  <a:pt x="3306" y="175"/>
                </a:cubicBezTo>
                <a:cubicBezTo>
                  <a:pt x="3329" y="166"/>
                  <a:pt x="3329" y="166"/>
                  <a:pt x="3329" y="166"/>
                </a:cubicBezTo>
                <a:cubicBezTo>
                  <a:pt x="3343" y="168"/>
                  <a:pt x="3343" y="168"/>
                  <a:pt x="3343" y="168"/>
                </a:cubicBezTo>
                <a:cubicBezTo>
                  <a:pt x="3343" y="164"/>
                  <a:pt x="3343" y="164"/>
                  <a:pt x="3343" y="164"/>
                </a:cubicBezTo>
                <a:cubicBezTo>
                  <a:pt x="3347" y="164"/>
                  <a:pt x="3347" y="164"/>
                  <a:pt x="3347" y="164"/>
                </a:cubicBezTo>
                <a:cubicBezTo>
                  <a:pt x="3335" y="158"/>
                  <a:pt x="3335" y="158"/>
                  <a:pt x="3335" y="158"/>
                </a:cubicBezTo>
                <a:cubicBezTo>
                  <a:pt x="3349" y="145"/>
                  <a:pt x="3334" y="158"/>
                  <a:pt x="3335" y="152"/>
                </a:cubicBezTo>
                <a:cubicBezTo>
                  <a:pt x="3326" y="151"/>
                  <a:pt x="3326" y="151"/>
                  <a:pt x="3326" y="151"/>
                </a:cubicBezTo>
                <a:cubicBezTo>
                  <a:pt x="3304" y="157"/>
                  <a:pt x="3304" y="157"/>
                  <a:pt x="3304" y="157"/>
                </a:cubicBezTo>
                <a:cubicBezTo>
                  <a:pt x="3308" y="158"/>
                  <a:pt x="3308" y="158"/>
                  <a:pt x="3308" y="158"/>
                </a:cubicBezTo>
                <a:cubicBezTo>
                  <a:pt x="3304" y="160"/>
                  <a:pt x="3304" y="160"/>
                  <a:pt x="3304" y="160"/>
                </a:cubicBezTo>
                <a:cubicBezTo>
                  <a:pt x="3306" y="157"/>
                  <a:pt x="3303" y="159"/>
                  <a:pt x="3302" y="158"/>
                </a:cubicBezTo>
                <a:cubicBezTo>
                  <a:pt x="3299" y="158"/>
                  <a:pt x="3299" y="158"/>
                  <a:pt x="3299" y="158"/>
                </a:cubicBezTo>
                <a:cubicBezTo>
                  <a:pt x="3299" y="162"/>
                  <a:pt x="3299" y="162"/>
                  <a:pt x="3299" y="162"/>
                </a:cubicBezTo>
                <a:cubicBezTo>
                  <a:pt x="3292" y="162"/>
                  <a:pt x="3292" y="162"/>
                  <a:pt x="3292" y="162"/>
                </a:cubicBezTo>
                <a:cubicBezTo>
                  <a:pt x="3277" y="168"/>
                  <a:pt x="3277" y="168"/>
                  <a:pt x="3277" y="168"/>
                </a:cubicBezTo>
                <a:cubicBezTo>
                  <a:pt x="3264" y="168"/>
                  <a:pt x="3264" y="168"/>
                  <a:pt x="3264" y="168"/>
                </a:cubicBezTo>
                <a:cubicBezTo>
                  <a:pt x="3264" y="172"/>
                  <a:pt x="3264" y="172"/>
                  <a:pt x="3264" y="172"/>
                </a:cubicBezTo>
                <a:cubicBezTo>
                  <a:pt x="3238" y="180"/>
                  <a:pt x="3238" y="180"/>
                  <a:pt x="3238" y="180"/>
                </a:cubicBezTo>
                <a:cubicBezTo>
                  <a:pt x="3232" y="186"/>
                  <a:pt x="3232" y="186"/>
                  <a:pt x="3232" y="186"/>
                </a:cubicBezTo>
                <a:cubicBezTo>
                  <a:pt x="3209" y="192"/>
                  <a:pt x="3209" y="192"/>
                  <a:pt x="3209" y="192"/>
                </a:cubicBezTo>
                <a:cubicBezTo>
                  <a:pt x="3207" y="194"/>
                  <a:pt x="3207" y="194"/>
                  <a:pt x="3207" y="194"/>
                </a:cubicBezTo>
                <a:cubicBezTo>
                  <a:pt x="3192" y="201"/>
                  <a:pt x="3192" y="201"/>
                  <a:pt x="3192" y="201"/>
                </a:cubicBezTo>
                <a:cubicBezTo>
                  <a:pt x="3179" y="204"/>
                  <a:pt x="3179" y="204"/>
                  <a:pt x="3179" y="204"/>
                </a:cubicBezTo>
                <a:cubicBezTo>
                  <a:pt x="3170" y="211"/>
                  <a:pt x="3170" y="211"/>
                  <a:pt x="3170" y="211"/>
                </a:cubicBezTo>
                <a:cubicBezTo>
                  <a:pt x="3180" y="212"/>
                  <a:pt x="3172" y="212"/>
                  <a:pt x="3172" y="212"/>
                </a:cubicBezTo>
                <a:cubicBezTo>
                  <a:pt x="3161" y="214"/>
                  <a:pt x="3155" y="215"/>
                  <a:pt x="3152" y="216"/>
                </a:cubicBezTo>
                <a:cubicBezTo>
                  <a:pt x="3148" y="218"/>
                  <a:pt x="3148" y="218"/>
                  <a:pt x="3148" y="218"/>
                </a:cubicBezTo>
                <a:cubicBezTo>
                  <a:pt x="3133" y="219"/>
                  <a:pt x="3133" y="219"/>
                  <a:pt x="3133" y="219"/>
                </a:cubicBezTo>
                <a:cubicBezTo>
                  <a:pt x="3131" y="223"/>
                  <a:pt x="3131" y="223"/>
                  <a:pt x="3131" y="223"/>
                </a:cubicBezTo>
                <a:cubicBezTo>
                  <a:pt x="3114" y="226"/>
                  <a:pt x="3114" y="226"/>
                  <a:pt x="3114" y="226"/>
                </a:cubicBezTo>
                <a:cubicBezTo>
                  <a:pt x="3108" y="231"/>
                  <a:pt x="3108" y="231"/>
                  <a:pt x="3108" y="231"/>
                </a:cubicBezTo>
                <a:cubicBezTo>
                  <a:pt x="3098" y="233"/>
                  <a:pt x="3098" y="233"/>
                  <a:pt x="3098" y="233"/>
                </a:cubicBezTo>
                <a:cubicBezTo>
                  <a:pt x="3092" y="239"/>
                  <a:pt x="3092" y="239"/>
                  <a:pt x="3092" y="239"/>
                </a:cubicBezTo>
                <a:cubicBezTo>
                  <a:pt x="3086" y="239"/>
                  <a:pt x="3086" y="239"/>
                  <a:pt x="3086" y="239"/>
                </a:cubicBezTo>
                <a:cubicBezTo>
                  <a:pt x="3084" y="240"/>
                  <a:pt x="3083" y="241"/>
                  <a:pt x="3082" y="242"/>
                </a:cubicBezTo>
                <a:cubicBezTo>
                  <a:pt x="3082" y="242"/>
                  <a:pt x="3083" y="242"/>
                  <a:pt x="3083" y="242"/>
                </a:cubicBezTo>
                <a:cubicBezTo>
                  <a:pt x="3080" y="243"/>
                  <a:pt x="3080" y="243"/>
                  <a:pt x="3080" y="243"/>
                </a:cubicBezTo>
                <a:cubicBezTo>
                  <a:pt x="3079" y="244"/>
                  <a:pt x="3079" y="244"/>
                  <a:pt x="3079" y="244"/>
                </a:cubicBezTo>
                <a:cubicBezTo>
                  <a:pt x="3063" y="249"/>
                  <a:pt x="3063" y="249"/>
                  <a:pt x="3063" y="249"/>
                </a:cubicBezTo>
                <a:cubicBezTo>
                  <a:pt x="3058" y="247"/>
                  <a:pt x="3058" y="247"/>
                  <a:pt x="3058" y="247"/>
                </a:cubicBezTo>
                <a:cubicBezTo>
                  <a:pt x="3055" y="252"/>
                  <a:pt x="3055" y="252"/>
                  <a:pt x="3055" y="252"/>
                </a:cubicBezTo>
                <a:cubicBezTo>
                  <a:pt x="3048" y="253"/>
                  <a:pt x="3048" y="253"/>
                  <a:pt x="3048" y="253"/>
                </a:cubicBezTo>
                <a:cubicBezTo>
                  <a:pt x="3041" y="260"/>
                  <a:pt x="3041" y="260"/>
                  <a:pt x="3041" y="260"/>
                </a:cubicBezTo>
                <a:cubicBezTo>
                  <a:pt x="3024" y="262"/>
                  <a:pt x="3024" y="262"/>
                  <a:pt x="3024" y="262"/>
                </a:cubicBezTo>
                <a:cubicBezTo>
                  <a:pt x="3020" y="268"/>
                  <a:pt x="3020" y="268"/>
                  <a:pt x="3020" y="268"/>
                </a:cubicBezTo>
                <a:cubicBezTo>
                  <a:pt x="3007" y="269"/>
                  <a:pt x="3007" y="269"/>
                  <a:pt x="3007" y="269"/>
                </a:cubicBezTo>
                <a:cubicBezTo>
                  <a:pt x="2999" y="271"/>
                  <a:pt x="2999" y="271"/>
                  <a:pt x="2999" y="271"/>
                </a:cubicBezTo>
                <a:cubicBezTo>
                  <a:pt x="2997" y="277"/>
                  <a:pt x="2997" y="277"/>
                  <a:pt x="2997" y="277"/>
                </a:cubicBezTo>
                <a:cubicBezTo>
                  <a:pt x="2981" y="280"/>
                  <a:pt x="2972" y="282"/>
                  <a:pt x="2967" y="282"/>
                </a:cubicBezTo>
                <a:cubicBezTo>
                  <a:pt x="2973" y="284"/>
                  <a:pt x="2973" y="284"/>
                  <a:pt x="2973" y="284"/>
                </a:cubicBezTo>
                <a:cubicBezTo>
                  <a:pt x="2968" y="286"/>
                  <a:pt x="2968" y="286"/>
                  <a:pt x="2968" y="286"/>
                </a:cubicBezTo>
                <a:cubicBezTo>
                  <a:pt x="2952" y="285"/>
                  <a:pt x="2967" y="285"/>
                  <a:pt x="2964" y="283"/>
                </a:cubicBezTo>
                <a:cubicBezTo>
                  <a:pt x="2939" y="289"/>
                  <a:pt x="2939" y="289"/>
                  <a:pt x="2939" y="289"/>
                </a:cubicBezTo>
                <a:cubicBezTo>
                  <a:pt x="2956" y="292"/>
                  <a:pt x="2935" y="296"/>
                  <a:pt x="2933" y="298"/>
                </a:cubicBezTo>
                <a:cubicBezTo>
                  <a:pt x="2923" y="299"/>
                  <a:pt x="2923" y="299"/>
                  <a:pt x="2923" y="299"/>
                </a:cubicBezTo>
                <a:cubicBezTo>
                  <a:pt x="2933" y="290"/>
                  <a:pt x="2933" y="290"/>
                  <a:pt x="2933" y="290"/>
                </a:cubicBezTo>
                <a:cubicBezTo>
                  <a:pt x="2917" y="289"/>
                  <a:pt x="2917" y="289"/>
                  <a:pt x="2917" y="289"/>
                </a:cubicBezTo>
                <a:cubicBezTo>
                  <a:pt x="2913" y="296"/>
                  <a:pt x="2913" y="296"/>
                  <a:pt x="2913" y="296"/>
                </a:cubicBezTo>
                <a:cubicBezTo>
                  <a:pt x="2919" y="298"/>
                  <a:pt x="2919" y="298"/>
                  <a:pt x="2919" y="298"/>
                </a:cubicBezTo>
                <a:cubicBezTo>
                  <a:pt x="2919" y="303"/>
                  <a:pt x="2919" y="303"/>
                  <a:pt x="2919" y="303"/>
                </a:cubicBezTo>
                <a:cubicBezTo>
                  <a:pt x="2913" y="305"/>
                  <a:pt x="2913" y="305"/>
                  <a:pt x="2913" y="305"/>
                </a:cubicBezTo>
                <a:cubicBezTo>
                  <a:pt x="2908" y="303"/>
                  <a:pt x="2908" y="303"/>
                  <a:pt x="2908" y="303"/>
                </a:cubicBezTo>
                <a:cubicBezTo>
                  <a:pt x="2906" y="309"/>
                  <a:pt x="2898" y="309"/>
                  <a:pt x="2898" y="311"/>
                </a:cubicBezTo>
                <a:cubicBezTo>
                  <a:pt x="2892" y="307"/>
                  <a:pt x="2892" y="307"/>
                  <a:pt x="2892" y="307"/>
                </a:cubicBezTo>
                <a:cubicBezTo>
                  <a:pt x="2902" y="303"/>
                  <a:pt x="2902" y="303"/>
                  <a:pt x="2902" y="303"/>
                </a:cubicBezTo>
                <a:cubicBezTo>
                  <a:pt x="2902" y="298"/>
                  <a:pt x="2902" y="298"/>
                  <a:pt x="2902" y="298"/>
                </a:cubicBezTo>
                <a:cubicBezTo>
                  <a:pt x="2888" y="302"/>
                  <a:pt x="2888" y="302"/>
                  <a:pt x="2888" y="302"/>
                </a:cubicBezTo>
                <a:cubicBezTo>
                  <a:pt x="2867" y="294"/>
                  <a:pt x="2867" y="294"/>
                  <a:pt x="2867" y="294"/>
                </a:cubicBezTo>
                <a:cubicBezTo>
                  <a:pt x="2876" y="288"/>
                  <a:pt x="2876" y="288"/>
                  <a:pt x="2876" y="288"/>
                </a:cubicBezTo>
                <a:cubicBezTo>
                  <a:pt x="2882" y="290"/>
                  <a:pt x="2882" y="290"/>
                  <a:pt x="2882" y="290"/>
                </a:cubicBezTo>
                <a:cubicBezTo>
                  <a:pt x="2886" y="286"/>
                  <a:pt x="2886" y="286"/>
                  <a:pt x="2886" y="286"/>
                </a:cubicBezTo>
                <a:cubicBezTo>
                  <a:pt x="2898" y="286"/>
                  <a:pt x="2898" y="286"/>
                  <a:pt x="2898" y="286"/>
                </a:cubicBezTo>
                <a:cubicBezTo>
                  <a:pt x="2929" y="286"/>
                  <a:pt x="2929" y="286"/>
                  <a:pt x="2929" y="286"/>
                </a:cubicBezTo>
                <a:cubicBezTo>
                  <a:pt x="2931" y="283"/>
                  <a:pt x="2933" y="280"/>
                  <a:pt x="2934" y="278"/>
                </a:cubicBezTo>
                <a:cubicBezTo>
                  <a:pt x="2932" y="278"/>
                  <a:pt x="2930" y="277"/>
                  <a:pt x="2927" y="275"/>
                </a:cubicBezTo>
                <a:cubicBezTo>
                  <a:pt x="2927" y="270"/>
                  <a:pt x="2927" y="270"/>
                  <a:pt x="2927" y="270"/>
                </a:cubicBezTo>
                <a:cubicBezTo>
                  <a:pt x="2935" y="271"/>
                  <a:pt x="2939" y="271"/>
                  <a:pt x="2940" y="271"/>
                </a:cubicBezTo>
                <a:cubicBezTo>
                  <a:pt x="2948" y="268"/>
                  <a:pt x="2948" y="268"/>
                  <a:pt x="2948" y="268"/>
                </a:cubicBezTo>
                <a:cubicBezTo>
                  <a:pt x="2950" y="264"/>
                  <a:pt x="2950" y="264"/>
                  <a:pt x="2950" y="264"/>
                </a:cubicBezTo>
                <a:cubicBezTo>
                  <a:pt x="2964" y="260"/>
                  <a:pt x="2964" y="260"/>
                  <a:pt x="2964" y="260"/>
                </a:cubicBezTo>
                <a:cubicBezTo>
                  <a:pt x="3014" y="235"/>
                  <a:pt x="3014" y="235"/>
                  <a:pt x="3014" y="235"/>
                </a:cubicBezTo>
                <a:cubicBezTo>
                  <a:pt x="3016" y="231"/>
                  <a:pt x="3016" y="231"/>
                  <a:pt x="3016" y="231"/>
                </a:cubicBezTo>
                <a:cubicBezTo>
                  <a:pt x="3024" y="231"/>
                  <a:pt x="3024" y="231"/>
                  <a:pt x="3024" y="231"/>
                </a:cubicBezTo>
                <a:cubicBezTo>
                  <a:pt x="3025" y="231"/>
                  <a:pt x="3025" y="231"/>
                  <a:pt x="3025" y="231"/>
                </a:cubicBezTo>
                <a:cubicBezTo>
                  <a:pt x="3030" y="228"/>
                  <a:pt x="3030" y="228"/>
                  <a:pt x="3030" y="228"/>
                </a:cubicBezTo>
                <a:cubicBezTo>
                  <a:pt x="3026" y="230"/>
                  <a:pt x="3026" y="230"/>
                  <a:pt x="3026" y="230"/>
                </a:cubicBezTo>
                <a:cubicBezTo>
                  <a:pt x="3022" y="228"/>
                  <a:pt x="3022" y="228"/>
                  <a:pt x="3022" y="228"/>
                </a:cubicBezTo>
                <a:cubicBezTo>
                  <a:pt x="3034" y="222"/>
                  <a:pt x="3034" y="222"/>
                  <a:pt x="3034" y="222"/>
                </a:cubicBezTo>
                <a:cubicBezTo>
                  <a:pt x="3036" y="227"/>
                  <a:pt x="3036" y="227"/>
                  <a:pt x="3036" y="227"/>
                </a:cubicBezTo>
                <a:cubicBezTo>
                  <a:pt x="3098" y="212"/>
                  <a:pt x="3050" y="220"/>
                  <a:pt x="3048" y="221"/>
                </a:cubicBezTo>
                <a:cubicBezTo>
                  <a:pt x="3041" y="221"/>
                  <a:pt x="3041" y="221"/>
                  <a:pt x="3041" y="221"/>
                </a:cubicBezTo>
                <a:cubicBezTo>
                  <a:pt x="3063" y="207"/>
                  <a:pt x="3063" y="207"/>
                  <a:pt x="3063" y="207"/>
                </a:cubicBezTo>
                <a:cubicBezTo>
                  <a:pt x="3096" y="197"/>
                  <a:pt x="3096" y="197"/>
                  <a:pt x="3096" y="197"/>
                </a:cubicBezTo>
                <a:cubicBezTo>
                  <a:pt x="3116" y="204"/>
                  <a:pt x="3093" y="200"/>
                  <a:pt x="3089" y="203"/>
                </a:cubicBezTo>
                <a:cubicBezTo>
                  <a:pt x="3057" y="217"/>
                  <a:pt x="3057" y="217"/>
                  <a:pt x="3057" y="217"/>
                </a:cubicBezTo>
                <a:cubicBezTo>
                  <a:pt x="3098" y="204"/>
                  <a:pt x="3098" y="204"/>
                  <a:pt x="3098" y="204"/>
                </a:cubicBezTo>
                <a:cubicBezTo>
                  <a:pt x="3114" y="199"/>
                  <a:pt x="3138" y="194"/>
                  <a:pt x="3151" y="184"/>
                </a:cubicBezTo>
                <a:cubicBezTo>
                  <a:pt x="3139" y="180"/>
                  <a:pt x="3139" y="180"/>
                  <a:pt x="3139" y="180"/>
                </a:cubicBezTo>
                <a:cubicBezTo>
                  <a:pt x="3139" y="177"/>
                  <a:pt x="3142" y="176"/>
                  <a:pt x="3145" y="176"/>
                </a:cubicBezTo>
                <a:cubicBezTo>
                  <a:pt x="3135" y="173"/>
                  <a:pt x="3135" y="173"/>
                  <a:pt x="3135" y="173"/>
                </a:cubicBezTo>
                <a:cubicBezTo>
                  <a:pt x="3145" y="169"/>
                  <a:pt x="3145" y="169"/>
                  <a:pt x="3145" y="169"/>
                </a:cubicBezTo>
                <a:cubicBezTo>
                  <a:pt x="3158" y="174"/>
                  <a:pt x="3158" y="174"/>
                  <a:pt x="3158" y="174"/>
                </a:cubicBezTo>
                <a:cubicBezTo>
                  <a:pt x="3158" y="172"/>
                  <a:pt x="3158" y="172"/>
                  <a:pt x="3158" y="172"/>
                </a:cubicBezTo>
                <a:cubicBezTo>
                  <a:pt x="3179" y="164"/>
                  <a:pt x="3179" y="164"/>
                  <a:pt x="3179" y="164"/>
                </a:cubicBezTo>
                <a:cubicBezTo>
                  <a:pt x="3172" y="165"/>
                  <a:pt x="3172" y="165"/>
                  <a:pt x="3172" y="165"/>
                </a:cubicBezTo>
                <a:cubicBezTo>
                  <a:pt x="3164" y="163"/>
                  <a:pt x="3164" y="163"/>
                  <a:pt x="3164" y="163"/>
                </a:cubicBezTo>
                <a:cubicBezTo>
                  <a:pt x="3205" y="147"/>
                  <a:pt x="3205" y="147"/>
                  <a:pt x="3205" y="147"/>
                </a:cubicBezTo>
                <a:cubicBezTo>
                  <a:pt x="3240" y="138"/>
                  <a:pt x="3240" y="138"/>
                  <a:pt x="3240" y="138"/>
                </a:cubicBezTo>
                <a:cubicBezTo>
                  <a:pt x="3252" y="138"/>
                  <a:pt x="3252" y="138"/>
                  <a:pt x="3252" y="138"/>
                </a:cubicBezTo>
                <a:cubicBezTo>
                  <a:pt x="3258" y="136"/>
                  <a:pt x="3258" y="136"/>
                  <a:pt x="3258" y="136"/>
                </a:cubicBezTo>
                <a:cubicBezTo>
                  <a:pt x="3248" y="136"/>
                  <a:pt x="3248" y="136"/>
                  <a:pt x="3248" y="136"/>
                </a:cubicBezTo>
                <a:cubicBezTo>
                  <a:pt x="3245" y="131"/>
                  <a:pt x="3251" y="131"/>
                  <a:pt x="3252" y="132"/>
                </a:cubicBezTo>
                <a:cubicBezTo>
                  <a:pt x="3277" y="130"/>
                  <a:pt x="3277" y="130"/>
                  <a:pt x="3277" y="130"/>
                </a:cubicBezTo>
                <a:cubicBezTo>
                  <a:pt x="3280" y="130"/>
                  <a:pt x="3275" y="129"/>
                  <a:pt x="3275" y="128"/>
                </a:cubicBezTo>
                <a:cubicBezTo>
                  <a:pt x="3298" y="123"/>
                  <a:pt x="3298" y="123"/>
                  <a:pt x="3298" y="123"/>
                </a:cubicBezTo>
                <a:cubicBezTo>
                  <a:pt x="3304" y="125"/>
                  <a:pt x="3304" y="125"/>
                  <a:pt x="3304" y="125"/>
                </a:cubicBezTo>
                <a:cubicBezTo>
                  <a:pt x="3314" y="119"/>
                  <a:pt x="3314" y="119"/>
                  <a:pt x="3314" y="119"/>
                </a:cubicBezTo>
                <a:cubicBezTo>
                  <a:pt x="3335" y="117"/>
                  <a:pt x="3335" y="117"/>
                  <a:pt x="3335" y="117"/>
                </a:cubicBezTo>
                <a:cubicBezTo>
                  <a:pt x="3336" y="111"/>
                  <a:pt x="3336" y="111"/>
                  <a:pt x="3336" y="111"/>
                </a:cubicBezTo>
                <a:cubicBezTo>
                  <a:pt x="3314" y="107"/>
                  <a:pt x="3314" y="107"/>
                  <a:pt x="3314" y="107"/>
                </a:cubicBezTo>
                <a:cubicBezTo>
                  <a:pt x="3320" y="106"/>
                  <a:pt x="3320" y="106"/>
                  <a:pt x="3320" y="106"/>
                </a:cubicBezTo>
                <a:cubicBezTo>
                  <a:pt x="3299" y="106"/>
                  <a:pt x="3299" y="106"/>
                  <a:pt x="3299" y="106"/>
                </a:cubicBezTo>
                <a:cubicBezTo>
                  <a:pt x="3329" y="98"/>
                  <a:pt x="3329" y="98"/>
                  <a:pt x="3329" y="98"/>
                </a:cubicBezTo>
                <a:cubicBezTo>
                  <a:pt x="3324" y="96"/>
                  <a:pt x="3324" y="96"/>
                  <a:pt x="3324" y="96"/>
                </a:cubicBezTo>
                <a:cubicBezTo>
                  <a:pt x="3292" y="95"/>
                  <a:pt x="3292" y="95"/>
                  <a:pt x="3292" y="95"/>
                </a:cubicBezTo>
                <a:cubicBezTo>
                  <a:pt x="3258" y="100"/>
                  <a:pt x="3258" y="100"/>
                  <a:pt x="3258" y="100"/>
                </a:cubicBezTo>
                <a:cubicBezTo>
                  <a:pt x="3223" y="112"/>
                  <a:pt x="3223" y="112"/>
                  <a:pt x="3223" y="112"/>
                </a:cubicBezTo>
                <a:cubicBezTo>
                  <a:pt x="3201" y="118"/>
                  <a:pt x="3201" y="118"/>
                  <a:pt x="3201" y="118"/>
                </a:cubicBezTo>
                <a:cubicBezTo>
                  <a:pt x="3199" y="122"/>
                  <a:pt x="3199" y="122"/>
                  <a:pt x="3199" y="122"/>
                </a:cubicBezTo>
                <a:cubicBezTo>
                  <a:pt x="3174" y="124"/>
                  <a:pt x="3174" y="124"/>
                  <a:pt x="3174" y="124"/>
                </a:cubicBezTo>
                <a:cubicBezTo>
                  <a:pt x="3180" y="120"/>
                  <a:pt x="3180" y="120"/>
                  <a:pt x="3180" y="120"/>
                </a:cubicBezTo>
                <a:cubicBezTo>
                  <a:pt x="3174" y="117"/>
                  <a:pt x="3174" y="117"/>
                  <a:pt x="3174" y="117"/>
                </a:cubicBezTo>
                <a:cubicBezTo>
                  <a:pt x="3159" y="125"/>
                  <a:pt x="3143" y="119"/>
                  <a:pt x="3145" y="128"/>
                </a:cubicBezTo>
                <a:cubicBezTo>
                  <a:pt x="3139" y="128"/>
                  <a:pt x="3139" y="128"/>
                  <a:pt x="3139" y="128"/>
                </a:cubicBezTo>
                <a:cubicBezTo>
                  <a:pt x="3127" y="120"/>
                  <a:pt x="3127" y="120"/>
                  <a:pt x="3127" y="120"/>
                </a:cubicBezTo>
                <a:cubicBezTo>
                  <a:pt x="3114" y="117"/>
                  <a:pt x="3114" y="117"/>
                  <a:pt x="3114" y="117"/>
                </a:cubicBezTo>
                <a:cubicBezTo>
                  <a:pt x="3069" y="128"/>
                  <a:pt x="3069" y="128"/>
                  <a:pt x="3069" y="128"/>
                </a:cubicBezTo>
                <a:cubicBezTo>
                  <a:pt x="3045" y="136"/>
                  <a:pt x="3045" y="136"/>
                  <a:pt x="3045" y="136"/>
                </a:cubicBezTo>
                <a:cubicBezTo>
                  <a:pt x="3065" y="133"/>
                  <a:pt x="3048" y="136"/>
                  <a:pt x="3051" y="136"/>
                </a:cubicBezTo>
                <a:cubicBezTo>
                  <a:pt x="3055" y="145"/>
                  <a:pt x="3055" y="145"/>
                  <a:pt x="3055" y="145"/>
                </a:cubicBezTo>
                <a:cubicBezTo>
                  <a:pt x="3040" y="143"/>
                  <a:pt x="3041" y="145"/>
                  <a:pt x="3044" y="145"/>
                </a:cubicBezTo>
                <a:cubicBezTo>
                  <a:pt x="3036" y="147"/>
                  <a:pt x="3036" y="147"/>
                  <a:pt x="3036" y="147"/>
                </a:cubicBezTo>
                <a:cubicBezTo>
                  <a:pt x="3024" y="145"/>
                  <a:pt x="3024" y="145"/>
                  <a:pt x="3024" y="145"/>
                </a:cubicBezTo>
                <a:cubicBezTo>
                  <a:pt x="3028" y="147"/>
                  <a:pt x="3028" y="147"/>
                  <a:pt x="3028" y="147"/>
                </a:cubicBezTo>
                <a:cubicBezTo>
                  <a:pt x="3024" y="148"/>
                  <a:pt x="3024" y="148"/>
                  <a:pt x="3024" y="148"/>
                </a:cubicBezTo>
                <a:cubicBezTo>
                  <a:pt x="2993" y="148"/>
                  <a:pt x="2993" y="148"/>
                  <a:pt x="2993" y="148"/>
                </a:cubicBezTo>
                <a:cubicBezTo>
                  <a:pt x="2986" y="153"/>
                  <a:pt x="2986" y="153"/>
                  <a:pt x="2986" y="153"/>
                </a:cubicBezTo>
                <a:cubicBezTo>
                  <a:pt x="2991" y="158"/>
                  <a:pt x="2991" y="158"/>
                  <a:pt x="2991" y="158"/>
                </a:cubicBezTo>
                <a:cubicBezTo>
                  <a:pt x="2979" y="162"/>
                  <a:pt x="2979" y="154"/>
                  <a:pt x="2974" y="159"/>
                </a:cubicBezTo>
                <a:cubicBezTo>
                  <a:pt x="2984" y="163"/>
                  <a:pt x="2984" y="163"/>
                  <a:pt x="2984" y="163"/>
                </a:cubicBezTo>
                <a:cubicBezTo>
                  <a:pt x="2980" y="167"/>
                  <a:pt x="2980" y="167"/>
                  <a:pt x="2980" y="167"/>
                </a:cubicBezTo>
                <a:cubicBezTo>
                  <a:pt x="2968" y="169"/>
                  <a:pt x="2968" y="169"/>
                  <a:pt x="2968" y="169"/>
                </a:cubicBezTo>
                <a:cubicBezTo>
                  <a:pt x="2948" y="180"/>
                  <a:pt x="2948" y="180"/>
                  <a:pt x="2948" y="180"/>
                </a:cubicBezTo>
                <a:cubicBezTo>
                  <a:pt x="2942" y="181"/>
                  <a:pt x="2942" y="181"/>
                  <a:pt x="2942" y="181"/>
                </a:cubicBezTo>
                <a:cubicBezTo>
                  <a:pt x="2902" y="197"/>
                  <a:pt x="2902" y="197"/>
                  <a:pt x="2902" y="197"/>
                </a:cubicBezTo>
                <a:cubicBezTo>
                  <a:pt x="2890" y="203"/>
                  <a:pt x="2890" y="203"/>
                  <a:pt x="2890" y="203"/>
                </a:cubicBezTo>
                <a:cubicBezTo>
                  <a:pt x="2877" y="203"/>
                  <a:pt x="2877" y="203"/>
                  <a:pt x="2877" y="203"/>
                </a:cubicBezTo>
                <a:cubicBezTo>
                  <a:pt x="2865" y="208"/>
                  <a:pt x="2865" y="208"/>
                  <a:pt x="2865" y="208"/>
                </a:cubicBezTo>
                <a:cubicBezTo>
                  <a:pt x="2871" y="210"/>
                  <a:pt x="2871" y="210"/>
                  <a:pt x="2871" y="210"/>
                </a:cubicBezTo>
                <a:cubicBezTo>
                  <a:pt x="2865" y="212"/>
                  <a:pt x="2865" y="212"/>
                  <a:pt x="2865" y="212"/>
                </a:cubicBezTo>
                <a:cubicBezTo>
                  <a:pt x="2836" y="209"/>
                  <a:pt x="2858" y="219"/>
                  <a:pt x="2842" y="219"/>
                </a:cubicBezTo>
                <a:cubicBezTo>
                  <a:pt x="2804" y="229"/>
                  <a:pt x="2804" y="229"/>
                  <a:pt x="2804" y="229"/>
                </a:cubicBezTo>
                <a:cubicBezTo>
                  <a:pt x="2804" y="232"/>
                  <a:pt x="2804" y="232"/>
                  <a:pt x="2804" y="232"/>
                </a:cubicBezTo>
                <a:cubicBezTo>
                  <a:pt x="2817" y="236"/>
                  <a:pt x="2808" y="237"/>
                  <a:pt x="2804" y="237"/>
                </a:cubicBezTo>
                <a:cubicBezTo>
                  <a:pt x="2780" y="235"/>
                  <a:pt x="2780" y="235"/>
                  <a:pt x="2780" y="235"/>
                </a:cubicBezTo>
                <a:cubicBezTo>
                  <a:pt x="2764" y="242"/>
                  <a:pt x="2764" y="242"/>
                  <a:pt x="2764" y="242"/>
                </a:cubicBezTo>
                <a:cubicBezTo>
                  <a:pt x="2750" y="239"/>
                  <a:pt x="2750" y="239"/>
                  <a:pt x="2750" y="239"/>
                </a:cubicBezTo>
                <a:cubicBezTo>
                  <a:pt x="2717" y="249"/>
                  <a:pt x="2717" y="249"/>
                  <a:pt x="2717" y="249"/>
                </a:cubicBezTo>
                <a:cubicBezTo>
                  <a:pt x="2701" y="249"/>
                  <a:pt x="2701" y="249"/>
                  <a:pt x="2701" y="249"/>
                </a:cubicBezTo>
                <a:cubicBezTo>
                  <a:pt x="2678" y="257"/>
                  <a:pt x="2678" y="257"/>
                  <a:pt x="2678" y="257"/>
                </a:cubicBezTo>
                <a:cubicBezTo>
                  <a:pt x="2664" y="257"/>
                  <a:pt x="2664" y="257"/>
                  <a:pt x="2664" y="257"/>
                </a:cubicBezTo>
                <a:cubicBezTo>
                  <a:pt x="2664" y="255"/>
                  <a:pt x="2664" y="255"/>
                  <a:pt x="2664" y="255"/>
                </a:cubicBezTo>
                <a:cubicBezTo>
                  <a:pt x="2674" y="253"/>
                  <a:pt x="2674" y="253"/>
                  <a:pt x="2674" y="253"/>
                </a:cubicBezTo>
                <a:cubicBezTo>
                  <a:pt x="2672" y="251"/>
                  <a:pt x="2672" y="251"/>
                  <a:pt x="2672" y="251"/>
                </a:cubicBezTo>
                <a:cubicBezTo>
                  <a:pt x="2682" y="250"/>
                  <a:pt x="2682" y="250"/>
                  <a:pt x="2682" y="250"/>
                </a:cubicBezTo>
                <a:cubicBezTo>
                  <a:pt x="2672" y="249"/>
                  <a:pt x="2672" y="249"/>
                  <a:pt x="2672" y="249"/>
                </a:cubicBezTo>
                <a:cubicBezTo>
                  <a:pt x="2672" y="247"/>
                  <a:pt x="2672" y="247"/>
                  <a:pt x="2672" y="247"/>
                </a:cubicBezTo>
                <a:cubicBezTo>
                  <a:pt x="2680" y="244"/>
                  <a:pt x="2680" y="244"/>
                  <a:pt x="2680" y="244"/>
                </a:cubicBezTo>
                <a:cubicBezTo>
                  <a:pt x="2684" y="245"/>
                  <a:pt x="2684" y="245"/>
                  <a:pt x="2684" y="245"/>
                </a:cubicBezTo>
                <a:cubicBezTo>
                  <a:pt x="2683" y="246"/>
                  <a:pt x="2682" y="246"/>
                  <a:pt x="2682" y="246"/>
                </a:cubicBezTo>
                <a:cubicBezTo>
                  <a:pt x="2686" y="246"/>
                  <a:pt x="2689" y="245"/>
                  <a:pt x="2691" y="245"/>
                </a:cubicBezTo>
                <a:cubicBezTo>
                  <a:pt x="2688" y="246"/>
                  <a:pt x="2686" y="247"/>
                  <a:pt x="2690" y="248"/>
                </a:cubicBezTo>
                <a:cubicBezTo>
                  <a:pt x="2697" y="247"/>
                  <a:pt x="2697" y="247"/>
                  <a:pt x="2697" y="247"/>
                </a:cubicBezTo>
                <a:cubicBezTo>
                  <a:pt x="2692" y="245"/>
                  <a:pt x="2692" y="245"/>
                  <a:pt x="2692" y="245"/>
                </a:cubicBezTo>
                <a:cubicBezTo>
                  <a:pt x="2699" y="243"/>
                  <a:pt x="2695" y="244"/>
                  <a:pt x="2692" y="245"/>
                </a:cubicBezTo>
                <a:cubicBezTo>
                  <a:pt x="2686" y="242"/>
                  <a:pt x="2686" y="242"/>
                  <a:pt x="2686" y="242"/>
                </a:cubicBezTo>
                <a:cubicBezTo>
                  <a:pt x="2705" y="234"/>
                  <a:pt x="2705" y="234"/>
                  <a:pt x="2705" y="234"/>
                </a:cubicBezTo>
                <a:cubicBezTo>
                  <a:pt x="2719" y="239"/>
                  <a:pt x="2719" y="239"/>
                  <a:pt x="2719" y="239"/>
                </a:cubicBezTo>
                <a:cubicBezTo>
                  <a:pt x="2746" y="230"/>
                  <a:pt x="2746" y="230"/>
                  <a:pt x="2746" y="230"/>
                </a:cubicBezTo>
                <a:cubicBezTo>
                  <a:pt x="2742" y="228"/>
                  <a:pt x="2742" y="228"/>
                  <a:pt x="2742" y="228"/>
                </a:cubicBezTo>
                <a:cubicBezTo>
                  <a:pt x="2748" y="224"/>
                  <a:pt x="2748" y="224"/>
                  <a:pt x="2748" y="224"/>
                </a:cubicBezTo>
                <a:cubicBezTo>
                  <a:pt x="2768" y="222"/>
                  <a:pt x="2768" y="222"/>
                  <a:pt x="2768" y="222"/>
                </a:cubicBezTo>
                <a:cubicBezTo>
                  <a:pt x="2768" y="218"/>
                  <a:pt x="2768" y="218"/>
                  <a:pt x="2768" y="218"/>
                </a:cubicBezTo>
                <a:cubicBezTo>
                  <a:pt x="2787" y="211"/>
                  <a:pt x="2787" y="211"/>
                  <a:pt x="2787" y="211"/>
                </a:cubicBezTo>
                <a:cubicBezTo>
                  <a:pt x="2798" y="212"/>
                  <a:pt x="2798" y="212"/>
                  <a:pt x="2798" y="212"/>
                </a:cubicBezTo>
                <a:cubicBezTo>
                  <a:pt x="2816" y="208"/>
                  <a:pt x="2816" y="208"/>
                  <a:pt x="2816" y="208"/>
                </a:cubicBezTo>
                <a:cubicBezTo>
                  <a:pt x="2816" y="201"/>
                  <a:pt x="2816" y="201"/>
                  <a:pt x="2816" y="201"/>
                </a:cubicBezTo>
                <a:cubicBezTo>
                  <a:pt x="2826" y="205"/>
                  <a:pt x="2826" y="205"/>
                  <a:pt x="2826" y="205"/>
                </a:cubicBezTo>
                <a:cubicBezTo>
                  <a:pt x="2829" y="200"/>
                  <a:pt x="2825" y="204"/>
                  <a:pt x="2824" y="203"/>
                </a:cubicBezTo>
                <a:cubicBezTo>
                  <a:pt x="2834" y="200"/>
                  <a:pt x="2834" y="200"/>
                  <a:pt x="2834" y="200"/>
                </a:cubicBezTo>
                <a:cubicBezTo>
                  <a:pt x="2830" y="198"/>
                  <a:pt x="2830" y="198"/>
                  <a:pt x="2830" y="198"/>
                </a:cubicBezTo>
                <a:cubicBezTo>
                  <a:pt x="2839" y="194"/>
                  <a:pt x="2839" y="194"/>
                  <a:pt x="2839" y="194"/>
                </a:cubicBezTo>
                <a:cubicBezTo>
                  <a:pt x="2836" y="194"/>
                  <a:pt x="2836" y="194"/>
                  <a:pt x="2836" y="194"/>
                </a:cubicBezTo>
                <a:cubicBezTo>
                  <a:pt x="2832" y="195"/>
                  <a:pt x="2832" y="195"/>
                  <a:pt x="2832" y="195"/>
                </a:cubicBezTo>
                <a:cubicBezTo>
                  <a:pt x="2818" y="197"/>
                  <a:pt x="2818" y="197"/>
                  <a:pt x="2818" y="197"/>
                </a:cubicBezTo>
                <a:cubicBezTo>
                  <a:pt x="2822" y="194"/>
                  <a:pt x="2822" y="194"/>
                  <a:pt x="2822" y="194"/>
                </a:cubicBezTo>
                <a:cubicBezTo>
                  <a:pt x="2814" y="192"/>
                  <a:pt x="2814" y="192"/>
                  <a:pt x="2814" y="192"/>
                </a:cubicBezTo>
                <a:cubicBezTo>
                  <a:pt x="2822" y="189"/>
                  <a:pt x="2822" y="189"/>
                  <a:pt x="2822" y="189"/>
                </a:cubicBezTo>
                <a:cubicBezTo>
                  <a:pt x="2818" y="187"/>
                  <a:pt x="2818" y="187"/>
                  <a:pt x="2818" y="187"/>
                </a:cubicBezTo>
                <a:cubicBezTo>
                  <a:pt x="2816" y="185"/>
                  <a:pt x="2816" y="185"/>
                  <a:pt x="2816" y="185"/>
                </a:cubicBezTo>
                <a:cubicBezTo>
                  <a:pt x="2801" y="187"/>
                  <a:pt x="2801" y="187"/>
                  <a:pt x="2801" y="187"/>
                </a:cubicBezTo>
                <a:cubicBezTo>
                  <a:pt x="2808" y="180"/>
                  <a:pt x="2808" y="180"/>
                  <a:pt x="2808" y="180"/>
                </a:cubicBezTo>
                <a:cubicBezTo>
                  <a:pt x="2828" y="181"/>
                  <a:pt x="2811" y="180"/>
                  <a:pt x="2814" y="181"/>
                </a:cubicBezTo>
                <a:cubicBezTo>
                  <a:pt x="2824" y="182"/>
                  <a:pt x="2824" y="182"/>
                  <a:pt x="2824" y="182"/>
                </a:cubicBezTo>
                <a:cubicBezTo>
                  <a:pt x="2832" y="179"/>
                  <a:pt x="2838" y="177"/>
                  <a:pt x="2842" y="175"/>
                </a:cubicBezTo>
                <a:cubicBezTo>
                  <a:pt x="2842" y="176"/>
                  <a:pt x="2843" y="176"/>
                  <a:pt x="2847" y="176"/>
                </a:cubicBezTo>
                <a:cubicBezTo>
                  <a:pt x="2853" y="171"/>
                  <a:pt x="2853" y="171"/>
                  <a:pt x="2853" y="171"/>
                </a:cubicBezTo>
                <a:cubicBezTo>
                  <a:pt x="2875" y="164"/>
                  <a:pt x="2873" y="164"/>
                  <a:pt x="2867" y="165"/>
                </a:cubicBezTo>
                <a:cubicBezTo>
                  <a:pt x="2873" y="163"/>
                  <a:pt x="2873" y="163"/>
                  <a:pt x="2873" y="163"/>
                </a:cubicBezTo>
                <a:cubicBezTo>
                  <a:pt x="2868" y="157"/>
                  <a:pt x="2865" y="162"/>
                  <a:pt x="2861" y="162"/>
                </a:cubicBezTo>
                <a:cubicBezTo>
                  <a:pt x="2859" y="155"/>
                  <a:pt x="2857" y="161"/>
                  <a:pt x="2855" y="160"/>
                </a:cubicBezTo>
                <a:cubicBezTo>
                  <a:pt x="2859" y="154"/>
                  <a:pt x="2859" y="154"/>
                  <a:pt x="2859" y="154"/>
                </a:cubicBezTo>
                <a:cubicBezTo>
                  <a:pt x="2867" y="153"/>
                  <a:pt x="2867" y="153"/>
                  <a:pt x="2867" y="153"/>
                </a:cubicBezTo>
                <a:cubicBezTo>
                  <a:pt x="2894" y="139"/>
                  <a:pt x="2894" y="139"/>
                  <a:pt x="2894" y="139"/>
                </a:cubicBezTo>
                <a:cubicBezTo>
                  <a:pt x="2908" y="136"/>
                  <a:pt x="2908" y="136"/>
                  <a:pt x="2908" y="136"/>
                </a:cubicBezTo>
                <a:cubicBezTo>
                  <a:pt x="2904" y="130"/>
                  <a:pt x="2904" y="130"/>
                  <a:pt x="2904" y="130"/>
                </a:cubicBezTo>
                <a:cubicBezTo>
                  <a:pt x="2917" y="127"/>
                  <a:pt x="2912" y="124"/>
                  <a:pt x="2919" y="123"/>
                </a:cubicBezTo>
                <a:cubicBezTo>
                  <a:pt x="2939" y="123"/>
                  <a:pt x="2939" y="123"/>
                  <a:pt x="2939" y="123"/>
                </a:cubicBezTo>
                <a:cubicBezTo>
                  <a:pt x="2948" y="118"/>
                  <a:pt x="2948" y="118"/>
                  <a:pt x="2948" y="118"/>
                </a:cubicBezTo>
                <a:cubicBezTo>
                  <a:pt x="2954" y="111"/>
                  <a:pt x="2954" y="111"/>
                  <a:pt x="2954" y="111"/>
                </a:cubicBezTo>
                <a:cubicBezTo>
                  <a:pt x="2958" y="110"/>
                  <a:pt x="2958" y="110"/>
                  <a:pt x="2958" y="110"/>
                </a:cubicBezTo>
                <a:cubicBezTo>
                  <a:pt x="2966" y="111"/>
                  <a:pt x="2966" y="111"/>
                  <a:pt x="2966" y="111"/>
                </a:cubicBezTo>
                <a:cubicBezTo>
                  <a:pt x="2983" y="106"/>
                  <a:pt x="2983" y="106"/>
                  <a:pt x="2983" y="106"/>
                </a:cubicBezTo>
                <a:cubicBezTo>
                  <a:pt x="2991" y="98"/>
                  <a:pt x="2991" y="98"/>
                  <a:pt x="2991" y="98"/>
                </a:cubicBezTo>
                <a:cubicBezTo>
                  <a:pt x="3022" y="92"/>
                  <a:pt x="3022" y="92"/>
                  <a:pt x="3022" y="92"/>
                </a:cubicBezTo>
                <a:cubicBezTo>
                  <a:pt x="3034" y="83"/>
                  <a:pt x="3034" y="83"/>
                  <a:pt x="3034" y="83"/>
                </a:cubicBezTo>
                <a:cubicBezTo>
                  <a:pt x="3076" y="76"/>
                  <a:pt x="3076" y="76"/>
                  <a:pt x="3076" y="76"/>
                </a:cubicBezTo>
                <a:cubicBezTo>
                  <a:pt x="3077" y="69"/>
                  <a:pt x="3077" y="69"/>
                  <a:pt x="3077" y="69"/>
                </a:cubicBezTo>
                <a:cubicBezTo>
                  <a:pt x="3082" y="72"/>
                  <a:pt x="3084" y="66"/>
                  <a:pt x="3089" y="68"/>
                </a:cubicBezTo>
                <a:cubicBezTo>
                  <a:pt x="3098" y="62"/>
                  <a:pt x="3098" y="62"/>
                  <a:pt x="3098" y="62"/>
                </a:cubicBezTo>
                <a:cubicBezTo>
                  <a:pt x="3123" y="59"/>
                  <a:pt x="3123" y="59"/>
                  <a:pt x="3123" y="59"/>
                </a:cubicBezTo>
                <a:cubicBezTo>
                  <a:pt x="3113" y="68"/>
                  <a:pt x="3113" y="68"/>
                  <a:pt x="3113" y="68"/>
                </a:cubicBezTo>
                <a:cubicBezTo>
                  <a:pt x="3113" y="67"/>
                  <a:pt x="3114" y="67"/>
                  <a:pt x="3114" y="67"/>
                </a:cubicBezTo>
                <a:cubicBezTo>
                  <a:pt x="3137" y="60"/>
                  <a:pt x="3137" y="60"/>
                  <a:pt x="3137" y="60"/>
                </a:cubicBezTo>
                <a:cubicBezTo>
                  <a:pt x="3154" y="63"/>
                  <a:pt x="3154" y="63"/>
                  <a:pt x="3154" y="63"/>
                </a:cubicBezTo>
                <a:cubicBezTo>
                  <a:pt x="3160" y="68"/>
                  <a:pt x="3160" y="68"/>
                  <a:pt x="3160" y="68"/>
                </a:cubicBezTo>
                <a:cubicBezTo>
                  <a:pt x="3164" y="66"/>
                  <a:pt x="3164" y="66"/>
                  <a:pt x="3164" y="66"/>
                </a:cubicBezTo>
                <a:cubicBezTo>
                  <a:pt x="3164" y="64"/>
                  <a:pt x="3164" y="64"/>
                  <a:pt x="3164" y="64"/>
                </a:cubicBezTo>
                <a:cubicBezTo>
                  <a:pt x="3148" y="58"/>
                  <a:pt x="3160" y="57"/>
                  <a:pt x="3164" y="57"/>
                </a:cubicBezTo>
                <a:cubicBezTo>
                  <a:pt x="3156" y="54"/>
                  <a:pt x="3156" y="52"/>
                  <a:pt x="3159" y="51"/>
                </a:cubicBezTo>
                <a:cubicBezTo>
                  <a:pt x="3141" y="55"/>
                  <a:pt x="3158" y="48"/>
                  <a:pt x="3154" y="47"/>
                </a:cubicBezTo>
                <a:cubicBezTo>
                  <a:pt x="3148" y="47"/>
                  <a:pt x="3148" y="47"/>
                  <a:pt x="3148" y="47"/>
                </a:cubicBezTo>
                <a:cubicBezTo>
                  <a:pt x="3123" y="43"/>
                  <a:pt x="3123" y="43"/>
                  <a:pt x="3123" y="43"/>
                </a:cubicBezTo>
                <a:cubicBezTo>
                  <a:pt x="3137" y="37"/>
                  <a:pt x="3137" y="37"/>
                  <a:pt x="3137" y="37"/>
                </a:cubicBezTo>
                <a:cubicBezTo>
                  <a:pt x="3124" y="32"/>
                  <a:pt x="3124" y="32"/>
                  <a:pt x="3124" y="32"/>
                </a:cubicBezTo>
                <a:cubicBezTo>
                  <a:pt x="3129" y="30"/>
                  <a:pt x="3129" y="30"/>
                  <a:pt x="3129" y="30"/>
                </a:cubicBezTo>
                <a:cubicBezTo>
                  <a:pt x="3136" y="39"/>
                  <a:pt x="3133" y="31"/>
                  <a:pt x="3137" y="32"/>
                </a:cubicBezTo>
                <a:cubicBezTo>
                  <a:pt x="3143" y="27"/>
                  <a:pt x="3143" y="27"/>
                  <a:pt x="3143" y="27"/>
                </a:cubicBezTo>
                <a:cubicBezTo>
                  <a:pt x="3148" y="28"/>
                  <a:pt x="3152" y="29"/>
                  <a:pt x="3155" y="30"/>
                </a:cubicBezTo>
                <a:cubicBezTo>
                  <a:pt x="3148" y="34"/>
                  <a:pt x="3148" y="34"/>
                  <a:pt x="3148" y="34"/>
                </a:cubicBezTo>
                <a:cubicBezTo>
                  <a:pt x="3163" y="31"/>
                  <a:pt x="3163" y="31"/>
                  <a:pt x="3163" y="31"/>
                </a:cubicBezTo>
                <a:cubicBezTo>
                  <a:pt x="3165" y="31"/>
                  <a:pt x="3165" y="31"/>
                  <a:pt x="3164" y="31"/>
                </a:cubicBezTo>
                <a:cubicBezTo>
                  <a:pt x="3179" y="28"/>
                  <a:pt x="3179" y="28"/>
                  <a:pt x="3179" y="28"/>
                </a:cubicBezTo>
                <a:cubicBezTo>
                  <a:pt x="3158" y="25"/>
                  <a:pt x="3158" y="25"/>
                  <a:pt x="3158" y="25"/>
                </a:cubicBezTo>
                <a:cubicBezTo>
                  <a:pt x="3162" y="24"/>
                  <a:pt x="3166" y="24"/>
                  <a:pt x="3168" y="24"/>
                </a:cubicBezTo>
                <a:cubicBezTo>
                  <a:pt x="3168" y="24"/>
                  <a:pt x="3168" y="24"/>
                  <a:pt x="3168" y="23"/>
                </a:cubicBezTo>
                <a:cubicBezTo>
                  <a:pt x="3186" y="16"/>
                  <a:pt x="3186" y="16"/>
                  <a:pt x="3186" y="16"/>
                </a:cubicBezTo>
                <a:cubicBezTo>
                  <a:pt x="3191" y="18"/>
                  <a:pt x="3191" y="18"/>
                  <a:pt x="3191" y="18"/>
                </a:cubicBezTo>
                <a:cubicBezTo>
                  <a:pt x="3195" y="16"/>
                  <a:pt x="3195" y="16"/>
                  <a:pt x="3195" y="16"/>
                </a:cubicBezTo>
                <a:cubicBezTo>
                  <a:pt x="3211" y="15"/>
                  <a:pt x="3211" y="15"/>
                  <a:pt x="3211" y="15"/>
                </a:cubicBezTo>
                <a:cubicBezTo>
                  <a:pt x="3199" y="9"/>
                  <a:pt x="3199" y="9"/>
                  <a:pt x="3199" y="9"/>
                </a:cubicBezTo>
                <a:cubicBezTo>
                  <a:pt x="3201" y="0"/>
                  <a:pt x="3201" y="0"/>
                  <a:pt x="3201" y="0"/>
                </a:cubicBezTo>
                <a:cubicBezTo>
                  <a:pt x="3166" y="9"/>
                  <a:pt x="3166" y="9"/>
                  <a:pt x="3166" y="9"/>
                </a:cubicBezTo>
                <a:cubicBezTo>
                  <a:pt x="3164" y="8"/>
                  <a:pt x="3164" y="8"/>
                  <a:pt x="3164" y="8"/>
                </a:cubicBezTo>
                <a:cubicBezTo>
                  <a:pt x="3110" y="22"/>
                  <a:pt x="3110" y="22"/>
                  <a:pt x="3110" y="22"/>
                </a:cubicBezTo>
                <a:cubicBezTo>
                  <a:pt x="3108" y="25"/>
                  <a:pt x="3108" y="25"/>
                  <a:pt x="3108" y="25"/>
                </a:cubicBezTo>
                <a:cubicBezTo>
                  <a:pt x="3088" y="29"/>
                  <a:pt x="3088" y="29"/>
                  <a:pt x="3088" y="29"/>
                </a:cubicBezTo>
                <a:cubicBezTo>
                  <a:pt x="3088" y="34"/>
                  <a:pt x="3088" y="34"/>
                  <a:pt x="3088" y="34"/>
                </a:cubicBezTo>
                <a:cubicBezTo>
                  <a:pt x="3045" y="37"/>
                  <a:pt x="3070" y="41"/>
                  <a:pt x="3055" y="42"/>
                </a:cubicBezTo>
                <a:cubicBezTo>
                  <a:pt x="3061" y="45"/>
                  <a:pt x="3061" y="45"/>
                  <a:pt x="3061" y="45"/>
                </a:cubicBezTo>
                <a:cubicBezTo>
                  <a:pt x="3063" y="47"/>
                  <a:pt x="3063" y="47"/>
                  <a:pt x="3063" y="47"/>
                </a:cubicBezTo>
                <a:cubicBezTo>
                  <a:pt x="3042" y="47"/>
                  <a:pt x="3042" y="47"/>
                  <a:pt x="3042" y="47"/>
                </a:cubicBezTo>
                <a:cubicBezTo>
                  <a:pt x="3042" y="51"/>
                  <a:pt x="3042" y="51"/>
                  <a:pt x="3042" y="51"/>
                </a:cubicBezTo>
                <a:cubicBezTo>
                  <a:pt x="3041" y="49"/>
                  <a:pt x="3037" y="50"/>
                  <a:pt x="3034" y="50"/>
                </a:cubicBezTo>
                <a:cubicBezTo>
                  <a:pt x="3005" y="57"/>
                  <a:pt x="3032" y="47"/>
                  <a:pt x="3019" y="50"/>
                </a:cubicBezTo>
                <a:cubicBezTo>
                  <a:pt x="3024" y="49"/>
                  <a:pt x="3024" y="49"/>
                  <a:pt x="3024" y="49"/>
                </a:cubicBezTo>
                <a:cubicBezTo>
                  <a:pt x="3034" y="43"/>
                  <a:pt x="3034" y="43"/>
                  <a:pt x="3034" y="43"/>
                </a:cubicBezTo>
                <a:cubicBezTo>
                  <a:pt x="3032" y="42"/>
                  <a:pt x="3032" y="42"/>
                  <a:pt x="3032" y="42"/>
                </a:cubicBezTo>
                <a:cubicBezTo>
                  <a:pt x="2995" y="54"/>
                  <a:pt x="2995" y="54"/>
                  <a:pt x="2995" y="54"/>
                </a:cubicBezTo>
                <a:cubicBezTo>
                  <a:pt x="2965" y="65"/>
                  <a:pt x="2947" y="71"/>
                  <a:pt x="2937" y="74"/>
                </a:cubicBezTo>
                <a:cubicBezTo>
                  <a:pt x="2937" y="74"/>
                  <a:pt x="2937" y="74"/>
                  <a:pt x="2937" y="74"/>
                </a:cubicBezTo>
                <a:cubicBezTo>
                  <a:pt x="2931" y="75"/>
                  <a:pt x="2931" y="75"/>
                  <a:pt x="2931" y="75"/>
                </a:cubicBezTo>
                <a:cubicBezTo>
                  <a:pt x="2923" y="80"/>
                  <a:pt x="2923" y="80"/>
                  <a:pt x="2923" y="80"/>
                </a:cubicBezTo>
                <a:cubicBezTo>
                  <a:pt x="2907" y="84"/>
                  <a:pt x="2907" y="84"/>
                  <a:pt x="2907" y="84"/>
                </a:cubicBezTo>
                <a:cubicBezTo>
                  <a:pt x="2907" y="87"/>
                  <a:pt x="2907" y="87"/>
                  <a:pt x="2907" y="87"/>
                </a:cubicBezTo>
                <a:cubicBezTo>
                  <a:pt x="2911" y="89"/>
                  <a:pt x="2911" y="89"/>
                  <a:pt x="2911" y="89"/>
                </a:cubicBezTo>
                <a:cubicBezTo>
                  <a:pt x="2935" y="91"/>
                  <a:pt x="2935" y="91"/>
                  <a:pt x="2935" y="91"/>
                </a:cubicBezTo>
                <a:cubicBezTo>
                  <a:pt x="2929" y="94"/>
                  <a:pt x="2929" y="94"/>
                  <a:pt x="2929" y="94"/>
                </a:cubicBezTo>
                <a:cubicBezTo>
                  <a:pt x="2942" y="94"/>
                  <a:pt x="2942" y="94"/>
                  <a:pt x="2942" y="94"/>
                </a:cubicBezTo>
                <a:cubicBezTo>
                  <a:pt x="2942" y="100"/>
                  <a:pt x="2942" y="100"/>
                  <a:pt x="2942" y="100"/>
                </a:cubicBezTo>
                <a:cubicBezTo>
                  <a:pt x="2931" y="106"/>
                  <a:pt x="2931" y="106"/>
                  <a:pt x="2931" y="106"/>
                </a:cubicBezTo>
                <a:cubicBezTo>
                  <a:pt x="2925" y="102"/>
                  <a:pt x="2925" y="102"/>
                  <a:pt x="2925" y="102"/>
                </a:cubicBezTo>
                <a:cubicBezTo>
                  <a:pt x="2921" y="105"/>
                  <a:pt x="2921" y="105"/>
                  <a:pt x="2921" y="105"/>
                </a:cubicBezTo>
                <a:cubicBezTo>
                  <a:pt x="2922" y="94"/>
                  <a:pt x="2911" y="103"/>
                  <a:pt x="2907" y="100"/>
                </a:cubicBezTo>
                <a:cubicBezTo>
                  <a:pt x="2892" y="93"/>
                  <a:pt x="2892" y="93"/>
                  <a:pt x="2892" y="93"/>
                </a:cubicBezTo>
                <a:cubicBezTo>
                  <a:pt x="2894" y="90"/>
                  <a:pt x="2894" y="90"/>
                  <a:pt x="2894" y="90"/>
                </a:cubicBezTo>
                <a:cubicBezTo>
                  <a:pt x="2877" y="94"/>
                  <a:pt x="2877" y="94"/>
                  <a:pt x="2877" y="94"/>
                </a:cubicBezTo>
                <a:cubicBezTo>
                  <a:pt x="2863" y="90"/>
                  <a:pt x="2863" y="90"/>
                  <a:pt x="2863" y="90"/>
                </a:cubicBezTo>
                <a:cubicBezTo>
                  <a:pt x="2868" y="88"/>
                  <a:pt x="2870" y="87"/>
                  <a:pt x="2871" y="87"/>
                </a:cubicBezTo>
                <a:cubicBezTo>
                  <a:pt x="2871" y="83"/>
                  <a:pt x="2871" y="83"/>
                  <a:pt x="2871" y="83"/>
                </a:cubicBezTo>
                <a:cubicBezTo>
                  <a:pt x="2865" y="86"/>
                  <a:pt x="2867" y="81"/>
                  <a:pt x="2863" y="84"/>
                </a:cubicBezTo>
                <a:cubicBezTo>
                  <a:pt x="2853" y="91"/>
                  <a:pt x="2853" y="91"/>
                  <a:pt x="2853" y="91"/>
                </a:cubicBezTo>
                <a:cubicBezTo>
                  <a:pt x="2836" y="93"/>
                  <a:pt x="2836" y="93"/>
                  <a:pt x="2836" y="93"/>
                </a:cubicBezTo>
                <a:cubicBezTo>
                  <a:pt x="2818" y="100"/>
                  <a:pt x="2818" y="100"/>
                  <a:pt x="2818" y="100"/>
                </a:cubicBezTo>
                <a:cubicBezTo>
                  <a:pt x="2805" y="100"/>
                  <a:pt x="2805" y="100"/>
                  <a:pt x="2805" y="100"/>
                </a:cubicBezTo>
                <a:cubicBezTo>
                  <a:pt x="2808" y="102"/>
                  <a:pt x="2810" y="104"/>
                  <a:pt x="2811" y="105"/>
                </a:cubicBezTo>
                <a:cubicBezTo>
                  <a:pt x="2810" y="104"/>
                  <a:pt x="2810" y="104"/>
                  <a:pt x="2810" y="105"/>
                </a:cubicBezTo>
                <a:cubicBezTo>
                  <a:pt x="2798" y="106"/>
                  <a:pt x="2798" y="106"/>
                  <a:pt x="2798" y="106"/>
                </a:cubicBezTo>
                <a:cubicBezTo>
                  <a:pt x="2798" y="108"/>
                  <a:pt x="2798" y="108"/>
                  <a:pt x="2798" y="108"/>
                </a:cubicBezTo>
                <a:cubicBezTo>
                  <a:pt x="2783" y="115"/>
                  <a:pt x="2783" y="115"/>
                  <a:pt x="2783" y="115"/>
                </a:cubicBezTo>
                <a:cubicBezTo>
                  <a:pt x="2773" y="115"/>
                  <a:pt x="2773" y="115"/>
                  <a:pt x="2773" y="115"/>
                </a:cubicBezTo>
                <a:cubicBezTo>
                  <a:pt x="2756" y="111"/>
                  <a:pt x="2756" y="111"/>
                  <a:pt x="2756" y="111"/>
                </a:cubicBezTo>
                <a:cubicBezTo>
                  <a:pt x="2748" y="115"/>
                  <a:pt x="2748" y="115"/>
                  <a:pt x="2748" y="115"/>
                </a:cubicBezTo>
                <a:cubicBezTo>
                  <a:pt x="2742" y="114"/>
                  <a:pt x="2742" y="114"/>
                  <a:pt x="2742" y="114"/>
                </a:cubicBezTo>
                <a:cubicBezTo>
                  <a:pt x="2723" y="122"/>
                  <a:pt x="2723" y="122"/>
                  <a:pt x="2723" y="122"/>
                </a:cubicBezTo>
                <a:cubicBezTo>
                  <a:pt x="2708" y="123"/>
                  <a:pt x="2708" y="123"/>
                  <a:pt x="2708" y="123"/>
                </a:cubicBezTo>
                <a:cubicBezTo>
                  <a:pt x="2705" y="121"/>
                  <a:pt x="2705" y="121"/>
                  <a:pt x="2705" y="121"/>
                </a:cubicBezTo>
                <a:cubicBezTo>
                  <a:pt x="2654" y="122"/>
                  <a:pt x="2702" y="118"/>
                  <a:pt x="2680" y="117"/>
                </a:cubicBezTo>
                <a:cubicBezTo>
                  <a:pt x="2686" y="114"/>
                  <a:pt x="2686" y="114"/>
                  <a:pt x="2686" y="114"/>
                </a:cubicBezTo>
                <a:cubicBezTo>
                  <a:pt x="2680" y="114"/>
                  <a:pt x="2680" y="114"/>
                  <a:pt x="2680" y="114"/>
                </a:cubicBezTo>
                <a:cubicBezTo>
                  <a:pt x="2672" y="115"/>
                  <a:pt x="2672" y="115"/>
                  <a:pt x="2672" y="115"/>
                </a:cubicBezTo>
                <a:cubicBezTo>
                  <a:pt x="2676" y="121"/>
                  <a:pt x="2676" y="121"/>
                  <a:pt x="2676" y="121"/>
                </a:cubicBezTo>
                <a:cubicBezTo>
                  <a:pt x="2672" y="123"/>
                  <a:pt x="2672" y="123"/>
                  <a:pt x="2672" y="123"/>
                </a:cubicBezTo>
                <a:cubicBezTo>
                  <a:pt x="2672" y="122"/>
                  <a:pt x="2672" y="122"/>
                  <a:pt x="2672" y="122"/>
                </a:cubicBezTo>
                <a:cubicBezTo>
                  <a:pt x="2655" y="126"/>
                  <a:pt x="2655" y="126"/>
                  <a:pt x="2655" y="126"/>
                </a:cubicBezTo>
                <a:cubicBezTo>
                  <a:pt x="2635" y="123"/>
                  <a:pt x="2635" y="123"/>
                  <a:pt x="2635" y="123"/>
                </a:cubicBezTo>
                <a:cubicBezTo>
                  <a:pt x="2633" y="126"/>
                  <a:pt x="2631" y="128"/>
                  <a:pt x="2630" y="129"/>
                </a:cubicBezTo>
                <a:cubicBezTo>
                  <a:pt x="2595" y="136"/>
                  <a:pt x="2595" y="136"/>
                  <a:pt x="2595" y="136"/>
                </a:cubicBezTo>
                <a:cubicBezTo>
                  <a:pt x="2573" y="136"/>
                  <a:pt x="2573" y="136"/>
                  <a:pt x="2573" y="136"/>
                </a:cubicBezTo>
                <a:cubicBezTo>
                  <a:pt x="2570" y="144"/>
                  <a:pt x="2568" y="140"/>
                  <a:pt x="2570" y="139"/>
                </a:cubicBezTo>
                <a:cubicBezTo>
                  <a:pt x="2554" y="140"/>
                  <a:pt x="2554" y="140"/>
                  <a:pt x="2554" y="140"/>
                </a:cubicBezTo>
                <a:cubicBezTo>
                  <a:pt x="2546" y="138"/>
                  <a:pt x="2546" y="138"/>
                  <a:pt x="2546" y="138"/>
                </a:cubicBezTo>
                <a:cubicBezTo>
                  <a:pt x="2538" y="141"/>
                  <a:pt x="2538" y="141"/>
                  <a:pt x="2538" y="141"/>
                </a:cubicBezTo>
                <a:cubicBezTo>
                  <a:pt x="2527" y="142"/>
                  <a:pt x="2527" y="142"/>
                  <a:pt x="2527" y="142"/>
                </a:cubicBezTo>
                <a:cubicBezTo>
                  <a:pt x="2515" y="140"/>
                  <a:pt x="2515" y="140"/>
                  <a:pt x="2515" y="140"/>
                </a:cubicBezTo>
                <a:cubicBezTo>
                  <a:pt x="2520" y="136"/>
                  <a:pt x="2520" y="136"/>
                  <a:pt x="2520" y="136"/>
                </a:cubicBezTo>
                <a:cubicBezTo>
                  <a:pt x="2515" y="136"/>
                  <a:pt x="2515" y="136"/>
                  <a:pt x="2515" y="136"/>
                </a:cubicBezTo>
                <a:cubicBezTo>
                  <a:pt x="2501" y="143"/>
                  <a:pt x="2490" y="146"/>
                  <a:pt x="2483" y="146"/>
                </a:cubicBezTo>
                <a:cubicBezTo>
                  <a:pt x="2482" y="145"/>
                  <a:pt x="2482" y="145"/>
                  <a:pt x="2482" y="145"/>
                </a:cubicBezTo>
                <a:cubicBezTo>
                  <a:pt x="2481" y="145"/>
                  <a:pt x="2481" y="145"/>
                  <a:pt x="2481" y="145"/>
                </a:cubicBezTo>
                <a:cubicBezTo>
                  <a:pt x="2479" y="145"/>
                  <a:pt x="2477" y="144"/>
                  <a:pt x="2476" y="143"/>
                </a:cubicBezTo>
                <a:cubicBezTo>
                  <a:pt x="2476" y="141"/>
                  <a:pt x="2476" y="141"/>
                  <a:pt x="2476" y="141"/>
                </a:cubicBezTo>
                <a:cubicBezTo>
                  <a:pt x="2495" y="142"/>
                  <a:pt x="2492" y="138"/>
                  <a:pt x="2486" y="140"/>
                </a:cubicBezTo>
                <a:cubicBezTo>
                  <a:pt x="2488" y="137"/>
                  <a:pt x="2474" y="134"/>
                  <a:pt x="2482" y="132"/>
                </a:cubicBezTo>
                <a:cubicBezTo>
                  <a:pt x="2502" y="132"/>
                  <a:pt x="2515" y="132"/>
                  <a:pt x="2524" y="132"/>
                </a:cubicBezTo>
                <a:cubicBezTo>
                  <a:pt x="2526" y="134"/>
                  <a:pt x="2526" y="134"/>
                  <a:pt x="2526" y="134"/>
                </a:cubicBezTo>
                <a:cubicBezTo>
                  <a:pt x="2536" y="136"/>
                  <a:pt x="2536" y="136"/>
                  <a:pt x="2536" y="136"/>
                </a:cubicBezTo>
                <a:cubicBezTo>
                  <a:pt x="2536" y="132"/>
                  <a:pt x="2536" y="132"/>
                  <a:pt x="2536" y="132"/>
                </a:cubicBezTo>
                <a:cubicBezTo>
                  <a:pt x="2540" y="132"/>
                  <a:pt x="2539" y="132"/>
                  <a:pt x="2536" y="132"/>
                </a:cubicBezTo>
                <a:cubicBezTo>
                  <a:pt x="2536" y="128"/>
                  <a:pt x="2536" y="128"/>
                  <a:pt x="2536" y="128"/>
                </a:cubicBezTo>
                <a:cubicBezTo>
                  <a:pt x="2545" y="130"/>
                  <a:pt x="2551" y="131"/>
                  <a:pt x="2554" y="131"/>
                </a:cubicBezTo>
                <a:cubicBezTo>
                  <a:pt x="2550" y="131"/>
                  <a:pt x="2546" y="131"/>
                  <a:pt x="2548" y="133"/>
                </a:cubicBezTo>
                <a:cubicBezTo>
                  <a:pt x="2556" y="133"/>
                  <a:pt x="2556" y="133"/>
                  <a:pt x="2556" y="133"/>
                </a:cubicBezTo>
                <a:cubicBezTo>
                  <a:pt x="2569" y="132"/>
                  <a:pt x="2569" y="132"/>
                  <a:pt x="2569" y="132"/>
                </a:cubicBezTo>
                <a:cubicBezTo>
                  <a:pt x="2557" y="131"/>
                  <a:pt x="2562" y="130"/>
                  <a:pt x="2561" y="132"/>
                </a:cubicBezTo>
                <a:cubicBezTo>
                  <a:pt x="2561" y="132"/>
                  <a:pt x="2561" y="132"/>
                  <a:pt x="2561" y="132"/>
                </a:cubicBezTo>
                <a:cubicBezTo>
                  <a:pt x="2561" y="132"/>
                  <a:pt x="2561" y="132"/>
                  <a:pt x="2560" y="132"/>
                </a:cubicBezTo>
                <a:cubicBezTo>
                  <a:pt x="2552" y="128"/>
                  <a:pt x="2552" y="128"/>
                  <a:pt x="2552" y="128"/>
                </a:cubicBezTo>
                <a:cubicBezTo>
                  <a:pt x="2581" y="125"/>
                  <a:pt x="2581" y="125"/>
                  <a:pt x="2581" y="125"/>
                </a:cubicBezTo>
                <a:cubicBezTo>
                  <a:pt x="2531" y="131"/>
                  <a:pt x="2585" y="122"/>
                  <a:pt x="2554" y="123"/>
                </a:cubicBezTo>
                <a:cubicBezTo>
                  <a:pt x="2554" y="121"/>
                  <a:pt x="2554" y="121"/>
                  <a:pt x="2554" y="121"/>
                </a:cubicBezTo>
                <a:cubicBezTo>
                  <a:pt x="2583" y="116"/>
                  <a:pt x="2583" y="116"/>
                  <a:pt x="2583" y="116"/>
                </a:cubicBezTo>
                <a:cubicBezTo>
                  <a:pt x="2574" y="118"/>
                  <a:pt x="2582" y="118"/>
                  <a:pt x="2583" y="118"/>
                </a:cubicBezTo>
                <a:cubicBezTo>
                  <a:pt x="2595" y="118"/>
                  <a:pt x="2595" y="118"/>
                  <a:pt x="2595" y="118"/>
                </a:cubicBezTo>
                <a:cubicBezTo>
                  <a:pt x="2592" y="115"/>
                  <a:pt x="2592" y="115"/>
                  <a:pt x="2592" y="115"/>
                </a:cubicBezTo>
                <a:cubicBezTo>
                  <a:pt x="2624" y="112"/>
                  <a:pt x="2624" y="112"/>
                  <a:pt x="2624" y="112"/>
                </a:cubicBezTo>
                <a:cubicBezTo>
                  <a:pt x="2633" y="118"/>
                  <a:pt x="2633" y="118"/>
                  <a:pt x="2633" y="118"/>
                </a:cubicBezTo>
                <a:cubicBezTo>
                  <a:pt x="2636" y="117"/>
                  <a:pt x="2636" y="117"/>
                  <a:pt x="2636" y="117"/>
                </a:cubicBezTo>
                <a:cubicBezTo>
                  <a:pt x="2630" y="115"/>
                  <a:pt x="2630" y="115"/>
                  <a:pt x="2630" y="115"/>
                </a:cubicBezTo>
                <a:cubicBezTo>
                  <a:pt x="2654" y="114"/>
                  <a:pt x="2654" y="114"/>
                  <a:pt x="2654" y="114"/>
                </a:cubicBezTo>
                <a:cubicBezTo>
                  <a:pt x="2654" y="114"/>
                  <a:pt x="2654" y="113"/>
                  <a:pt x="2654" y="113"/>
                </a:cubicBezTo>
                <a:cubicBezTo>
                  <a:pt x="2665" y="111"/>
                  <a:pt x="2665" y="111"/>
                  <a:pt x="2665" y="111"/>
                </a:cubicBezTo>
                <a:cubicBezTo>
                  <a:pt x="2647" y="107"/>
                  <a:pt x="2647" y="107"/>
                  <a:pt x="2647" y="107"/>
                </a:cubicBezTo>
                <a:cubicBezTo>
                  <a:pt x="2605" y="110"/>
                  <a:pt x="2605" y="110"/>
                  <a:pt x="2605" y="110"/>
                </a:cubicBezTo>
                <a:cubicBezTo>
                  <a:pt x="2605" y="106"/>
                  <a:pt x="2605" y="106"/>
                  <a:pt x="2605" y="106"/>
                </a:cubicBezTo>
                <a:cubicBezTo>
                  <a:pt x="2623" y="100"/>
                  <a:pt x="2623" y="100"/>
                  <a:pt x="2623" y="100"/>
                </a:cubicBezTo>
                <a:cubicBezTo>
                  <a:pt x="2595" y="100"/>
                  <a:pt x="2595" y="100"/>
                  <a:pt x="2595" y="100"/>
                </a:cubicBezTo>
                <a:cubicBezTo>
                  <a:pt x="2600" y="98"/>
                  <a:pt x="2602" y="97"/>
                  <a:pt x="2603" y="96"/>
                </a:cubicBezTo>
                <a:cubicBezTo>
                  <a:pt x="2606" y="96"/>
                  <a:pt x="2607" y="97"/>
                  <a:pt x="2609" y="97"/>
                </a:cubicBezTo>
                <a:cubicBezTo>
                  <a:pt x="2616" y="94"/>
                  <a:pt x="2620" y="93"/>
                  <a:pt x="2622" y="93"/>
                </a:cubicBezTo>
                <a:cubicBezTo>
                  <a:pt x="2619" y="93"/>
                  <a:pt x="2613" y="95"/>
                  <a:pt x="2614" y="93"/>
                </a:cubicBezTo>
                <a:cubicBezTo>
                  <a:pt x="2629" y="91"/>
                  <a:pt x="2629" y="91"/>
                  <a:pt x="2629" y="91"/>
                </a:cubicBezTo>
                <a:cubicBezTo>
                  <a:pt x="2614" y="89"/>
                  <a:pt x="2614" y="89"/>
                  <a:pt x="2614" y="89"/>
                </a:cubicBezTo>
                <a:cubicBezTo>
                  <a:pt x="2631" y="87"/>
                  <a:pt x="2641" y="86"/>
                  <a:pt x="2646" y="86"/>
                </a:cubicBezTo>
                <a:cubicBezTo>
                  <a:pt x="2647" y="86"/>
                  <a:pt x="2647" y="86"/>
                  <a:pt x="2647" y="86"/>
                </a:cubicBezTo>
                <a:cubicBezTo>
                  <a:pt x="2647" y="86"/>
                  <a:pt x="2647" y="86"/>
                  <a:pt x="2647" y="86"/>
                </a:cubicBezTo>
                <a:cubicBezTo>
                  <a:pt x="2653" y="85"/>
                  <a:pt x="2651" y="85"/>
                  <a:pt x="2647" y="85"/>
                </a:cubicBezTo>
                <a:cubicBezTo>
                  <a:pt x="2649" y="81"/>
                  <a:pt x="2649" y="81"/>
                  <a:pt x="2649" y="81"/>
                </a:cubicBezTo>
                <a:cubicBezTo>
                  <a:pt x="2624" y="79"/>
                  <a:pt x="2624" y="79"/>
                  <a:pt x="2624" y="79"/>
                </a:cubicBezTo>
                <a:cubicBezTo>
                  <a:pt x="2636" y="78"/>
                  <a:pt x="2636" y="78"/>
                  <a:pt x="2636" y="78"/>
                </a:cubicBezTo>
                <a:cubicBezTo>
                  <a:pt x="2645" y="72"/>
                  <a:pt x="2645" y="72"/>
                  <a:pt x="2645" y="72"/>
                </a:cubicBezTo>
                <a:cubicBezTo>
                  <a:pt x="2661" y="74"/>
                  <a:pt x="2661" y="74"/>
                  <a:pt x="2661" y="74"/>
                </a:cubicBezTo>
                <a:cubicBezTo>
                  <a:pt x="2661" y="72"/>
                  <a:pt x="2661" y="72"/>
                  <a:pt x="2661" y="72"/>
                </a:cubicBezTo>
                <a:cubicBezTo>
                  <a:pt x="2676" y="68"/>
                  <a:pt x="2676" y="68"/>
                  <a:pt x="2676" y="68"/>
                </a:cubicBezTo>
                <a:cubicBezTo>
                  <a:pt x="2672" y="66"/>
                  <a:pt x="2672" y="66"/>
                  <a:pt x="2672" y="66"/>
                </a:cubicBezTo>
                <a:cubicBezTo>
                  <a:pt x="2678" y="64"/>
                  <a:pt x="2678" y="64"/>
                  <a:pt x="2678" y="64"/>
                </a:cubicBezTo>
                <a:cubicBezTo>
                  <a:pt x="2682" y="64"/>
                  <a:pt x="2682" y="64"/>
                  <a:pt x="2682" y="64"/>
                </a:cubicBezTo>
                <a:cubicBezTo>
                  <a:pt x="2692" y="64"/>
                  <a:pt x="2683" y="56"/>
                  <a:pt x="2698" y="58"/>
                </a:cubicBezTo>
                <a:cubicBezTo>
                  <a:pt x="2701" y="55"/>
                  <a:pt x="2701" y="55"/>
                  <a:pt x="2701" y="55"/>
                </a:cubicBezTo>
                <a:cubicBezTo>
                  <a:pt x="2698" y="58"/>
                  <a:pt x="2697" y="56"/>
                  <a:pt x="2695" y="57"/>
                </a:cubicBezTo>
                <a:cubicBezTo>
                  <a:pt x="2690" y="55"/>
                  <a:pt x="2690" y="55"/>
                  <a:pt x="2690" y="55"/>
                </a:cubicBezTo>
                <a:cubicBezTo>
                  <a:pt x="2686" y="47"/>
                  <a:pt x="2686" y="47"/>
                  <a:pt x="2686" y="47"/>
                </a:cubicBezTo>
                <a:cubicBezTo>
                  <a:pt x="2700" y="46"/>
                  <a:pt x="2708" y="45"/>
                  <a:pt x="2712" y="45"/>
                </a:cubicBezTo>
                <a:cubicBezTo>
                  <a:pt x="2713" y="45"/>
                  <a:pt x="2713" y="45"/>
                  <a:pt x="2713" y="45"/>
                </a:cubicBezTo>
                <a:cubicBezTo>
                  <a:pt x="2702" y="43"/>
                  <a:pt x="2702" y="43"/>
                  <a:pt x="2702" y="43"/>
                </a:cubicBezTo>
                <a:cubicBezTo>
                  <a:pt x="2726" y="40"/>
                  <a:pt x="2726" y="40"/>
                  <a:pt x="2726" y="40"/>
                </a:cubicBezTo>
                <a:cubicBezTo>
                  <a:pt x="2721" y="38"/>
                  <a:pt x="2721" y="38"/>
                  <a:pt x="2721" y="38"/>
                </a:cubicBezTo>
                <a:cubicBezTo>
                  <a:pt x="2727" y="34"/>
                  <a:pt x="2727" y="34"/>
                  <a:pt x="2727" y="34"/>
                </a:cubicBezTo>
                <a:cubicBezTo>
                  <a:pt x="2736" y="27"/>
                  <a:pt x="2736" y="27"/>
                  <a:pt x="2736" y="27"/>
                </a:cubicBezTo>
                <a:cubicBezTo>
                  <a:pt x="2727" y="30"/>
                  <a:pt x="2727" y="30"/>
                  <a:pt x="2727" y="30"/>
                </a:cubicBezTo>
                <a:cubicBezTo>
                  <a:pt x="2711" y="33"/>
                  <a:pt x="2711" y="33"/>
                  <a:pt x="2711" y="33"/>
                </a:cubicBezTo>
                <a:cubicBezTo>
                  <a:pt x="2707" y="29"/>
                  <a:pt x="2707" y="29"/>
                  <a:pt x="2707" y="29"/>
                </a:cubicBezTo>
                <a:cubicBezTo>
                  <a:pt x="2682" y="29"/>
                  <a:pt x="2682" y="29"/>
                  <a:pt x="2682" y="29"/>
                </a:cubicBezTo>
                <a:cubicBezTo>
                  <a:pt x="2657" y="33"/>
                  <a:pt x="2657" y="33"/>
                  <a:pt x="2657" y="33"/>
                </a:cubicBezTo>
                <a:cubicBezTo>
                  <a:pt x="2655" y="27"/>
                  <a:pt x="2655" y="27"/>
                  <a:pt x="2655" y="27"/>
                </a:cubicBezTo>
                <a:cubicBezTo>
                  <a:pt x="2641" y="27"/>
                  <a:pt x="2649" y="35"/>
                  <a:pt x="2636" y="31"/>
                </a:cubicBezTo>
                <a:cubicBezTo>
                  <a:pt x="2605" y="30"/>
                  <a:pt x="2605" y="30"/>
                  <a:pt x="2605" y="30"/>
                </a:cubicBezTo>
                <a:cubicBezTo>
                  <a:pt x="2600" y="31"/>
                  <a:pt x="2600" y="31"/>
                  <a:pt x="2600" y="31"/>
                </a:cubicBezTo>
                <a:cubicBezTo>
                  <a:pt x="2604" y="33"/>
                  <a:pt x="2604" y="33"/>
                  <a:pt x="2604" y="33"/>
                </a:cubicBezTo>
                <a:cubicBezTo>
                  <a:pt x="2618" y="34"/>
                  <a:pt x="2618" y="34"/>
                  <a:pt x="2618" y="34"/>
                </a:cubicBezTo>
                <a:cubicBezTo>
                  <a:pt x="2618" y="35"/>
                  <a:pt x="2618" y="35"/>
                  <a:pt x="2618" y="35"/>
                </a:cubicBezTo>
                <a:cubicBezTo>
                  <a:pt x="2604" y="45"/>
                  <a:pt x="2595" y="40"/>
                  <a:pt x="2596" y="38"/>
                </a:cubicBezTo>
                <a:cubicBezTo>
                  <a:pt x="2587" y="41"/>
                  <a:pt x="2587" y="41"/>
                  <a:pt x="2587" y="41"/>
                </a:cubicBezTo>
                <a:cubicBezTo>
                  <a:pt x="2598" y="44"/>
                  <a:pt x="2598" y="44"/>
                  <a:pt x="2598" y="44"/>
                </a:cubicBezTo>
                <a:cubicBezTo>
                  <a:pt x="2610" y="42"/>
                  <a:pt x="2610" y="42"/>
                  <a:pt x="2610" y="42"/>
                </a:cubicBezTo>
                <a:cubicBezTo>
                  <a:pt x="2618" y="42"/>
                  <a:pt x="2618" y="42"/>
                  <a:pt x="2618" y="42"/>
                </a:cubicBezTo>
                <a:cubicBezTo>
                  <a:pt x="2629" y="36"/>
                  <a:pt x="2629" y="36"/>
                  <a:pt x="2629" y="36"/>
                </a:cubicBezTo>
                <a:cubicBezTo>
                  <a:pt x="2651" y="36"/>
                  <a:pt x="2651" y="36"/>
                  <a:pt x="2651" y="36"/>
                </a:cubicBezTo>
                <a:cubicBezTo>
                  <a:pt x="2661" y="41"/>
                  <a:pt x="2661" y="41"/>
                  <a:pt x="2661" y="41"/>
                </a:cubicBezTo>
                <a:cubicBezTo>
                  <a:pt x="2660" y="43"/>
                  <a:pt x="2660" y="43"/>
                  <a:pt x="2660" y="43"/>
                </a:cubicBezTo>
                <a:cubicBezTo>
                  <a:pt x="2654" y="44"/>
                  <a:pt x="2654" y="44"/>
                  <a:pt x="2654" y="44"/>
                </a:cubicBezTo>
                <a:cubicBezTo>
                  <a:pt x="2633" y="39"/>
                  <a:pt x="2633" y="39"/>
                  <a:pt x="2633" y="39"/>
                </a:cubicBezTo>
                <a:cubicBezTo>
                  <a:pt x="2624" y="44"/>
                  <a:pt x="2630" y="41"/>
                  <a:pt x="2630" y="41"/>
                </a:cubicBezTo>
                <a:cubicBezTo>
                  <a:pt x="2630" y="49"/>
                  <a:pt x="2640" y="42"/>
                  <a:pt x="2645" y="43"/>
                </a:cubicBezTo>
                <a:cubicBezTo>
                  <a:pt x="2651" y="46"/>
                  <a:pt x="2651" y="46"/>
                  <a:pt x="2651" y="46"/>
                </a:cubicBezTo>
                <a:cubicBezTo>
                  <a:pt x="2654" y="48"/>
                  <a:pt x="2654" y="48"/>
                  <a:pt x="2654" y="48"/>
                </a:cubicBezTo>
                <a:cubicBezTo>
                  <a:pt x="2651" y="53"/>
                  <a:pt x="2651" y="53"/>
                  <a:pt x="2651" y="53"/>
                </a:cubicBezTo>
                <a:cubicBezTo>
                  <a:pt x="2667" y="51"/>
                  <a:pt x="2667" y="51"/>
                  <a:pt x="2667" y="51"/>
                </a:cubicBezTo>
                <a:cubicBezTo>
                  <a:pt x="2686" y="55"/>
                  <a:pt x="2686" y="55"/>
                  <a:pt x="2686" y="55"/>
                </a:cubicBezTo>
                <a:cubicBezTo>
                  <a:pt x="2683" y="57"/>
                  <a:pt x="2681" y="58"/>
                  <a:pt x="2680" y="59"/>
                </a:cubicBezTo>
                <a:cubicBezTo>
                  <a:pt x="2681" y="59"/>
                  <a:pt x="2680" y="58"/>
                  <a:pt x="2676" y="59"/>
                </a:cubicBezTo>
                <a:cubicBezTo>
                  <a:pt x="2672" y="57"/>
                  <a:pt x="2672" y="57"/>
                  <a:pt x="2672" y="57"/>
                </a:cubicBezTo>
                <a:cubicBezTo>
                  <a:pt x="2676" y="62"/>
                  <a:pt x="2676" y="62"/>
                  <a:pt x="2676" y="62"/>
                </a:cubicBezTo>
                <a:cubicBezTo>
                  <a:pt x="2672" y="59"/>
                  <a:pt x="2666" y="64"/>
                  <a:pt x="2664" y="60"/>
                </a:cubicBezTo>
                <a:cubicBezTo>
                  <a:pt x="2654" y="69"/>
                  <a:pt x="2654" y="69"/>
                  <a:pt x="2654" y="69"/>
                </a:cubicBezTo>
                <a:cubicBezTo>
                  <a:pt x="2643" y="70"/>
                  <a:pt x="2643" y="70"/>
                  <a:pt x="2643" y="70"/>
                </a:cubicBezTo>
                <a:cubicBezTo>
                  <a:pt x="2629" y="65"/>
                  <a:pt x="2629" y="65"/>
                  <a:pt x="2629" y="65"/>
                </a:cubicBezTo>
                <a:cubicBezTo>
                  <a:pt x="2608" y="69"/>
                  <a:pt x="2608" y="69"/>
                  <a:pt x="2608" y="69"/>
                </a:cubicBezTo>
                <a:cubicBezTo>
                  <a:pt x="2604" y="63"/>
                  <a:pt x="2604" y="63"/>
                  <a:pt x="2604" y="63"/>
                </a:cubicBezTo>
                <a:cubicBezTo>
                  <a:pt x="2600" y="64"/>
                  <a:pt x="2593" y="63"/>
                  <a:pt x="2587" y="64"/>
                </a:cubicBezTo>
                <a:cubicBezTo>
                  <a:pt x="2584" y="70"/>
                  <a:pt x="2572" y="69"/>
                  <a:pt x="2564" y="68"/>
                </a:cubicBezTo>
                <a:cubicBezTo>
                  <a:pt x="2561" y="72"/>
                  <a:pt x="2561" y="72"/>
                  <a:pt x="2561" y="72"/>
                </a:cubicBezTo>
                <a:cubicBezTo>
                  <a:pt x="2537" y="69"/>
                  <a:pt x="2549" y="68"/>
                  <a:pt x="2526" y="70"/>
                </a:cubicBezTo>
                <a:cubicBezTo>
                  <a:pt x="2520" y="79"/>
                  <a:pt x="2509" y="70"/>
                  <a:pt x="2499" y="74"/>
                </a:cubicBezTo>
                <a:cubicBezTo>
                  <a:pt x="2499" y="73"/>
                  <a:pt x="2499" y="73"/>
                  <a:pt x="2499" y="73"/>
                </a:cubicBezTo>
                <a:cubicBezTo>
                  <a:pt x="2542" y="62"/>
                  <a:pt x="2542" y="62"/>
                  <a:pt x="2542" y="62"/>
                </a:cubicBezTo>
                <a:cubicBezTo>
                  <a:pt x="2552" y="53"/>
                  <a:pt x="2552" y="53"/>
                  <a:pt x="2552" y="53"/>
                </a:cubicBezTo>
                <a:cubicBezTo>
                  <a:pt x="2556" y="56"/>
                  <a:pt x="2556" y="56"/>
                  <a:pt x="2556" y="56"/>
                </a:cubicBezTo>
                <a:cubicBezTo>
                  <a:pt x="2561" y="54"/>
                  <a:pt x="2561" y="54"/>
                  <a:pt x="2561" y="54"/>
                </a:cubicBezTo>
                <a:cubicBezTo>
                  <a:pt x="2581" y="53"/>
                  <a:pt x="2581" y="53"/>
                  <a:pt x="2581" y="53"/>
                </a:cubicBezTo>
                <a:cubicBezTo>
                  <a:pt x="2589" y="45"/>
                  <a:pt x="2589" y="45"/>
                  <a:pt x="2589" y="45"/>
                </a:cubicBezTo>
                <a:cubicBezTo>
                  <a:pt x="2571" y="48"/>
                  <a:pt x="2571" y="48"/>
                  <a:pt x="2571" y="48"/>
                </a:cubicBezTo>
                <a:cubicBezTo>
                  <a:pt x="2544" y="49"/>
                  <a:pt x="2544" y="49"/>
                  <a:pt x="2544" y="49"/>
                </a:cubicBezTo>
                <a:cubicBezTo>
                  <a:pt x="2541" y="62"/>
                  <a:pt x="2534" y="49"/>
                  <a:pt x="2526" y="53"/>
                </a:cubicBezTo>
                <a:cubicBezTo>
                  <a:pt x="2520" y="56"/>
                  <a:pt x="2520" y="56"/>
                  <a:pt x="2520" y="56"/>
                </a:cubicBezTo>
                <a:cubicBezTo>
                  <a:pt x="2515" y="54"/>
                  <a:pt x="2515" y="54"/>
                  <a:pt x="2515" y="54"/>
                </a:cubicBezTo>
                <a:cubicBezTo>
                  <a:pt x="2517" y="53"/>
                  <a:pt x="2517" y="53"/>
                  <a:pt x="2517" y="53"/>
                </a:cubicBezTo>
                <a:cubicBezTo>
                  <a:pt x="2500" y="46"/>
                  <a:pt x="2509" y="47"/>
                  <a:pt x="2501" y="51"/>
                </a:cubicBezTo>
                <a:cubicBezTo>
                  <a:pt x="2501" y="49"/>
                  <a:pt x="2501" y="49"/>
                  <a:pt x="2501" y="49"/>
                </a:cubicBezTo>
                <a:cubicBezTo>
                  <a:pt x="2524" y="42"/>
                  <a:pt x="2507" y="48"/>
                  <a:pt x="2509" y="47"/>
                </a:cubicBezTo>
                <a:cubicBezTo>
                  <a:pt x="2576" y="47"/>
                  <a:pt x="2522" y="46"/>
                  <a:pt x="2527" y="45"/>
                </a:cubicBezTo>
                <a:cubicBezTo>
                  <a:pt x="2546" y="46"/>
                  <a:pt x="2572" y="46"/>
                  <a:pt x="2571" y="39"/>
                </a:cubicBezTo>
                <a:cubicBezTo>
                  <a:pt x="2583" y="39"/>
                  <a:pt x="2583" y="39"/>
                  <a:pt x="2583" y="39"/>
                </a:cubicBezTo>
                <a:cubicBezTo>
                  <a:pt x="2584" y="35"/>
                  <a:pt x="2584" y="33"/>
                  <a:pt x="2584" y="32"/>
                </a:cubicBezTo>
                <a:cubicBezTo>
                  <a:pt x="2585" y="31"/>
                  <a:pt x="2585" y="31"/>
                  <a:pt x="2585" y="31"/>
                </a:cubicBezTo>
                <a:cubicBezTo>
                  <a:pt x="2595" y="34"/>
                  <a:pt x="2595" y="34"/>
                  <a:pt x="2595" y="34"/>
                </a:cubicBezTo>
                <a:cubicBezTo>
                  <a:pt x="2595" y="30"/>
                  <a:pt x="2595" y="30"/>
                  <a:pt x="2595" y="30"/>
                </a:cubicBezTo>
                <a:cubicBezTo>
                  <a:pt x="2587" y="28"/>
                  <a:pt x="2577" y="27"/>
                  <a:pt x="2573" y="31"/>
                </a:cubicBezTo>
                <a:cubicBezTo>
                  <a:pt x="2478" y="29"/>
                  <a:pt x="2478" y="29"/>
                  <a:pt x="2478" y="29"/>
                </a:cubicBezTo>
                <a:cubicBezTo>
                  <a:pt x="2470" y="33"/>
                  <a:pt x="2470" y="33"/>
                  <a:pt x="2470" y="33"/>
                </a:cubicBezTo>
                <a:cubicBezTo>
                  <a:pt x="2447" y="32"/>
                  <a:pt x="2447" y="32"/>
                  <a:pt x="2447" y="32"/>
                </a:cubicBezTo>
                <a:cubicBezTo>
                  <a:pt x="2458" y="26"/>
                  <a:pt x="2458" y="26"/>
                  <a:pt x="2458" y="26"/>
                </a:cubicBezTo>
                <a:cubicBezTo>
                  <a:pt x="2482" y="23"/>
                  <a:pt x="2482" y="23"/>
                  <a:pt x="2482" y="23"/>
                </a:cubicBezTo>
                <a:cubicBezTo>
                  <a:pt x="2486" y="21"/>
                  <a:pt x="2486" y="21"/>
                  <a:pt x="2486" y="21"/>
                </a:cubicBezTo>
                <a:cubicBezTo>
                  <a:pt x="2484" y="22"/>
                  <a:pt x="2484" y="22"/>
                  <a:pt x="2484" y="22"/>
                </a:cubicBezTo>
                <a:cubicBezTo>
                  <a:pt x="2474" y="17"/>
                  <a:pt x="2474" y="17"/>
                  <a:pt x="2474" y="17"/>
                </a:cubicBezTo>
                <a:cubicBezTo>
                  <a:pt x="2478" y="13"/>
                  <a:pt x="2478" y="13"/>
                  <a:pt x="2478" y="13"/>
                </a:cubicBezTo>
                <a:cubicBezTo>
                  <a:pt x="2474" y="9"/>
                  <a:pt x="2474" y="9"/>
                  <a:pt x="2474" y="9"/>
                </a:cubicBezTo>
                <a:cubicBezTo>
                  <a:pt x="2468" y="11"/>
                  <a:pt x="2457" y="8"/>
                  <a:pt x="2447" y="10"/>
                </a:cubicBezTo>
                <a:cubicBezTo>
                  <a:pt x="2443" y="8"/>
                  <a:pt x="2443" y="8"/>
                  <a:pt x="2443" y="8"/>
                </a:cubicBezTo>
                <a:cubicBezTo>
                  <a:pt x="2443" y="6"/>
                  <a:pt x="2443" y="6"/>
                  <a:pt x="2443" y="6"/>
                </a:cubicBezTo>
                <a:cubicBezTo>
                  <a:pt x="2429" y="4"/>
                  <a:pt x="2429" y="4"/>
                  <a:pt x="2429" y="4"/>
                </a:cubicBezTo>
                <a:cubicBezTo>
                  <a:pt x="2431" y="5"/>
                  <a:pt x="2431" y="5"/>
                  <a:pt x="2431" y="5"/>
                </a:cubicBezTo>
                <a:cubicBezTo>
                  <a:pt x="2427" y="9"/>
                  <a:pt x="2427" y="9"/>
                  <a:pt x="2427" y="9"/>
                </a:cubicBezTo>
                <a:cubicBezTo>
                  <a:pt x="2357" y="14"/>
                  <a:pt x="2357" y="14"/>
                  <a:pt x="2357" y="14"/>
                </a:cubicBezTo>
                <a:cubicBezTo>
                  <a:pt x="2342" y="19"/>
                  <a:pt x="2342" y="19"/>
                  <a:pt x="2342" y="19"/>
                </a:cubicBezTo>
                <a:cubicBezTo>
                  <a:pt x="2359" y="27"/>
                  <a:pt x="2346" y="17"/>
                  <a:pt x="2358" y="19"/>
                </a:cubicBezTo>
                <a:cubicBezTo>
                  <a:pt x="2375" y="19"/>
                  <a:pt x="2375" y="19"/>
                  <a:pt x="2375" y="19"/>
                </a:cubicBezTo>
                <a:cubicBezTo>
                  <a:pt x="2402" y="23"/>
                  <a:pt x="2402" y="23"/>
                  <a:pt x="2402" y="23"/>
                </a:cubicBezTo>
                <a:cubicBezTo>
                  <a:pt x="2406" y="26"/>
                  <a:pt x="2406" y="26"/>
                  <a:pt x="2406" y="26"/>
                </a:cubicBezTo>
                <a:cubicBezTo>
                  <a:pt x="2394" y="32"/>
                  <a:pt x="2394" y="32"/>
                  <a:pt x="2394" y="32"/>
                </a:cubicBezTo>
                <a:cubicBezTo>
                  <a:pt x="2375" y="28"/>
                  <a:pt x="2375" y="28"/>
                  <a:pt x="2375" y="28"/>
                </a:cubicBezTo>
                <a:cubicBezTo>
                  <a:pt x="2358" y="32"/>
                  <a:pt x="2358" y="32"/>
                  <a:pt x="2358" y="32"/>
                </a:cubicBezTo>
                <a:cubicBezTo>
                  <a:pt x="2365" y="34"/>
                  <a:pt x="2365" y="34"/>
                  <a:pt x="2365" y="34"/>
                </a:cubicBezTo>
                <a:cubicBezTo>
                  <a:pt x="2361" y="42"/>
                  <a:pt x="2344" y="40"/>
                  <a:pt x="2345" y="42"/>
                </a:cubicBezTo>
                <a:cubicBezTo>
                  <a:pt x="2340" y="39"/>
                  <a:pt x="2340" y="39"/>
                  <a:pt x="2340" y="39"/>
                </a:cubicBezTo>
                <a:cubicBezTo>
                  <a:pt x="2338" y="45"/>
                  <a:pt x="2338" y="45"/>
                  <a:pt x="2338" y="45"/>
                </a:cubicBezTo>
                <a:cubicBezTo>
                  <a:pt x="2317" y="46"/>
                  <a:pt x="2317" y="46"/>
                  <a:pt x="2317" y="46"/>
                </a:cubicBezTo>
                <a:cubicBezTo>
                  <a:pt x="2317" y="50"/>
                  <a:pt x="2317" y="50"/>
                  <a:pt x="2317" y="50"/>
                </a:cubicBezTo>
                <a:cubicBezTo>
                  <a:pt x="2301" y="54"/>
                  <a:pt x="2301" y="54"/>
                  <a:pt x="2301" y="54"/>
                </a:cubicBezTo>
                <a:cubicBezTo>
                  <a:pt x="2280" y="47"/>
                  <a:pt x="2286" y="47"/>
                  <a:pt x="2291" y="48"/>
                </a:cubicBezTo>
                <a:cubicBezTo>
                  <a:pt x="2279" y="46"/>
                  <a:pt x="2279" y="46"/>
                  <a:pt x="2279" y="46"/>
                </a:cubicBezTo>
                <a:cubicBezTo>
                  <a:pt x="2262" y="47"/>
                  <a:pt x="2262" y="47"/>
                  <a:pt x="2262" y="47"/>
                </a:cubicBezTo>
                <a:cubicBezTo>
                  <a:pt x="2279" y="47"/>
                  <a:pt x="2279" y="47"/>
                  <a:pt x="2279" y="47"/>
                </a:cubicBezTo>
                <a:cubicBezTo>
                  <a:pt x="2291" y="52"/>
                  <a:pt x="2291" y="52"/>
                  <a:pt x="2291" y="52"/>
                </a:cubicBezTo>
                <a:cubicBezTo>
                  <a:pt x="2269" y="56"/>
                  <a:pt x="2266" y="54"/>
                  <a:pt x="2274" y="57"/>
                </a:cubicBezTo>
                <a:cubicBezTo>
                  <a:pt x="2245" y="59"/>
                  <a:pt x="2245" y="59"/>
                  <a:pt x="2245" y="59"/>
                </a:cubicBezTo>
                <a:cubicBezTo>
                  <a:pt x="2235" y="64"/>
                  <a:pt x="2235" y="64"/>
                  <a:pt x="2235" y="64"/>
                </a:cubicBezTo>
                <a:cubicBezTo>
                  <a:pt x="2221" y="64"/>
                  <a:pt x="2221" y="64"/>
                  <a:pt x="2221" y="64"/>
                </a:cubicBezTo>
                <a:cubicBezTo>
                  <a:pt x="2217" y="61"/>
                  <a:pt x="2217" y="61"/>
                  <a:pt x="2217" y="61"/>
                </a:cubicBezTo>
                <a:cubicBezTo>
                  <a:pt x="2190" y="67"/>
                  <a:pt x="2190" y="67"/>
                  <a:pt x="2190" y="67"/>
                </a:cubicBezTo>
                <a:cubicBezTo>
                  <a:pt x="2180" y="75"/>
                  <a:pt x="2180" y="75"/>
                  <a:pt x="2180" y="75"/>
                </a:cubicBezTo>
                <a:cubicBezTo>
                  <a:pt x="2157" y="76"/>
                  <a:pt x="2157" y="76"/>
                  <a:pt x="2157" y="76"/>
                </a:cubicBezTo>
                <a:cubicBezTo>
                  <a:pt x="2145" y="83"/>
                  <a:pt x="2145" y="83"/>
                  <a:pt x="2145" y="83"/>
                </a:cubicBezTo>
                <a:cubicBezTo>
                  <a:pt x="2130" y="84"/>
                  <a:pt x="2130" y="84"/>
                  <a:pt x="2130" y="84"/>
                </a:cubicBezTo>
                <a:cubicBezTo>
                  <a:pt x="2124" y="87"/>
                  <a:pt x="2124" y="87"/>
                  <a:pt x="2124" y="87"/>
                </a:cubicBezTo>
                <a:cubicBezTo>
                  <a:pt x="2089" y="89"/>
                  <a:pt x="2089" y="89"/>
                  <a:pt x="2089" y="89"/>
                </a:cubicBezTo>
                <a:cubicBezTo>
                  <a:pt x="2087" y="96"/>
                  <a:pt x="2087" y="96"/>
                  <a:pt x="2087" y="96"/>
                </a:cubicBezTo>
                <a:cubicBezTo>
                  <a:pt x="2081" y="96"/>
                  <a:pt x="2078" y="96"/>
                  <a:pt x="2076" y="96"/>
                </a:cubicBezTo>
                <a:cubicBezTo>
                  <a:pt x="2058" y="100"/>
                  <a:pt x="2058" y="100"/>
                  <a:pt x="2058" y="100"/>
                </a:cubicBezTo>
                <a:cubicBezTo>
                  <a:pt x="2052" y="99"/>
                  <a:pt x="2052" y="99"/>
                  <a:pt x="2052" y="99"/>
                </a:cubicBezTo>
                <a:cubicBezTo>
                  <a:pt x="2032" y="100"/>
                  <a:pt x="2032" y="100"/>
                  <a:pt x="2032" y="100"/>
                </a:cubicBezTo>
                <a:cubicBezTo>
                  <a:pt x="2019" y="105"/>
                  <a:pt x="2019" y="105"/>
                  <a:pt x="2019" y="105"/>
                </a:cubicBezTo>
                <a:cubicBezTo>
                  <a:pt x="2005" y="100"/>
                  <a:pt x="2005" y="100"/>
                  <a:pt x="2005" y="100"/>
                </a:cubicBezTo>
                <a:cubicBezTo>
                  <a:pt x="1996" y="105"/>
                  <a:pt x="1996" y="105"/>
                  <a:pt x="1996" y="105"/>
                </a:cubicBezTo>
                <a:cubicBezTo>
                  <a:pt x="1992" y="103"/>
                  <a:pt x="1992" y="103"/>
                  <a:pt x="1992" y="103"/>
                </a:cubicBezTo>
                <a:cubicBezTo>
                  <a:pt x="1978" y="105"/>
                  <a:pt x="1978" y="105"/>
                  <a:pt x="1978" y="105"/>
                </a:cubicBezTo>
                <a:cubicBezTo>
                  <a:pt x="2007" y="102"/>
                  <a:pt x="1981" y="113"/>
                  <a:pt x="1998" y="108"/>
                </a:cubicBezTo>
                <a:cubicBezTo>
                  <a:pt x="1995" y="110"/>
                  <a:pt x="1995" y="110"/>
                  <a:pt x="1995" y="110"/>
                </a:cubicBezTo>
                <a:cubicBezTo>
                  <a:pt x="1970" y="110"/>
                  <a:pt x="1970" y="110"/>
                  <a:pt x="1970" y="110"/>
                </a:cubicBezTo>
                <a:cubicBezTo>
                  <a:pt x="1958" y="117"/>
                  <a:pt x="1958" y="117"/>
                  <a:pt x="1958" y="117"/>
                </a:cubicBezTo>
                <a:cubicBezTo>
                  <a:pt x="1953" y="117"/>
                  <a:pt x="1953" y="117"/>
                  <a:pt x="1953" y="117"/>
                </a:cubicBezTo>
                <a:cubicBezTo>
                  <a:pt x="1949" y="118"/>
                  <a:pt x="1947" y="119"/>
                  <a:pt x="1945" y="120"/>
                </a:cubicBezTo>
                <a:cubicBezTo>
                  <a:pt x="1930" y="121"/>
                  <a:pt x="1930" y="121"/>
                  <a:pt x="1930" y="121"/>
                </a:cubicBezTo>
                <a:cubicBezTo>
                  <a:pt x="1912" y="126"/>
                  <a:pt x="1912" y="126"/>
                  <a:pt x="1912" y="126"/>
                </a:cubicBezTo>
                <a:cubicBezTo>
                  <a:pt x="1906" y="123"/>
                  <a:pt x="1906" y="123"/>
                  <a:pt x="1906" y="123"/>
                </a:cubicBezTo>
                <a:cubicBezTo>
                  <a:pt x="1896" y="128"/>
                  <a:pt x="1896" y="128"/>
                  <a:pt x="1896" y="128"/>
                </a:cubicBezTo>
                <a:cubicBezTo>
                  <a:pt x="1886" y="124"/>
                  <a:pt x="1886" y="124"/>
                  <a:pt x="1886" y="124"/>
                </a:cubicBezTo>
                <a:cubicBezTo>
                  <a:pt x="1879" y="125"/>
                  <a:pt x="1879" y="125"/>
                  <a:pt x="1879" y="125"/>
                </a:cubicBezTo>
                <a:cubicBezTo>
                  <a:pt x="1879" y="130"/>
                  <a:pt x="1879" y="130"/>
                  <a:pt x="1879" y="130"/>
                </a:cubicBezTo>
                <a:cubicBezTo>
                  <a:pt x="1861" y="137"/>
                  <a:pt x="1861" y="137"/>
                  <a:pt x="1861" y="137"/>
                </a:cubicBezTo>
                <a:cubicBezTo>
                  <a:pt x="1836" y="139"/>
                  <a:pt x="1836" y="139"/>
                  <a:pt x="1836" y="139"/>
                </a:cubicBezTo>
                <a:cubicBezTo>
                  <a:pt x="1824" y="147"/>
                  <a:pt x="1824" y="147"/>
                  <a:pt x="1824" y="147"/>
                </a:cubicBezTo>
                <a:cubicBezTo>
                  <a:pt x="1817" y="145"/>
                  <a:pt x="1813" y="145"/>
                  <a:pt x="1810" y="144"/>
                </a:cubicBezTo>
                <a:cubicBezTo>
                  <a:pt x="1801" y="147"/>
                  <a:pt x="1801" y="147"/>
                  <a:pt x="1801" y="147"/>
                </a:cubicBezTo>
                <a:cubicBezTo>
                  <a:pt x="1791" y="145"/>
                  <a:pt x="1791" y="145"/>
                  <a:pt x="1791" y="145"/>
                </a:cubicBezTo>
                <a:cubicBezTo>
                  <a:pt x="1770" y="149"/>
                  <a:pt x="1770" y="149"/>
                  <a:pt x="1770" y="149"/>
                </a:cubicBezTo>
                <a:cubicBezTo>
                  <a:pt x="1762" y="143"/>
                  <a:pt x="1762" y="143"/>
                  <a:pt x="1762" y="143"/>
                </a:cubicBezTo>
                <a:cubicBezTo>
                  <a:pt x="1760" y="144"/>
                  <a:pt x="1760" y="144"/>
                  <a:pt x="1760" y="144"/>
                </a:cubicBezTo>
                <a:cubicBezTo>
                  <a:pt x="1748" y="158"/>
                  <a:pt x="1748" y="158"/>
                  <a:pt x="1748" y="158"/>
                </a:cubicBezTo>
                <a:cubicBezTo>
                  <a:pt x="1737" y="156"/>
                  <a:pt x="1737" y="156"/>
                  <a:pt x="1737" y="156"/>
                </a:cubicBezTo>
                <a:cubicBezTo>
                  <a:pt x="1739" y="153"/>
                  <a:pt x="1739" y="153"/>
                  <a:pt x="1739" y="153"/>
                </a:cubicBezTo>
                <a:cubicBezTo>
                  <a:pt x="1737" y="150"/>
                  <a:pt x="1737" y="150"/>
                  <a:pt x="1737" y="150"/>
                </a:cubicBezTo>
                <a:cubicBezTo>
                  <a:pt x="1738" y="148"/>
                  <a:pt x="1739" y="147"/>
                  <a:pt x="1740" y="147"/>
                </a:cubicBezTo>
                <a:cubicBezTo>
                  <a:pt x="1723" y="147"/>
                  <a:pt x="1723" y="147"/>
                  <a:pt x="1723" y="147"/>
                </a:cubicBezTo>
                <a:cubicBezTo>
                  <a:pt x="1717" y="148"/>
                  <a:pt x="1717" y="148"/>
                  <a:pt x="1717" y="148"/>
                </a:cubicBezTo>
                <a:cubicBezTo>
                  <a:pt x="1711" y="154"/>
                  <a:pt x="1716" y="153"/>
                  <a:pt x="1723" y="155"/>
                </a:cubicBezTo>
                <a:cubicBezTo>
                  <a:pt x="1667" y="170"/>
                  <a:pt x="1667" y="170"/>
                  <a:pt x="1667" y="170"/>
                </a:cubicBezTo>
                <a:cubicBezTo>
                  <a:pt x="1649" y="173"/>
                  <a:pt x="1638" y="175"/>
                  <a:pt x="1632" y="176"/>
                </a:cubicBezTo>
                <a:cubicBezTo>
                  <a:pt x="1620" y="176"/>
                  <a:pt x="1620" y="176"/>
                  <a:pt x="1620" y="176"/>
                </a:cubicBezTo>
                <a:cubicBezTo>
                  <a:pt x="1603" y="171"/>
                  <a:pt x="1603" y="171"/>
                  <a:pt x="1603" y="171"/>
                </a:cubicBezTo>
                <a:cubicBezTo>
                  <a:pt x="1589" y="176"/>
                  <a:pt x="1589" y="176"/>
                  <a:pt x="1589" y="176"/>
                </a:cubicBezTo>
                <a:cubicBezTo>
                  <a:pt x="1597" y="179"/>
                  <a:pt x="1597" y="179"/>
                  <a:pt x="1597" y="179"/>
                </a:cubicBezTo>
                <a:cubicBezTo>
                  <a:pt x="1564" y="184"/>
                  <a:pt x="1590" y="179"/>
                  <a:pt x="1587" y="180"/>
                </a:cubicBezTo>
                <a:cubicBezTo>
                  <a:pt x="1566" y="177"/>
                  <a:pt x="1566" y="177"/>
                  <a:pt x="1566" y="177"/>
                </a:cubicBezTo>
                <a:cubicBezTo>
                  <a:pt x="1566" y="175"/>
                  <a:pt x="1566" y="175"/>
                  <a:pt x="1566" y="175"/>
                </a:cubicBezTo>
                <a:cubicBezTo>
                  <a:pt x="1558" y="181"/>
                  <a:pt x="1558" y="181"/>
                  <a:pt x="1558" y="181"/>
                </a:cubicBezTo>
                <a:cubicBezTo>
                  <a:pt x="1554" y="187"/>
                  <a:pt x="1554" y="187"/>
                  <a:pt x="1554" y="187"/>
                </a:cubicBezTo>
                <a:cubicBezTo>
                  <a:pt x="1529" y="188"/>
                  <a:pt x="1529" y="188"/>
                  <a:pt x="1529" y="188"/>
                </a:cubicBezTo>
                <a:cubicBezTo>
                  <a:pt x="1549" y="196"/>
                  <a:pt x="1527" y="195"/>
                  <a:pt x="1521" y="197"/>
                </a:cubicBezTo>
                <a:cubicBezTo>
                  <a:pt x="1507" y="195"/>
                  <a:pt x="1506" y="203"/>
                  <a:pt x="1492" y="200"/>
                </a:cubicBezTo>
                <a:cubicBezTo>
                  <a:pt x="1480" y="200"/>
                  <a:pt x="1480" y="200"/>
                  <a:pt x="1480" y="200"/>
                </a:cubicBezTo>
                <a:cubicBezTo>
                  <a:pt x="1464" y="205"/>
                  <a:pt x="1464" y="205"/>
                  <a:pt x="1464" y="205"/>
                </a:cubicBezTo>
                <a:cubicBezTo>
                  <a:pt x="1461" y="198"/>
                  <a:pt x="1461" y="198"/>
                  <a:pt x="1461" y="198"/>
                </a:cubicBezTo>
                <a:cubicBezTo>
                  <a:pt x="1451" y="198"/>
                  <a:pt x="1451" y="198"/>
                  <a:pt x="1451" y="198"/>
                </a:cubicBezTo>
                <a:cubicBezTo>
                  <a:pt x="1451" y="196"/>
                  <a:pt x="1451" y="196"/>
                  <a:pt x="1451" y="196"/>
                </a:cubicBezTo>
                <a:cubicBezTo>
                  <a:pt x="1430" y="192"/>
                  <a:pt x="1430" y="192"/>
                  <a:pt x="1430" y="192"/>
                </a:cubicBezTo>
                <a:cubicBezTo>
                  <a:pt x="1430" y="187"/>
                  <a:pt x="1430" y="187"/>
                  <a:pt x="1430" y="187"/>
                </a:cubicBezTo>
                <a:cubicBezTo>
                  <a:pt x="1412" y="186"/>
                  <a:pt x="1412" y="186"/>
                  <a:pt x="1412" y="186"/>
                </a:cubicBezTo>
                <a:cubicBezTo>
                  <a:pt x="1408" y="192"/>
                  <a:pt x="1408" y="192"/>
                  <a:pt x="1408" y="192"/>
                </a:cubicBezTo>
                <a:cubicBezTo>
                  <a:pt x="1395" y="191"/>
                  <a:pt x="1395" y="191"/>
                  <a:pt x="1395" y="191"/>
                </a:cubicBezTo>
                <a:cubicBezTo>
                  <a:pt x="1404" y="186"/>
                  <a:pt x="1404" y="186"/>
                  <a:pt x="1404" y="186"/>
                </a:cubicBezTo>
                <a:cubicBezTo>
                  <a:pt x="1397" y="184"/>
                  <a:pt x="1390" y="190"/>
                  <a:pt x="1385" y="185"/>
                </a:cubicBezTo>
                <a:cubicBezTo>
                  <a:pt x="1404" y="181"/>
                  <a:pt x="1404" y="181"/>
                  <a:pt x="1404" y="181"/>
                </a:cubicBezTo>
                <a:cubicBezTo>
                  <a:pt x="1420" y="184"/>
                  <a:pt x="1420" y="184"/>
                  <a:pt x="1420" y="184"/>
                </a:cubicBezTo>
                <a:cubicBezTo>
                  <a:pt x="1434" y="180"/>
                  <a:pt x="1440" y="178"/>
                  <a:pt x="1441" y="177"/>
                </a:cubicBezTo>
                <a:cubicBezTo>
                  <a:pt x="1461" y="175"/>
                  <a:pt x="1461" y="175"/>
                  <a:pt x="1461" y="175"/>
                </a:cubicBezTo>
                <a:cubicBezTo>
                  <a:pt x="1461" y="166"/>
                  <a:pt x="1461" y="166"/>
                  <a:pt x="1461" y="166"/>
                </a:cubicBezTo>
                <a:cubicBezTo>
                  <a:pt x="1451" y="164"/>
                  <a:pt x="1451" y="164"/>
                  <a:pt x="1451" y="164"/>
                </a:cubicBezTo>
                <a:cubicBezTo>
                  <a:pt x="1457" y="162"/>
                  <a:pt x="1457" y="162"/>
                  <a:pt x="1457" y="162"/>
                </a:cubicBezTo>
                <a:cubicBezTo>
                  <a:pt x="1459" y="159"/>
                  <a:pt x="1460" y="157"/>
                  <a:pt x="1461" y="156"/>
                </a:cubicBezTo>
                <a:cubicBezTo>
                  <a:pt x="1484" y="161"/>
                  <a:pt x="1484" y="161"/>
                  <a:pt x="1484" y="161"/>
                </a:cubicBezTo>
                <a:cubicBezTo>
                  <a:pt x="1465" y="155"/>
                  <a:pt x="1465" y="155"/>
                  <a:pt x="1465" y="155"/>
                </a:cubicBezTo>
                <a:cubicBezTo>
                  <a:pt x="1477" y="150"/>
                  <a:pt x="1477" y="150"/>
                  <a:pt x="1477" y="150"/>
                </a:cubicBezTo>
                <a:cubicBezTo>
                  <a:pt x="1476" y="149"/>
                  <a:pt x="1476" y="149"/>
                  <a:pt x="1476" y="149"/>
                </a:cubicBezTo>
                <a:cubicBezTo>
                  <a:pt x="1457" y="145"/>
                  <a:pt x="1457" y="145"/>
                  <a:pt x="1457" y="145"/>
                </a:cubicBezTo>
                <a:cubicBezTo>
                  <a:pt x="1418" y="148"/>
                  <a:pt x="1418" y="148"/>
                  <a:pt x="1418" y="148"/>
                </a:cubicBezTo>
                <a:cubicBezTo>
                  <a:pt x="1415" y="145"/>
                  <a:pt x="1423" y="148"/>
                  <a:pt x="1420" y="145"/>
                </a:cubicBezTo>
                <a:cubicBezTo>
                  <a:pt x="1409" y="140"/>
                  <a:pt x="1403" y="146"/>
                  <a:pt x="1393" y="145"/>
                </a:cubicBezTo>
                <a:cubicBezTo>
                  <a:pt x="1389" y="144"/>
                  <a:pt x="1389" y="144"/>
                  <a:pt x="1389" y="144"/>
                </a:cubicBezTo>
                <a:cubicBezTo>
                  <a:pt x="1393" y="139"/>
                  <a:pt x="1393" y="139"/>
                  <a:pt x="1393" y="139"/>
                </a:cubicBezTo>
                <a:cubicBezTo>
                  <a:pt x="1412" y="134"/>
                  <a:pt x="1412" y="134"/>
                  <a:pt x="1412" y="134"/>
                </a:cubicBezTo>
                <a:cubicBezTo>
                  <a:pt x="1408" y="134"/>
                  <a:pt x="1408" y="134"/>
                  <a:pt x="1408" y="134"/>
                </a:cubicBezTo>
                <a:cubicBezTo>
                  <a:pt x="1381" y="140"/>
                  <a:pt x="1381" y="140"/>
                  <a:pt x="1381" y="140"/>
                </a:cubicBezTo>
                <a:cubicBezTo>
                  <a:pt x="1338" y="143"/>
                  <a:pt x="1338" y="143"/>
                  <a:pt x="1338" y="143"/>
                </a:cubicBezTo>
                <a:cubicBezTo>
                  <a:pt x="1323" y="149"/>
                  <a:pt x="1323" y="149"/>
                  <a:pt x="1323" y="149"/>
                </a:cubicBezTo>
                <a:cubicBezTo>
                  <a:pt x="1299" y="153"/>
                  <a:pt x="1299" y="153"/>
                  <a:pt x="1299" y="153"/>
                </a:cubicBezTo>
                <a:cubicBezTo>
                  <a:pt x="1308" y="148"/>
                  <a:pt x="1299" y="152"/>
                  <a:pt x="1299" y="151"/>
                </a:cubicBezTo>
                <a:cubicBezTo>
                  <a:pt x="1299" y="151"/>
                  <a:pt x="1314" y="147"/>
                  <a:pt x="1309" y="144"/>
                </a:cubicBezTo>
                <a:cubicBezTo>
                  <a:pt x="1295" y="145"/>
                  <a:pt x="1295" y="145"/>
                  <a:pt x="1295" y="145"/>
                </a:cubicBezTo>
                <a:cubicBezTo>
                  <a:pt x="1289" y="143"/>
                  <a:pt x="1295" y="142"/>
                  <a:pt x="1296" y="142"/>
                </a:cubicBezTo>
                <a:cubicBezTo>
                  <a:pt x="1282" y="139"/>
                  <a:pt x="1282" y="139"/>
                  <a:pt x="1282" y="139"/>
                </a:cubicBezTo>
                <a:cubicBezTo>
                  <a:pt x="1296" y="133"/>
                  <a:pt x="1296" y="133"/>
                  <a:pt x="1296" y="133"/>
                </a:cubicBezTo>
                <a:cubicBezTo>
                  <a:pt x="1315" y="132"/>
                  <a:pt x="1315" y="132"/>
                  <a:pt x="1315" y="132"/>
                </a:cubicBezTo>
                <a:cubicBezTo>
                  <a:pt x="1311" y="136"/>
                  <a:pt x="1311" y="136"/>
                  <a:pt x="1311" y="136"/>
                </a:cubicBezTo>
                <a:cubicBezTo>
                  <a:pt x="1310" y="140"/>
                  <a:pt x="1326" y="134"/>
                  <a:pt x="1327" y="132"/>
                </a:cubicBezTo>
                <a:cubicBezTo>
                  <a:pt x="1338" y="131"/>
                  <a:pt x="1338" y="131"/>
                  <a:pt x="1338" y="131"/>
                </a:cubicBezTo>
                <a:cubicBezTo>
                  <a:pt x="1327" y="130"/>
                  <a:pt x="1327" y="130"/>
                  <a:pt x="1327" y="130"/>
                </a:cubicBezTo>
                <a:cubicBezTo>
                  <a:pt x="1330" y="127"/>
                  <a:pt x="1330" y="127"/>
                  <a:pt x="1330" y="127"/>
                </a:cubicBezTo>
                <a:cubicBezTo>
                  <a:pt x="1354" y="123"/>
                  <a:pt x="1354" y="123"/>
                  <a:pt x="1354" y="123"/>
                </a:cubicBezTo>
                <a:cubicBezTo>
                  <a:pt x="1361" y="125"/>
                  <a:pt x="1361" y="125"/>
                  <a:pt x="1361" y="125"/>
                </a:cubicBezTo>
                <a:cubicBezTo>
                  <a:pt x="1381" y="117"/>
                  <a:pt x="1381" y="117"/>
                  <a:pt x="1381" y="117"/>
                </a:cubicBezTo>
                <a:cubicBezTo>
                  <a:pt x="1371" y="117"/>
                  <a:pt x="1371" y="117"/>
                  <a:pt x="1371" y="117"/>
                </a:cubicBezTo>
                <a:cubicBezTo>
                  <a:pt x="1356" y="111"/>
                  <a:pt x="1356" y="111"/>
                  <a:pt x="1356" y="111"/>
                </a:cubicBezTo>
                <a:cubicBezTo>
                  <a:pt x="1361" y="110"/>
                  <a:pt x="1361" y="110"/>
                  <a:pt x="1361" y="110"/>
                </a:cubicBezTo>
                <a:cubicBezTo>
                  <a:pt x="1356" y="106"/>
                  <a:pt x="1356" y="106"/>
                  <a:pt x="1356" y="106"/>
                </a:cubicBezTo>
                <a:cubicBezTo>
                  <a:pt x="1363" y="102"/>
                  <a:pt x="1369" y="106"/>
                  <a:pt x="1379" y="102"/>
                </a:cubicBezTo>
                <a:cubicBezTo>
                  <a:pt x="1371" y="95"/>
                  <a:pt x="1386" y="97"/>
                  <a:pt x="1389" y="98"/>
                </a:cubicBezTo>
                <a:cubicBezTo>
                  <a:pt x="1368" y="89"/>
                  <a:pt x="1368" y="89"/>
                  <a:pt x="1368" y="89"/>
                </a:cubicBezTo>
                <a:cubicBezTo>
                  <a:pt x="1392" y="87"/>
                  <a:pt x="1392" y="87"/>
                  <a:pt x="1392" y="87"/>
                </a:cubicBezTo>
                <a:cubicBezTo>
                  <a:pt x="1385" y="83"/>
                  <a:pt x="1385" y="83"/>
                  <a:pt x="1385" y="83"/>
                </a:cubicBezTo>
                <a:cubicBezTo>
                  <a:pt x="1385" y="84"/>
                  <a:pt x="1385" y="84"/>
                  <a:pt x="1385" y="84"/>
                </a:cubicBezTo>
                <a:cubicBezTo>
                  <a:pt x="1378" y="85"/>
                  <a:pt x="1373" y="85"/>
                  <a:pt x="1369" y="85"/>
                </a:cubicBezTo>
                <a:cubicBezTo>
                  <a:pt x="1369" y="85"/>
                  <a:pt x="1369" y="85"/>
                  <a:pt x="1368" y="85"/>
                </a:cubicBezTo>
                <a:cubicBezTo>
                  <a:pt x="1368" y="86"/>
                  <a:pt x="1368" y="86"/>
                  <a:pt x="1368" y="86"/>
                </a:cubicBezTo>
                <a:cubicBezTo>
                  <a:pt x="1359" y="86"/>
                  <a:pt x="1361" y="87"/>
                  <a:pt x="1365" y="87"/>
                </a:cubicBezTo>
                <a:cubicBezTo>
                  <a:pt x="1362" y="89"/>
                  <a:pt x="1362" y="89"/>
                  <a:pt x="1362" y="89"/>
                </a:cubicBezTo>
                <a:cubicBezTo>
                  <a:pt x="1361" y="87"/>
                  <a:pt x="1359" y="86"/>
                  <a:pt x="1358" y="85"/>
                </a:cubicBezTo>
                <a:cubicBezTo>
                  <a:pt x="1359" y="85"/>
                  <a:pt x="1360" y="85"/>
                  <a:pt x="1361" y="84"/>
                </a:cubicBezTo>
                <a:cubicBezTo>
                  <a:pt x="1356" y="84"/>
                  <a:pt x="1356" y="84"/>
                  <a:pt x="1356" y="84"/>
                </a:cubicBezTo>
                <a:cubicBezTo>
                  <a:pt x="1354" y="82"/>
                  <a:pt x="1355" y="83"/>
                  <a:pt x="1356" y="84"/>
                </a:cubicBezTo>
                <a:cubicBezTo>
                  <a:pt x="1352" y="83"/>
                  <a:pt x="1352" y="83"/>
                  <a:pt x="1352" y="83"/>
                </a:cubicBezTo>
                <a:cubicBezTo>
                  <a:pt x="1340" y="87"/>
                  <a:pt x="1340" y="87"/>
                  <a:pt x="1340" y="87"/>
                </a:cubicBezTo>
                <a:cubicBezTo>
                  <a:pt x="1342" y="87"/>
                  <a:pt x="1342" y="87"/>
                  <a:pt x="1342" y="87"/>
                </a:cubicBezTo>
                <a:cubicBezTo>
                  <a:pt x="1327" y="89"/>
                  <a:pt x="1327" y="89"/>
                  <a:pt x="1327" y="89"/>
                </a:cubicBezTo>
                <a:cubicBezTo>
                  <a:pt x="1307" y="87"/>
                  <a:pt x="1307" y="87"/>
                  <a:pt x="1307" y="87"/>
                </a:cubicBezTo>
                <a:cubicBezTo>
                  <a:pt x="1313" y="81"/>
                  <a:pt x="1313" y="81"/>
                  <a:pt x="1313" y="81"/>
                </a:cubicBezTo>
                <a:cubicBezTo>
                  <a:pt x="1327" y="83"/>
                  <a:pt x="1327" y="83"/>
                  <a:pt x="1327" y="83"/>
                </a:cubicBezTo>
                <a:cubicBezTo>
                  <a:pt x="1330" y="78"/>
                  <a:pt x="1330" y="78"/>
                  <a:pt x="1330" y="78"/>
                </a:cubicBezTo>
                <a:cubicBezTo>
                  <a:pt x="1321" y="79"/>
                  <a:pt x="1321" y="79"/>
                  <a:pt x="1321" y="79"/>
                </a:cubicBezTo>
                <a:cubicBezTo>
                  <a:pt x="1321" y="77"/>
                  <a:pt x="1321" y="77"/>
                  <a:pt x="1321" y="77"/>
                </a:cubicBezTo>
                <a:cubicBezTo>
                  <a:pt x="1291" y="79"/>
                  <a:pt x="1304" y="73"/>
                  <a:pt x="1305" y="70"/>
                </a:cubicBezTo>
                <a:cubicBezTo>
                  <a:pt x="1327" y="64"/>
                  <a:pt x="1327" y="64"/>
                  <a:pt x="1327" y="64"/>
                </a:cubicBezTo>
                <a:cubicBezTo>
                  <a:pt x="1330" y="61"/>
                  <a:pt x="1330" y="61"/>
                  <a:pt x="1330" y="61"/>
                </a:cubicBezTo>
                <a:cubicBezTo>
                  <a:pt x="1305" y="66"/>
                  <a:pt x="1305" y="66"/>
                  <a:pt x="1305" y="66"/>
                </a:cubicBezTo>
                <a:cubicBezTo>
                  <a:pt x="1301" y="73"/>
                  <a:pt x="1301" y="73"/>
                  <a:pt x="1301" y="73"/>
                </a:cubicBezTo>
                <a:cubicBezTo>
                  <a:pt x="1289" y="70"/>
                  <a:pt x="1289" y="70"/>
                  <a:pt x="1289" y="70"/>
                </a:cubicBezTo>
                <a:cubicBezTo>
                  <a:pt x="1266" y="72"/>
                  <a:pt x="1266" y="72"/>
                  <a:pt x="1266" y="72"/>
                </a:cubicBezTo>
                <a:cubicBezTo>
                  <a:pt x="1271" y="74"/>
                  <a:pt x="1271" y="74"/>
                  <a:pt x="1271" y="74"/>
                </a:cubicBezTo>
                <a:cubicBezTo>
                  <a:pt x="1268" y="76"/>
                  <a:pt x="1268" y="76"/>
                  <a:pt x="1268" y="76"/>
                </a:cubicBezTo>
                <a:cubicBezTo>
                  <a:pt x="1258" y="74"/>
                  <a:pt x="1258" y="74"/>
                  <a:pt x="1258" y="74"/>
                </a:cubicBezTo>
                <a:cubicBezTo>
                  <a:pt x="1247" y="76"/>
                  <a:pt x="1247" y="76"/>
                  <a:pt x="1247" y="76"/>
                </a:cubicBezTo>
                <a:cubicBezTo>
                  <a:pt x="1251" y="79"/>
                  <a:pt x="1239" y="80"/>
                  <a:pt x="1233" y="80"/>
                </a:cubicBezTo>
                <a:cubicBezTo>
                  <a:pt x="1239" y="81"/>
                  <a:pt x="1239" y="81"/>
                  <a:pt x="1239" y="81"/>
                </a:cubicBezTo>
                <a:cubicBezTo>
                  <a:pt x="1235" y="83"/>
                  <a:pt x="1235" y="83"/>
                  <a:pt x="1235" y="83"/>
                </a:cubicBezTo>
                <a:cubicBezTo>
                  <a:pt x="1232" y="79"/>
                  <a:pt x="1230" y="81"/>
                  <a:pt x="1227" y="81"/>
                </a:cubicBezTo>
                <a:cubicBezTo>
                  <a:pt x="1194" y="84"/>
                  <a:pt x="1180" y="85"/>
                  <a:pt x="1176" y="84"/>
                </a:cubicBezTo>
                <a:cubicBezTo>
                  <a:pt x="1171" y="89"/>
                  <a:pt x="1171" y="89"/>
                  <a:pt x="1171" y="89"/>
                </a:cubicBezTo>
                <a:cubicBezTo>
                  <a:pt x="1158" y="89"/>
                  <a:pt x="1158" y="89"/>
                  <a:pt x="1158" y="89"/>
                </a:cubicBezTo>
                <a:cubicBezTo>
                  <a:pt x="1152" y="84"/>
                  <a:pt x="1152" y="84"/>
                  <a:pt x="1152" y="84"/>
                </a:cubicBezTo>
                <a:cubicBezTo>
                  <a:pt x="1151" y="85"/>
                  <a:pt x="1150" y="86"/>
                  <a:pt x="1149" y="87"/>
                </a:cubicBezTo>
                <a:cubicBezTo>
                  <a:pt x="1134" y="85"/>
                  <a:pt x="1131" y="87"/>
                  <a:pt x="1130" y="87"/>
                </a:cubicBezTo>
                <a:cubicBezTo>
                  <a:pt x="1130" y="89"/>
                  <a:pt x="1130" y="89"/>
                  <a:pt x="1130" y="89"/>
                </a:cubicBezTo>
                <a:cubicBezTo>
                  <a:pt x="1089" y="94"/>
                  <a:pt x="1089" y="94"/>
                  <a:pt x="1089" y="94"/>
                </a:cubicBezTo>
                <a:cubicBezTo>
                  <a:pt x="1083" y="93"/>
                  <a:pt x="1083" y="93"/>
                  <a:pt x="1083" y="93"/>
                </a:cubicBezTo>
                <a:cubicBezTo>
                  <a:pt x="1086" y="85"/>
                  <a:pt x="1086" y="85"/>
                  <a:pt x="1086" y="85"/>
                </a:cubicBezTo>
                <a:cubicBezTo>
                  <a:pt x="1083" y="83"/>
                  <a:pt x="1083" y="83"/>
                  <a:pt x="1083" y="83"/>
                </a:cubicBezTo>
                <a:cubicBezTo>
                  <a:pt x="1079" y="83"/>
                  <a:pt x="1079" y="83"/>
                  <a:pt x="1079" y="83"/>
                </a:cubicBezTo>
                <a:cubicBezTo>
                  <a:pt x="1087" y="98"/>
                  <a:pt x="1080" y="85"/>
                  <a:pt x="1076" y="89"/>
                </a:cubicBezTo>
                <a:cubicBezTo>
                  <a:pt x="1058" y="90"/>
                  <a:pt x="1058" y="90"/>
                  <a:pt x="1058" y="90"/>
                </a:cubicBezTo>
                <a:cubicBezTo>
                  <a:pt x="1009" y="97"/>
                  <a:pt x="1005" y="96"/>
                  <a:pt x="1012" y="94"/>
                </a:cubicBezTo>
                <a:cubicBezTo>
                  <a:pt x="940" y="99"/>
                  <a:pt x="940" y="99"/>
                  <a:pt x="940" y="99"/>
                </a:cubicBezTo>
                <a:cubicBezTo>
                  <a:pt x="934" y="101"/>
                  <a:pt x="934" y="101"/>
                  <a:pt x="934" y="101"/>
                </a:cubicBezTo>
                <a:cubicBezTo>
                  <a:pt x="901" y="102"/>
                  <a:pt x="901" y="102"/>
                  <a:pt x="901" y="102"/>
                </a:cubicBezTo>
                <a:cubicBezTo>
                  <a:pt x="899" y="110"/>
                  <a:pt x="899" y="110"/>
                  <a:pt x="899" y="110"/>
                </a:cubicBezTo>
                <a:cubicBezTo>
                  <a:pt x="940" y="107"/>
                  <a:pt x="940" y="107"/>
                  <a:pt x="940" y="107"/>
                </a:cubicBezTo>
                <a:cubicBezTo>
                  <a:pt x="963" y="103"/>
                  <a:pt x="963" y="103"/>
                  <a:pt x="963" y="103"/>
                </a:cubicBezTo>
                <a:cubicBezTo>
                  <a:pt x="971" y="105"/>
                  <a:pt x="971" y="105"/>
                  <a:pt x="971" y="105"/>
                </a:cubicBezTo>
                <a:cubicBezTo>
                  <a:pt x="976" y="103"/>
                  <a:pt x="976" y="103"/>
                  <a:pt x="976" y="103"/>
                </a:cubicBezTo>
                <a:cubicBezTo>
                  <a:pt x="1044" y="87"/>
                  <a:pt x="990" y="103"/>
                  <a:pt x="998" y="103"/>
                </a:cubicBezTo>
                <a:cubicBezTo>
                  <a:pt x="1004" y="103"/>
                  <a:pt x="1004" y="103"/>
                  <a:pt x="1004" y="103"/>
                </a:cubicBezTo>
                <a:cubicBezTo>
                  <a:pt x="1014" y="100"/>
                  <a:pt x="1014" y="100"/>
                  <a:pt x="1014" y="100"/>
                </a:cubicBezTo>
                <a:cubicBezTo>
                  <a:pt x="1024" y="100"/>
                  <a:pt x="1024" y="100"/>
                  <a:pt x="1024" y="100"/>
                </a:cubicBezTo>
                <a:cubicBezTo>
                  <a:pt x="1042" y="100"/>
                  <a:pt x="1042" y="100"/>
                  <a:pt x="1042" y="100"/>
                </a:cubicBezTo>
                <a:cubicBezTo>
                  <a:pt x="1031" y="108"/>
                  <a:pt x="1031" y="108"/>
                  <a:pt x="1031" y="108"/>
                </a:cubicBezTo>
                <a:cubicBezTo>
                  <a:pt x="985" y="108"/>
                  <a:pt x="1036" y="117"/>
                  <a:pt x="1008" y="116"/>
                </a:cubicBezTo>
                <a:cubicBezTo>
                  <a:pt x="1004" y="128"/>
                  <a:pt x="1004" y="128"/>
                  <a:pt x="1004" y="128"/>
                </a:cubicBezTo>
                <a:cubicBezTo>
                  <a:pt x="992" y="128"/>
                  <a:pt x="992" y="128"/>
                  <a:pt x="992" y="128"/>
                </a:cubicBezTo>
                <a:cubicBezTo>
                  <a:pt x="986" y="124"/>
                  <a:pt x="986" y="124"/>
                  <a:pt x="986" y="124"/>
                </a:cubicBezTo>
                <a:cubicBezTo>
                  <a:pt x="992" y="117"/>
                  <a:pt x="992" y="117"/>
                  <a:pt x="992" y="117"/>
                </a:cubicBezTo>
                <a:cubicBezTo>
                  <a:pt x="1002" y="113"/>
                  <a:pt x="1002" y="113"/>
                  <a:pt x="1002" y="113"/>
                </a:cubicBezTo>
                <a:cubicBezTo>
                  <a:pt x="988" y="109"/>
                  <a:pt x="999" y="113"/>
                  <a:pt x="998" y="112"/>
                </a:cubicBezTo>
                <a:cubicBezTo>
                  <a:pt x="982" y="114"/>
                  <a:pt x="982" y="114"/>
                  <a:pt x="982" y="114"/>
                </a:cubicBezTo>
                <a:cubicBezTo>
                  <a:pt x="963" y="111"/>
                  <a:pt x="963" y="111"/>
                  <a:pt x="963" y="111"/>
                </a:cubicBezTo>
                <a:cubicBezTo>
                  <a:pt x="949" y="115"/>
                  <a:pt x="949" y="115"/>
                  <a:pt x="949" y="115"/>
                </a:cubicBezTo>
                <a:cubicBezTo>
                  <a:pt x="936" y="112"/>
                  <a:pt x="936" y="112"/>
                  <a:pt x="936" y="112"/>
                </a:cubicBezTo>
                <a:cubicBezTo>
                  <a:pt x="932" y="117"/>
                  <a:pt x="932" y="117"/>
                  <a:pt x="932" y="117"/>
                </a:cubicBezTo>
                <a:cubicBezTo>
                  <a:pt x="920" y="118"/>
                  <a:pt x="920" y="118"/>
                  <a:pt x="920" y="118"/>
                </a:cubicBezTo>
                <a:cubicBezTo>
                  <a:pt x="910" y="123"/>
                  <a:pt x="910" y="123"/>
                  <a:pt x="910" y="123"/>
                </a:cubicBezTo>
                <a:cubicBezTo>
                  <a:pt x="890" y="108"/>
                  <a:pt x="900" y="124"/>
                  <a:pt x="889" y="120"/>
                </a:cubicBezTo>
                <a:cubicBezTo>
                  <a:pt x="891" y="123"/>
                  <a:pt x="891" y="123"/>
                  <a:pt x="891" y="123"/>
                </a:cubicBezTo>
                <a:cubicBezTo>
                  <a:pt x="879" y="123"/>
                  <a:pt x="879" y="123"/>
                  <a:pt x="879" y="123"/>
                </a:cubicBezTo>
                <a:cubicBezTo>
                  <a:pt x="874" y="124"/>
                  <a:pt x="874" y="124"/>
                  <a:pt x="874" y="124"/>
                </a:cubicBezTo>
                <a:cubicBezTo>
                  <a:pt x="862" y="123"/>
                  <a:pt x="862" y="123"/>
                  <a:pt x="862" y="123"/>
                </a:cubicBezTo>
                <a:cubicBezTo>
                  <a:pt x="860" y="118"/>
                  <a:pt x="860" y="118"/>
                  <a:pt x="860" y="118"/>
                </a:cubicBezTo>
                <a:cubicBezTo>
                  <a:pt x="856" y="121"/>
                  <a:pt x="856" y="121"/>
                  <a:pt x="856" y="121"/>
                </a:cubicBezTo>
                <a:cubicBezTo>
                  <a:pt x="843" y="121"/>
                  <a:pt x="843" y="121"/>
                  <a:pt x="843" y="121"/>
                </a:cubicBezTo>
                <a:cubicBezTo>
                  <a:pt x="850" y="125"/>
                  <a:pt x="837" y="124"/>
                  <a:pt x="836" y="124"/>
                </a:cubicBezTo>
                <a:cubicBezTo>
                  <a:pt x="827" y="123"/>
                  <a:pt x="827" y="123"/>
                  <a:pt x="827" y="123"/>
                </a:cubicBezTo>
                <a:cubicBezTo>
                  <a:pt x="836" y="130"/>
                  <a:pt x="813" y="127"/>
                  <a:pt x="808" y="130"/>
                </a:cubicBezTo>
                <a:cubicBezTo>
                  <a:pt x="805" y="128"/>
                  <a:pt x="805" y="128"/>
                  <a:pt x="805" y="128"/>
                </a:cubicBezTo>
                <a:cubicBezTo>
                  <a:pt x="807" y="126"/>
                  <a:pt x="807" y="126"/>
                  <a:pt x="807" y="126"/>
                </a:cubicBezTo>
                <a:cubicBezTo>
                  <a:pt x="790" y="124"/>
                  <a:pt x="790" y="124"/>
                  <a:pt x="790" y="124"/>
                </a:cubicBezTo>
                <a:cubicBezTo>
                  <a:pt x="792" y="134"/>
                  <a:pt x="792" y="134"/>
                  <a:pt x="792" y="134"/>
                </a:cubicBezTo>
                <a:cubicBezTo>
                  <a:pt x="784" y="134"/>
                  <a:pt x="784" y="134"/>
                  <a:pt x="784" y="134"/>
                </a:cubicBezTo>
                <a:cubicBezTo>
                  <a:pt x="759" y="131"/>
                  <a:pt x="759" y="131"/>
                  <a:pt x="759" y="131"/>
                </a:cubicBezTo>
                <a:cubicBezTo>
                  <a:pt x="758" y="134"/>
                  <a:pt x="757" y="136"/>
                  <a:pt x="755" y="137"/>
                </a:cubicBezTo>
                <a:cubicBezTo>
                  <a:pt x="761" y="139"/>
                  <a:pt x="761" y="139"/>
                  <a:pt x="761" y="139"/>
                </a:cubicBezTo>
                <a:cubicBezTo>
                  <a:pt x="784" y="136"/>
                  <a:pt x="784" y="136"/>
                  <a:pt x="784" y="136"/>
                </a:cubicBezTo>
                <a:cubicBezTo>
                  <a:pt x="784" y="137"/>
                  <a:pt x="784" y="137"/>
                  <a:pt x="784" y="137"/>
                </a:cubicBezTo>
                <a:cubicBezTo>
                  <a:pt x="825" y="132"/>
                  <a:pt x="825" y="132"/>
                  <a:pt x="825" y="132"/>
                </a:cubicBezTo>
                <a:cubicBezTo>
                  <a:pt x="843" y="134"/>
                  <a:pt x="843" y="134"/>
                  <a:pt x="843" y="134"/>
                </a:cubicBezTo>
                <a:cubicBezTo>
                  <a:pt x="868" y="125"/>
                  <a:pt x="845" y="131"/>
                  <a:pt x="846" y="130"/>
                </a:cubicBezTo>
                <a:cubicBezTo>
                  <a:pt x="856" y="125"/>
                  <a:pt x="856" y="125"/>
                  <a:pt x="856" y="125"/>
                </a:cubicBezTo>
                <a:cubicBezTo>
                  <a:pt x="860" y="130"/>
                  <a:pt x="860" y="130"/>
                  <a:pt x="860" y="130"/>
                </a:cubicBezTo>
                <a:cubicBezTo>
                  <a:pt x="887" y="130"/>
                  <a:pt x="887" y="130"/>
                  <a:pt x="887" y="130"/>
                </a:cubicBezTo>
                <a:cubicBezTo>
                  <a:pt x="891" y="134"/>
                  <a:pt x="891" y="134"/>
                  <a:pt x="891" y="134"/>
                </a:cubicBezTo>
                <a:cubicBezTo>
                  <a:pt x="899" y="131"/>
                  <a:pt x="899" y="131"/>
                  <a:pt x="899" y="131"/>
                </a:cubicBezTo>
                <a:cubicBezTo>
                  <a:pt x="908" y="133"/>
                  <a:pt x="908" y="133"/>
                  <a:pt x="908" y="133"/>
                </a:cubicBezTo>
                <a:cubicBezTo>
                  <a:pt x="908" y="130"/>
                  <a:pt x="908" y="130"/>
                  <a:pt x="908" y="130"/>
                </a:cubicBezTo>
                <a:cubicBezTo>
                  <a:pt x="903" y="128"/>
                  <a:pt x="903" y="128"/>
                  <a:pt x="903" y="128"/>
                </a:cubicBezTo>
                <a:cubicBezTo>
                  <a:pt x="915" y="125"/>
                  <a:pt x="915" y="125"/>
                  <a:pt x="915" y="125"/>
                </a:cubicBezTo>
                <a:cubicBezTo>
                  <a:pt x="930" y="128"/>
                  <a:pt x="930" y="128"/>
                  <a:pt x="930" y="128"/>
                </a:cubicBezTo>
                <a:cubicBezTo>
                  <a:pt x="955" y="128"/>
                  <a:pt x="955" y="128"/>
                  <a:pt x="955" y="128"/>
                </a:cubicBezTo>
                <a:cubicBezTo>
                  <a:pt x="957" y="126"/>
                  <a:pt x="957" y="126"/>
                  <a:pt x="957" y="126"/>
                </a:cubicBezTo>
                <a:cubicBezTo>
                  <a:pt x="960" y="127"/>
                  <a:pt x="960" y="127"/>
                  <a:pt x="960" y="127"/>
                </a:cubicBezTo>
                <a:cubicBezTo>
                  <a:pt x="950" y="124"/>
                  <a:pt x="964" y="125"/>
                  <a:pt x="967" y="124"/>
                </a:cubicBezTo>
                <a:cubicBezTo>
                  <a:pt x="968" y="124"/>
                  <a:pt x="974" y="122"/>
                  <a:pt x="977" y="121"/>
                </a:cubicBezTo>
                <a:cubicBezTo>
                  <a:pt x="982" y="123"/>
                  <a:pt x="982" y="123"/>
                  <a:pt x="982" y="123"/>
                </a:cubicBezTo>
                <a:cubicBezTo>
                  <a:pt x="983" y="124"/>
                  <a:pt x="983" y="124"/>
                  <a:pt x="983" y="124"/>
                </a:cubicBezTo>
                <a:cubicBezTo>
                  <a:pt x="980" y="128"/>
                  <a:pt x="980" y="128"/>
                  <a:pt x="980" y="128"/>
                </a:cubicBezTo>
                <a:cubicBezTo>
                  <a:pt x="992" y="130"/>
                  <a:pt x="992" y="130"/>
                  <a:pt x="992" y="130"/>
                </a:cubicBezTo>
                <a:cubicBezTo>
                  <a:pt x="988" y="132"/>
                  <a:pt x="988" y="132"/>
                  <a:pt x="988" y="132"/>
                </a:cubicBezTo>
                <a:cubicBezTo>
                  <a:pt x="990" y="143"/>
                  <a:pt x="990" y="143"/>
                  <a:pt x="990" y="143"/>
                </a:cubicBezTo>
                <a:cubicBezTo>
                  <a:pt x="961" y="145"/>
                  <a:pt x="961" y="145"/>
                  <a:pt x="961" y="145"/>
                </a:cubicBezTo>
                <a:cubicBezTo>
                  <a:pt x="946" y="143"/>
                  <a:pt x="946" y="143"/>
                  <a:pt x="946" y="143"/>
                </a:cubicBezTo>
                <a:cubicBezTo>
                  <a:pt x="942" y="144"/>
                  <a:pt x="939" y="145"/>
                  <a:pt x="937" y="146"/>
                </a:cubicBezTo>
                <a:cubicBezTo>
                  <a:pt x="937" y="146"/>
                  <a:pt x="937" y="145"/>
                  <a:pt x="936" y="145"/>
                </a:cubicBezTo>
                <a:cubicBezTo>
                  <a:pt x="922" y="142"/>
                  <a:pt x="922" y="142"/>
                  <a:pt x="922" y="142"/>
                </a:cubicBezTo>
                <a:cubicBezTo>
                  <a:pt x="928" y="140"/>
                  <a:pt x="928" y="140"/>
                  <a:pt x="928" y="140"/>
                </a:cubicBezTo>
                <a:cubicBezTo>
                  <a:pt x="940" y="142"/>
                  <a:pt x="940" y="142"/>
                  <a:pt x="940" y="142"/>
                </a:cubicBezTo>
                <a:cubicBezTo>
                  <a:pt x="938" y="141"/>
                  <a:pt x="946" y="142"/>
                  <a:pt x="945" y="140"/>
                </a:cubicBezTo>
                <a:cubicBezTo>
                  <a:pt x="980" y="136"/>
                  <a:pt x="980" y="136"/>
                  <a:pt x="980" y="136"/>
                </a:cubicBezTo>
                <a:cubicBezTo>
                  <a:pt x="982" y="131"/>
                  <a:pt x="982" y="131"/>
                  <a:pt x="982" y="131"/>
                </a:cubicBezTo>
                <a:cubicBezTo>
                  <a:pt x="955" y="133"/>
                  <a:pt x="955" y="133"/>
                  <a:pt x="955" y="133"/>
                </a:cubicBezTo>
                <a:cubicBezTo>
                  <a:pt x="949" y="138"/>
                  <a:pt x="949" y="138"/>
                  <a:pt x="949" y="138"/>
                </a:cubicBezTo>
                <a:cubicBezTo>
                  <a:pt x="945" y="136"/>
                  <a:pt x="945" y="136"/>
                  <a:pt x="945" y="136"/>
                </a:cubicBezTo>
                <a:cubicBezTo>
                  <a:pt x="885" y="140"/>
                  <a:pt x="885" y="140"/>
                  <a:pt x="885" y="140"/>
                </a:cubicBezTo>
                <a:cubicBezTo>
                  <a:pt x="880" y="143"/>
                  <a:pt x="880" y="143"/>
                  <a:pt x="880" y="143"/>
                </a:cubicBezTo>
                <a:cubicBezTo>
                  <a:pt x="891" y="147"/>
                  <a:pt x="891" y="147"/>
                  <a:pt x="891" y="147"/>
                </a:cubicBezTo>
                <a:cubicBezTo>
                  <a:pt x="889" y="147"/>
                  <a:pt x="889" y="147"/>
                  <a:pt x="889" y="147"/>
                </a:cubicBezTo>
                <a:cubicBezTo>
                  <a:pt x="848" y="146"/>
                  <a:pt x="882" y="145"/>
                  <a:pt x="877" y="145"/>
                </a:cubicBezTo>
                <a:cubicBezTo>
                  <a:pt x="870" y="141"/>
                  <a:pt x="870" y="141"/>
                  <a:pt x="870" y="141"/>
                </a:cubicBezTo>
                <a:cubicBezTo>
                  <a:pt x="864" y="141"/>
                  <a:pt x="864" y="141"/>
                  <a:pt x="864" y="141"/>
                </a:cubicBezTo>
                <a:cubicBezTo>
                  <a:pt x="862" y="143"/>
                  <a:pt x="862" y="143"/>
                  <a:pt x="862" y="143"/>
                </a:cubicBezTo>
                <a:cubicBezTo>
                  <a:pt x="860" y="145"/>
                  <a:pt x="860" y="145"/>
                  <a:pt x="860" y="145"/>
                </a:cubicBezTo>
                <a:cubicBezTo>
                  <a:pt x="856" y="143"/>
                  <a:pt x="856" y="143"/>
                  <a:pt x="856" y="143"/>
                </a:cubicBezTo>
                <a:cubicBezTo>
                  <a:pt x="848" y="145"/>
                  <a:pt x="848" y="145"/>
                  <a:pt x="848" y="145"/>
                </a:cubicBezTo>
                <a:cubicBezTo>
                  <a:pt x="846" y="132"/>
                  <a:pt x="833" y="147"/>
                  <a:pt x="833" y="139"/>
                </a:cubicBezTo>
                <a:cubicBezTo>
                  <a:pt x="825" y="140"/>
                  <a:pt x="825" y="140"/>
                  <a:pt x="825" y="140"/>
                </a:cubicBezTo>
                <a:cubicBezTo>
                  <a:pt x="831" y="142"/>
                  <a:pt x="831" y="142"/>
                  <a:pt x="831" y="142"/>
                </a:cubicBezTo>
                <a:cubicBezTo>
                  <a:pt x="825" y="147"/>
                  <a:pt x="825" y="147"/>
                  <a:pt x="825" y="147"/>
                </a:cubicBezTo>
                <a:cubicBezTo>
                  <a:pt x="815" y="147"/>
                  <a:pt x="815" y="147"/>
                  <a:pt x="815" y="147"/>
                </a:cubicBezTo>
                <a:cubicBezTo>
                  <a:pt x="807" y="151"/>
                  <a:pt x="807" y="151"/>
                  <a:pt x="807" y="151"/>
                </a:cubicBezTo>
                <a:cubicBezTo>
                  <a:pt x="802" y="147"/>
                  <a:pt x="802" y="147"/>
                  <a:pt x="802" y="147"/>
                </a:cubicBezTo>
                <a:cubicBezTo>
                  <a:pt x="796" y="148"/>
                  <a:pt x="792" y="148"/>
                  <a:pt x="788" y="148"/>
                </a:cubicBezTo>
                <a:cubicBezTo>
                  <a:pt x="790" y="152"/>
                  <a:pt x="790" y="152"/>
                  <a:pt x="790" y="152"/>
                </a:cubicBezTo>
                <a:cubicBezTo>
                  <a:pt x="770" y="153"/>
                  <a:pt x="770" y="153"/>
                  <a:pt x="770" y="153"/>
                </a:cubicBezTo>
                <a:cubicBezTo>
                  <a:pt x="767" y="152"/>
                  <a:pt x="767" y="152"/>
                  <a:pt x="767" y="152"/>
                </a:cubicBezTo>
                <a:cubicBezTo>
                  <a:pt x="776" y="151"/>
                  <a:pt x="776" y="151"/>
                  <a:pt x="776" y="151"/>
                </a:cubicBezTo>
                <a:cubicBezTo>
                  <a:pt x="765" y="147"/>
                  <a:pt x="765" y="147"/>
                  <a:pt x="765" y="147"/>
                </a:cubicBezTo>
                <a:cubicBezTo>
                  <a:pt x="767" y="146"/>
                  <a:pt x="767" y="146"/>
                  <a:pt x="767" y="146"/>
                </a:cubicBezTo>
                <a:cubicBezTo>
                  <a:pt x="764" y="146"/>
                  <a:pt x="761" y="144"/>
                  <a:pt x="757" y="145"/>
                </a:cubicBezTo>
                <a:cubicBezTo>
                  <a:pt x="719" y="148"/>
                  <a:pt x="719" y="148"/>
                  <a:pt x="719" y="148"/>
                </a:cubicBezTo>
                <a:cubicBezTo>
                  <a:pt x="741" y="153"/>
                  <a:pt x="741" y="153"/>
                  <a:pt x="741" y="153"/>
                </a:cubicBezTo>
                <a:cubicBezTo>
                  <a:pt x="735" y="152"/>
                  <a:pt x="734" y="154"/>
                  <a:pt x="730" y="155"/>
                </a:cubicBezTo>
                <a:cubicBezTo>
                  <a:pt x="726" y="153"/>
                  <a:pt x="726" y="153"/>
                  <a:pt x="726" y="153"/>
                </a:cubicBezTo>
                <a:cubicBezTo>
                  <a:pt x="692" y="156"/>
                  <a:pt x="692" y="156"/>
                  <a:pt x="692" y="156"/>
                </a:cubicBezTo>
                <a:cubicBezTo>
                  <a:pt x="682" y="143"/>
                  <a:pt x="678" y="147"/>
                  <a:pt x="679" y="149"/>
                </a:cubicBezTo>
                <a:cubicBezTo>
                  <a:pt x="650" y="152"/>
                  <a:pt x="650" y="152"/>
                  <a:pt x="650" y="152"/>
                </a:cubicBezTo>
                <a:cubicBezTo>
                  <a:pt x="613" y="153"/>
                  <a:pt x="613" y="153"/>
                  <a:pt x="613" y="153"/>
                </a:cubicBezTo>
                <a:cubicBezTo>
                  <a:pt x="596" y="156"/>
                  <a:pt x="596" y="156"/>
                  <a:pt x="596" y="156"/>
                </a:cubicBezTo>
                <a:cubicBezTo>
                  <a:pt x="601" y="161"/>
                  <a:pt x="601" y="161"/>
                  <a:pt x="601" y="161"/>
                </a:cubicBezTo>
                <a:cubicBezTo>
                  <a:pt x="596" y="161"/>
                  <a:pt x="596" y="161"/>
                  <a:pt x="596" y="161"/>
                </a:cubicBezTo>
                <a:cubicBezTo>
                  <a:pt x="589" y="160"/>
                  <a:pt x="589" y="160"/>
                  <a:pt x="589" y="160"/>
                </a:cubicBezTo>
                <a:cubicBezTo>
                  <a:pt x="589" y="157"/>
                  <a:pt x="589" y="157"/>
                  <a:pt x="589" y="157"/>
                </a:cubicBezTo>
                <a:cubicBezTo>
                  <a:pt x="574" y="157"/>
                  <a:pt x="574" y="157"/>
                  <a:pt x="574" y="157"/>
                </a:cubicBezTo>
                <a:cubicBezTo>
                  <a:pt x="571" y="154"/>
                  <a:pt x="547" y="153"/>
                  <a:pt x="549" y="157"/>
                </a:cubicBezTo>
                <a:cubicBezTo>
                  <a:pt x="543" y="155"/>
                  <a:pt x="543" y="155"/>
                  <a:pt x="543" y="155"/>
                </a:cubicBezTo>
                <a:cubicBezTo>
                  <a:pt x="527" y="157"/>
                  <a:pt x="527" y="157"/>
                  <a:pt x="527" y="157"/>
                </a:cubicBezTo>
                <a:cubicBezTo>
                  <a:pt x="574" y="160"/>
                  <a:pt x="574" y="160"/>
                  <a:pt x="574" y="160"/>
                </a:cubicBezTo>
                <a:cubicBezTo>
                  <a:pt x="578" y="164"/>
                  <a:pt x="578" y="164"/>
                  <a:pt x="578" y="164"/>
                </a:cubicBezTo>
                <a:cubicBezTo>
                  <a:pt x="574" y="170"/>
                  <a:pt x="574" y="170"/>
                  <a:pt x="574" y="170"/>
                </a:cubicBezTo>
                <a:cubicBezTo>
                  <a:pt x="543" y="173"/>
                  <a:pt x="543" y="173"/>
                  <a:pt x="543" y="173"/>
                </a:cubicBezTo>
                <a:cubicBezTo>
                  <a:pt x="518" y="176"/>
                  <a:pt x="518" y="176"/>
                  <a:pt x="518" y="176"/>
                </a:cubicBezTo>
                <a:cubicBezTo>
                  <a:pt x="492" y="172"/>
                  <a:pt x="492" y="172"/>
                  <a:pt x="492" y="172"/>
                </a:cubicBezTo>
                <a:cubicBezTo>
                  <a:pt x="486" y="165"/>
                  <a:pt x="486" y="165"/>
                  <a:pt x="486" y="165"/>
                </a:cubicBezTo>
                <a:cubicBezTo>
                  <a:pt x="467" y="164"/>
                  <a:pt x="467" y="164"/>
                  <a:pt x="467" y="164"/>
                </a:cubicBezTo>
                <a:cubicBezTo>
                  <a:pt x="458" y="167"/>
                  <a:pt x="458" y="167"/>
                  <a:pt x="458" y="167"/>
                </a:cubicBezTo>
                <a:cubicBezTo>
                  <a:pt x="451" y="160"/>
                  <a:pt x="457" y="166"/>
                  <a:pt x="452" y="165"/>
                </a:cubicBezTo>
                <a:cubicBezTo>
                  <a:pt x="448" y="161"/>
                  <a:pt x="448" y="161"/>
                  <a:pt x="448" y="161"/>
                </a:cubicBezTo>
                <a:cubicBezTo>
                  <a:pt x="426" y="167"/>
                  <a:pt x="429" y="159"/>
                  <a:pt x="417" y="164"/>
                </a:cubicBezTo>
                <a:cubicBezTo>
                  <a:pt x="426" y="168"/>
                  <a:pt x="426" y="168"/>
                  <a:pt x="426" y="168"/>
                </a:cubicBezTo>
                <a:cubicBezTo>
                  <a:pt x="426" y="172"/>
                  <a:pt x="426" y="172"/>
                  <a:pt x="426" y="172"/>
                </a:cubicBezTo>
                <a:cubicBezTo>
                  <a:pt x="440" y="180"/>
                  <a:pt x="440" y="180"/>
                  <a:pt x="440" y="180"/>
                </a:cubicBezTo>
                <a:cubicBezTo>
                  <a:pt x="436" y="181"/>
                  <a:pt x="436" y="181"/>
                  <a:pt x="436" y="181"/>
                </a:cubicBezTo>
                <a:cubicBezTo>
                  <a:pt x="426" y="184"/>
                  <a:pt x="426" y="184"/>
                  <a:pt x="426" y="184"/>
                </a:cubicBezTo>
                <a:cubicBezTo>
                  <a:pt x="420" y="183"/>
                  <a:pt x="416" y="182"/>
                  <a:pt x="413" y="182"/>
                </a:cubicBezTo>
                <a:cubicBezTo>
                  <a:pt x="413" y="182"/>
                  <a:pt x="414" y="181"/>
                  <a:pt x="414" y="181"/>
                </a:cubicBezTo>
                <a:cubicBezTo>
                  <a:pt x="393" y="181"/>
                  <a:pt x="393" y="181"/>
                  <a:pt x="393" y="181"/>
                </a:cubicBezTo>
                <a:cubicBezTo>
                  <a:pt x="405" y="187"/>
                  <a:pt x="405" y="187"/>
                  <a:pt x="405" y="187"/>
                </a:cubicBezTo>
                <a:cubicBezTo>
                  <a:pt x="401" y="188"/>
                  <a:pt x="397" y="189"/>
                  <a:pt x="395" y="190"/>
                </a:cubicBezTo>
                <a:cubicBezTo>
                  <a:pt x="421" y="192"/>
                  <a:pt x="421" y="192"/>
                  <a:pt x="421" y="192"/>
                </a:cubicBezTo>
                <a:cubicBezTo>
                  <a:pt x="450" y="196"/>
                  <a:pt x="450" y="196"/>
                  <a:pt x="450" y="196"/>
                </a:cubicBezTo>
                <a:cubicBezTo>
                  <a:pt x="448" y="199"/>
                  <a:pt x="448" y="199"/>
                  <a:pt x="448" y="199"/>
                </a:cubicBezTo>
                <a:cubicBezTo>
                  <a:pt x="458" y="198"/>
                  <a:pt x="458" y="198"/>
                  <a:pt x="458" y="198"/>
                </a:cubicBezTo>
                <a:cubicBezTo>
                  <a:pt x="458" y="194"/>
                  <a:pt x="458" y="194"/>
                  <a:pt x="458" y="194"/>
                </a:cubicBezTo>
                <a:cubicBezTo>
                  <a:pt x="462" y="194"/>
                  <a:pt x="464" y="194"/>
                  <a:pt x="466" y="193"/>
                </a:cubicBezTo>
                <a:cubicBezTo>
                  <a:pt x="466" y="193"/>
                  <a:pt x="467" y="194"/>
                  <a:pt x="467" y="194"/>
                </a:cubicBezTo>
                <a:cubicBezTo>
                  <a:pt x="492" y="196"/>
                  <a:pt x="492" y="196"/>
                  <a:pt x="492" y="196"/>
                </a:cubicBezTo>
                <a:cubicBezTo>
                  <a:pt x="508" y="194"/>
                  <a:pt x="508" y="194"/>
                  <a:pt x="508" y="194"/>
                </a:cubicBezTo>
                <a:cubicBezTo>
                  <a:pt x="510" y="195"/>
                  <a:pt x="510" y="195"/>
                  <a:pt x="510" y="195"/>
                </a:cubicBezTo>
                <a:cubicBezTo>
                  <a:pt x="514" y="192"/>
                  <a:pt x="514" y="192"/>
                  <a:pt x="514" y="192"/>
                </a:cubicBezTo>
                <a:cubicBezTo>
                  <a:pt x="517" y="194"/>
                  <a:pt x="517" y="194"/>
                  <a:pt x="517" y="194"/>
                </a:cubicBezTo>
                <a:cubicBezTo>
                  <a:pt x="529" y="187"/>
                  <a:pt x="529" y="187"/>
                  <a:pt x="529" y="187"/>
                </a:cubicBezTo>
                <a:cubicBezTo>
                  <a:pt x="535" y="194"/>
                  <a:pt x="524" y="186"/>
                  <a:pt x="527" y="191"/>
                </a:cubicBezTo>
                <a:cubicBezTo>
                  <a:pt x="530" y="191"/>
                  <a:pt x="532" y="192"/>
                  <a:pt x="534" y="192"/>
                </a:cubicBezTo>
                <a:cubicBezTo>
                  <a:pt x="534" y="192"/>
                  <a:pt x="534" y="192"/>
                  <a:pt x="535" y="192"/>
                </a:cubicBezTo>
                <a:cubicBezTo>
                  <a:pt x="549" y="190"/>
                  <a:pt x="549" y="190"/>
                  <a:pt x="549" y="190"/>
                </a:cubicBezTo>
                <a:cubicBezTo>
                  <a:pt x="549" y="187"/>
                  <a:pt x="549" y="187"/>
                  <a:pt x="549" y="187"/>
                </a:cubicBezTo>
                <a:cubicBezTo>
                  <a:pt x="551" y="186"/>
                  <a:pt x="551" y="186"/>
                  <a:pt x="551" y="186"/>
                </a:cubicBezTo>
                <a:cubicBezTo>
                  <a:pt x="570" y="188"/>
                  <a:pt x="570" y="188"/>
                  <a:pt x="570" y="188"/>
                </a:cubicBezTo>
                <a:cubicBezTo>
                  <a:pt x="576" y="187"/>
                  <a:pt x="576" y="187"/>
                  <a:pt x="576" y="187"/>
                </a:cubicBezTo>
                <a:cubicBezTo>
                  <a:pt x="611" y="184"/>
                  <a:pt x="611" y="184"/>
                  <a:pt x="611" y="184"/>
                </a:cubicBezTo>
                <a:cubicBezTo>
                  <a:pt x="609" y="186"/>
                  <a:pt x="603" y="189"/>
                  <a:pt x="596" y="189"/>
                </a:cubicBezTo>
                <a:cubicBezTo>
                  <a:pt x="596" y="192"/>
                  <a:pt x="596" y="192"/>
                  <a:pt x="596" y="192"/>
                </a:cubicBezTo>
                <a:cubicBezTo>
                  <a:pt x="599" y="197"/>
                  <a:pt x="599" y="197"/>
                  <a:pt x="599" y="197"/>
                </a:cubicBezTo>
                <a:cubicBezTo>
                  <a:pt x="596" y="198"/>
                  <a:pt x="584" y="199"/>
                  <a:pt x="582" y="202"/>
                </a:cubicBezTo>
                <a:cubicBezTo>
                  <a:pt x="590" y="200"/>
                  <a:pt x="594" y="199"/>
                  <a:pt x="596" y="198"/>
                </a:cubicBezTo>
                <a:cubicBezTo>
                  <a:pt x="594" y="199"/>
                  <a:pt x="591" y="201"/>
                  <a:pt x="599" y="201"/>
                </a:cubicBezTo>
                <a:cubicBezTo>
                  <a:pt x="605" y="199"/>
                  <a:pt x="605" y="199"/>
                  <a:pt x="605" y="199"/>
                </a:cubicBezTo>
                <a:cubicBezTo>
                  <a:pt x="611" y="200"/>
                  <a:pt x="611" y="200"/>
                  <a:pt x="611" y="200"/>
                </a:cubicBezTo>
                <a:cubicBezTo>
                  <a:pt x="620" y="195"/>
                  <a:pt x="620" y="195"/>
                  <a:pt x="620" y="195"/>
                </a:cubicBezTo>
                <a:cubicBezTo>
                  <a:pt x="646" y="195"/>
                  <a:pt x="646" y="195"/>
                  <a:pt x="646" y="195"/>
                </a:cubicBezTo>
                <a:cubicBezTo>
                  <a:pt x="652" y="200"/>
                  <a:pt x="652" y="200"/>
                  <a:pt x="652" y="200"/>
                </a:cubicBezTo>
                <a:cubicBezTo>
                  <a:pt x="685" y="195"/>
                  <a:pt x="685" y="195"/>
                  <a:pt x="685" y="195"/>
                </a:cubicBezTo>
                <a:cubicBezTo>
                  <a:pt x="702" y="198"/>
                  <a:pt x="702" y="198"/>
                  <a:pt x="702" y="198"/>
                </a:cubicBezTo>
                <a:cubicBezTo>
                  <a:pt x="704" y="194"/>
                  <a:pt x="704" y="194"/>
                  <a:pt x="704" y="194"/>
                </a:cubicBezTo>
                <a:cubicBezTo>
                  <a:pt x="720" y="196"/>
                  <a:pt x="720" y="196"/>
                  <a:pt x="720" y="196"/>
                </a:cubicBezTo>
                <a:cubicBezTo>
                  <a:pt x="727" y="194"/>
                  <a:pt x="730" y="192"/>
                  <a:pt x="732" y="192"/>
                </a:cubicBezTo>
                <a:cubicBezTo>
                  <a:pt x="743" y="191"/>
                  <a:pt x="751" y="191"/>
                  <a:pt x="756" y="191"/>
                </a:cubicBezTo>
                <a:cubicBezTo>
                  <a:pt x="757" y="188"/>
                  <a:pt x="757" y="188"/>
                  <a:pt x="757" y="188"/>
                </a:cubicBezTo>
                <a:cubicBezTo>
                  <a:pt x="784" y="189"/>
                  <a:pt x="784" y="189"/>
                  <a:pt x="784" y="189"/>
                </a:cubicBezTo>
                <a:cubicBezTo>
                  <a:pt x="782" y="195"/>
                  <a:pt x="782" y="195"/>
                  <a:pt x="782" y="195"/>
                </a:cubicBezTo>
                <a:cubicBezTo>
                  <a:pt x="807" y="192"/>
                  <a:pt x="807" y="192"/>
                  <a:pt x="807" y="192"/>
                </a:cubicBezTo>
                <a:cubicBezTo>
                  <a:pt x="830" y="194"/>
                  <a:pt x="805" y="197"/>
                  <a:pt x="807" y="199"/>
                </a:cubicBezTo>
                <a:cubicBezTo>
                  <a:pt x="873" y="197"/>
                  <a:pt x="873" y="197"/>
                  <a:pt x="873" y="197"/>
                </a:cubicBezTo>
                <a:cubicBezTo>
                  <a:pt x="900" y="203"/>
                  <a:pt x="874" y="191"/>
                  <a:pt x="893" y="194"/>
                </a:cubicBezTo>
                <a:cubicBezTo>
                  <a:pt x="903" y="195"/>
                  <a:pt x="903" y="195"/>
                  <a:pt x="903" y="195"/>
                </a:cubicBezTo>
                <a:cubicBezTo>
                  <a:pt x="918" y="192"/>
                  <a:pt x="918" y="192"/>
                  <a:pt x="918" y="192"/>
                </a:cubicBezTo>
                <a:cubicBezTo>
                  <a:pt x="932" y="194"/>
                  <a:pt x="932" y="194"/>
                  <a:pt x="932" y="194"/>
                </a:cubicBezTo>
                <a:cubicBezTo>
                  <a:pt x="942" y="190"/>
                  <a:pt x="942" y="190"/>
                  <a:pt x="942" y="190"/>
                </a:cubicBezTo>
                <a:cubicBezTo>
                  <a:pt x="957" y="192"/>
                  <a:pt x="957" y="192"/>
                  <a:pt x="957" y="192"/>
                </a:cubicBezTo>
                <a:cubicBezTo>
                  <a:pt x="970" y="191"/>
                  <a:pt x="970" y="191"/>
                  <a:pt x="970" y="191"/>
                </a:cubicBezTo>
                <a:cubicBezTo>
                  <a:pt x="992" y="192"/>
                  <a:pt x="992" y="192"/>
                  <a:pt x="992" y="192"/>
                </a:cubicBezTo>
                <a:cubicBezTo>
                  <a:pt x="1004" y="189"/>
                  <a:pt x="1004" y="189"/>
                  <a:pt x="1004" y="189"/>
                </a:cubicBezTo>
                <a:cubicBezTo>
                  <a:pt x="1055" y="187"/>
                  <a:pt x="1055" y="187"/>
                  <a:pt x="1055" y="187"/>
                </a:cubicBezTo>
                <a:cubicBezTo>
                  <a:pt x="1105" y="182"/>
                  <a:pt x="1105" y="182"/>
                  <a:pt x="1105" y="182"/>
                </a:cubicBezTo>
                <a:cubicBezTo>
                  <a:pt x="1138" y="183"/>
                  <a:pt x="1138" y="183"/>
                  <a:pt x="1138" y="183"/>
                </a:cubicBezTo>
                <a:cubicBezTo>
                  <a:pt x="1136" y="184"/>
                  <a:pt x="1136" y="184"/>
                  <a:pt x="1136" y="184"/>
                </a:cubicBezTo>
                <a:cubicBezTo>
                  <a:pt x="1101" y="186"/>
                  <a:pt x="1101" y="186"/>
                  <a:pt x="1101" y="186"/>
                </a:cubicBezTo>
                <a:cubicBezTo>
                  <a:pt x="1086" y="189"/>
                  <a:pt x="1086" y="189"/>
                  <a:pt x="1086" y="189"/>
                </a:cubicBezTo>
                <a:cubicBezTo>
                  <a:pt x="1085" y="192"/>
                  <a:pt x="1085" y="192"/>
                  <a:pt x="1085" y="192"/>
                </a:cubicBezTo>
                <a:cubicBezTo>
                  <a:pt x="1070" y="195"/>
                  <a:pt x="1070" y="195"/>
                  <a:pt x="1070" y="195"/>
                </a:cubicBezTo>
                <a:cubicBezTo>
                  <a:pt x="1066" y="192"/>
                  <a:pt x="1066" y="192"/>
                  <a:pt x="1066" y="192"/>
                </a:cubicBezTo>
                <a:cubicBezTo>
                  <a:pt x="1074" y="188"/>
                  <a:pt x="1074" y="188"/>
                  <a:pt x="1074" y="188"/>
                </a:cubicBezTo>
                <a:cubicBezTo>
                  <a:pt x="1012" y="196"/>
                  <a:pt x="1079" y="194"/>
                  <a:pt x="1039" y="197"/>
                </a:cubicBezTo>
                <a:cubicBezTo>
                  <a:pt x="1025" y="189"/>
                  <a:pt x="1033" y="198"/>
                  <a:pt x="1024" y="197"/>
                </a:cubicBezTo>
                <a:cubicBezTo>
                  <a:pt x="1017" y="203"/>
                  <a:pt x="1017" y="203"/>
                  <a:pt x="1017" y="203"/>
                </a:cubicBezTo>
                <a:cubicBezTo>
                  <a:pt x="992" y="204"/>
                  <a:pt x="992" y="204"/>
                  <a:pt x="992" y="204"/>
                </a:cubicBezTo>
                <a:cubicBezTo>
                  <a:pt x="998" y="202"/>
                  <a:pt x="998" y="202"/>
                  <a:pt x="998" y="202"/>
                </a:cubicBezTo>
                <a:cubicBezTo>
                  <a:pt x="980" y="204"/>
                  <a:pt x="980" y="204"/>
                  <a:pt x="980" y="204"/>
                </a:cubicBezTo>
                <a:cubicBezTo>
                  <a:pt x="995" y="205"/>
                  <a:pt x="983" y="206"/>
                  <a:pt x="983" y="205"/>
                </a:cubicBezTo>
                <a:cubicBezTo>
                  <a:pt x="976" y="209"/>
                  <a:pt x="976" y="209"/>
                  <a:pt x="976" y="209"/>
                </a:cubicBezTo>
                <a:cubicBezTo>
                  <a:pt x="908" y="215"/>
                  <a:pt x="908" y="215"/>
                  <a:pt x="908" y="215"/>
                </a:cubicBezTo>
                <a:cubicBezTo>
                  <a:pt x="874" y="217"/>
                  <a:pt x="874" y="217"/>
                  <a:pt x="874" y="217"/>
                </a:cubicBezTo>
                <a:cubicBezTo>
                  <a:pt x="852" y="219"/>
                  <a:pt x="852" y="219"/>
                  <a:pt x="852" y="219"/>
                </a:cubicBezTo>
                <a:cubicBezTo>
                  <a:pt x="846" y="212"/>
                  <a:pt x="829" y="217"/>
                  <a:pt x="819" y="218"/>
                </a:cubicBezTo>
                <a:cubicBezTo>
                  <a:pt x="815" y="217"/>
                  <a:pt x="815" y="217"/>
                  <a:pt x="815" y="217"/>
                </a:cubicBezTo>
                <a:cubicBezTo>
                  <a:pt x="827" y="214"/>
                  <a:pt x="827" y="214"/>
                  <a:pt x="827" y="214"/>
                </a:cubicBezTo>
                <a:cubicBezTo>
                  <a:pt x="833" y="216"/>
                  <a:pt x="833" y="216"/>
                  <a:pt x="833" y="216"/>
                </a:cubicBezTo>
                <a:cubicBezTo>
                  <a:pt x="837" y="212"/>
                  <a:pt x="837" y="212"/>
                  <a:pt x="837" y="212"/>
                </a:cubicBezTo>
                <a:cubicBezTo>
                  <a:pt x="823" y="210"/>
                  <a:pt x="823" y="210"/>
                  <a:pt x="823" y="210"/>
                </a:cubicBezTo>
                <a:cubicBezTo>
                  <a:pt x="813" y="211"/>
                  <a:pt x="813" y="211"/>
                  <a:pt x="813" y="211"/>
                </a:cubicBezTo>
                <a:cubicBezTo>
                  <a:pt x="819" y="214"/>
                  <a:pt x="819" y="214"/>
                  <a:pt x="819" y="214"/>
                </a:cubicBezTo>
                <a:cubicBezTo>
                  <a:pt x="798" y="218"/>
                  <a:pt x="798" y="218"/>
                  <a:pt x="798" y="218"/>
                </a:cubicBezTo>
                <a:cubicBezTo>
                  <a:pt x="833" y="215"/>
                  <a:pt x="800" y="218"/>
                  <a:pt x="811" y="219"/>
                </a:cubicBezTo>
                <a:cubicBezTo>
                  <a:pt x="809" y="220"/>
                  <a:pt x="808" y="224"/>
                  <a:pt x="801" y="222"/>
                </a:cubicBezTo>
                <a:cubicBezTo>
                  <a:pt x="799" y="213"/>
                  <a:pt x="795" y="222"/>
                  <a:pt x="790" y="221"/>
                </a:cubicBezTo>
                <a:cubicBezTo>
                  <a:pt x="767" y="218"/>
                  <a:pt x="767" y="218"/>
                  <a:pt x="767" y="218"/>
                </a:cubicBezTo>
                <a:cubicBezTo>
                  <a:pt x="771" y="217"/>
                  <a:pt x="771" y="217"/>
                  <a:pt x="771" y="217"/>
                </a:cubicBezTo>
                <a:cubicBezTo>
                  <a:pt x="757" y="219"/>
                  <a:pt x="757" y="219"/>
                  <a:pt x="757" y="219"/>
                </a:cubicBezTo>
                <a:cubicBezTo>
                  <a:pt x="770" y="222"/>
                  <a:pt x="770" y="222"/>
                  <a:pt x="770" y="222"/>
                </a:cubicBezTo>
                <a:cubicBezTo>
                  <a:pt x="753" y="225"/>
                  <a:pt x="753" y="225"/>
                  <a:pt x="753" y="225"/>
                </a:cubicBezTo>
                <a:cubicBezTo>
                  <a:pt x="730" y="227"/>
                  <a:pt x="730" y="227"/>
                  <a:pt x="730" y="227"/>
                </a:cubicBezTo>
                <a:cubicBezTo>
                  <a:pt x="726" y="223"/>
                  <a:pt x="726" y="223"/>
                  <a:pt x="726" y="223"/>
                </a:cubicBezTo>
                <a:cubicBezTo>
                  <a:pt x="726" y="226"/>
                  <a:pt x="726" y="226"/>
                  <a:pt x="726" y="226"/>
                </a:cubicBezTo>
                <a:cubicBezTo>
                  <a:pt x="720" y="228"/>
                  <a:pt x="720" y="228"/>
                  <a:pt x="720" y="228"/>
                </a:cubicBezTo>
                <a:cubicBezTo>
                  <a:pt x="708" y="223"/>
                  <a:pt x="708" y="223"/>
                  <a:pt x="708" y="223"/>
                </a:cubicBezTo>
                <a:cubicBezTo>
                  <a:pt x="674" y="223"/>
                  <a:pt x="674" y="223"/>
                  <a:pt x="674" y="223"/>
                </a:cubicBezTo>
                <a:cubicBezTo>
                  <a:pt x="679" y="222"/>
                  <a:pt x="679" y="222"/>
                  <a:pt x="679" y="222"/>
                </a:cubicBezTo>
                <a:cubicBezTo>
                  <a:pt x="661" y="217"/>
                  <a:pt x="653" y="224"/>
                  <a:pt x="638" y="226"/>
                </a:cubicBezTo>
                <a:cubicBezTo>
                  <a:pt x="611" y="213"/>
                  <a:pt x="622" y="233"/>
                  <a:pt x="607" y="225"/>
                </a:cubicBezTo>
                <a:cubicBezTo>
                  <a:pt x="605" y="229"/>
                  <a:pt x="605" y="229"/>
                  <a:pt x="605" y="229"/>
                </a:cubicBezTo>
                <a:cubicBezTo>
                  <a:pt x="606" y="232"/>
                  <a:pt x="603" y="230"/>
                  <a:pt x="599" y="229"/>
                </a:cubicBezTo>
                <a:cubicBezTo>
                  <a:pt x="598" y="229"/>
                  <a:pt x="593" y="229"/>
                  <a:pt x="595" y="229"/>
                </a:cubicBezTo>
                <a:cubicBezTo>
                  <a:pt x="584" y="237"/>
                  <a:pt x="579" y="232"/>
                  <a:pt x="568" y="234"/>
                </a:cubicBezTo>
                <a:cubicBezTo>
                  <a:pt x="558" y="238"/>
                  <a:pt x="558" y="238"/>
                  <a:pt x="558" y="238"/>
                </a:cubicBezTo>
                <a:cubicBezTo>
                  <a:pt x="551" y="231"/>
                  <a:pt x="551" y="231"/>
                  <a:pt x="551" y="231"/>
                </a:cubicBezTo>
                <a:cubicBezTo>
                  <a:pt x="543" y="235"/>
                  <a:pt x="543" y="235"/>
                  <a:pt x="543" y="235"/>
                </a:cubicBezTo>
                <a:cubicBezTo>
                  <a:pt x="537" y="235"/>
                  <a:pt x="537" y="235"/>
                  <a:pt x="537" y="235"/>
                </a:cubicBezTo>
                <a:cubicBezTo>
                  <a:pt x="535" y="232"/>
                  <a:pt x="535" y="232"/>
                  <a:pt x="535" y="232"/>
                </a:cubicBezTo>
                <a:cubicBezTo>
                  <a:pt x="532" y="234"/>
                  <a:pt x="530" y="236"/>
                  <a:pt x="528" y="236"/>
                </a:cubicBezTo>
                <a:cubicBezTo>
                  <a:pt x="529" y="237"/>
                  <a:pt x="529" y="237"/>
                  <a:pt x="529" y="237"/>
                </a:cubicBezTo>
                <a:cubicBezTo>
                  <a:pt x="527" y="237"/>
                  <a:pt x="527" y="237"/>
                  <a:pt x="527" y="237"/>
                </a:cubicBezTo>
                <a:cubicBezTo>
                  <a:pt x="525" y="238"/>
                  <a:pt x="524" y="238"/>
                  <a:pt x="524" y="237"/>
                </a:cubicBezTo>
                <a:cubicBezTo>
                  <a:pt x="504" y="239"/>
                  <a:pt x="504" y="239"/>
                  <a:pt x="504" y="239"/>
                </a:cubicBezTo>
                <a:cubicBezTo>
                  <a:pt x="477" y="236"/>
                  <a:pt x="477" y="236"/>
                  <a:pt x="477" y="236"/>
                </a:cubicBezTo>
                <a:cubicBezTo>
                  <a:pt x="473" y="238"/>
                  <a:pt x="473" y="238"/>
                  <a:pt x="473" y="238"/>
                </a:cubicBezTo>
                <a:cubicBezTo>
                  <a:pt x="396" y="234"/>
                  <a:pt x="396" y="234"/>
                  <a:pt x="396" y="234"/>
                </a:cubicBezTo>
                <a:cubicBezTo>
                  <a:pt x="385" y="235"/>
                  <a:pt x="378" y="236"/>
                  <a:pt x="373" y="236"/>
                </a:cubicBezTo>
                <a:cubicBezTo>
                  <a:pt x="390" y="240"/>
                  <a:pt x="390" y="240"/>
                  <a:pt x="390" y="240"/>
                </a:cubicBezTo>
                <a:cubicBezTo>
                  <a:pt x="386" y="243"/>
                  <a:pt x="386" y="243"/>
                  <a:pt x="386" y="243"/>
                </a:cubicBezTo>
                <a:cubicBezTo>
                  <a:pt x="383" y="240"/>
                  <a:pt x="383" y="240"/>
                  <a:pt x="383" y="240"/>
                </a:cubicBezTo>
                <a:cubicBezTo>
                  <a:pt x="370" y="244"/>
                  <a:pt x="370" y="244"/>
                  <a:pt x="370" y="244"/>
                </a:cubicBezTo>
                <a:cubicBezTo>
                  <a:pt x="378" y="245"/>
                  <a:pt x="383" y="244"/>
                  <a:pt x="384" y="242"/>
                </a:cubicBezTo>
                <a:cubicBezTo>
                  <a:pt x="389" y="245"/>
                  <a:pt x="389" y="245"/>
                  <a:pt x="389" y="245"/>
                </a:cubicBezTo>
                <a:cubicBezTo>
                  <a:pt x="450" y="245"/>
                  <a:pt x="450" y="245"/>
                  <a:pt x="450" y="245"/>
                </a:cubicBezTo>
                <a:cubicBezTo>
                  <a:pt x="465" y="248"/>
                  <a:pt x="465" y="248"/>
                  <a:pt x="465" y="248"/>
                </a:cubicBezTo>
                <a:cubicBezTo>
                  <a:pt x="489" y="247"/>
                  <a:pt x="489" y="247"/>
                  <a:pt x="489" y="247"/>
                </a:cubicBezTo>
                <a:cubicBezTo>
                  <a:pt x="508" y="251"/>
                  <a:pt x="508" y="251"/>
                  <a:pt x="508" y="251"/>
                </a:cubicBezTo>
                <a:cubicBezTo>
                  <a:pt x="502" y="253"/>
                  <a:pt x="498" y="254"/>
                  <a:pt x="495" y="255"/>
                </a:cubicBezTo>
                <a:cubicBezTo>
                  <a:pt x="496" y="254"/>
                  <a:pt x="495" y="254"/>
                  <a:pt x="492" y="253"/>
                </a:cubicBezTo>
                <a:cubicBezTo>
                  <a:pt x="491" y="255"/>
                  <a:pt x="490" y="256"/>
                  <a:pt x="490" y="257"/>
                </a:cubicBezTo>
                <a:cubicBezTo>
                  <a:pt x="489" y="258"/>
                  <a:pt x="489" y="258"/>
                  <a:pt x="490" y="257"/>
                </a:cubicBezTo>
                <a:cubicBezTo>
                  <a:pt x="489" y="260"/>
                  <a:pt x="490" y="261"/>
                  <a:pt x="491" y="262"/>
                </a:cubicBezTo>
                <a:cubicBezTo>
                  <a:pt x="489" y="263"/>
                  <a:pt x="489" y="263"/>
                  <a:pt x="489" y="263"/>
                </a:cubicBezTo>
                <a:cubicBezTo>
                  <a:pt x="506" y="268"/>
                  <a:pt x="510" y="261"/>
                  <a:pt x="518" y="261"/>
                </a:cubicBezTo>
                <a:cubicBezTo>
                  <a:pt x="539" y="269"/>
                  <a:pt x="539" y="269"/>
                  <a:pt x="539" y="269"/>
                </a:cubicBezTo>
                <a:cubicBezTo>
                  <a:pt x="529" y="269"/>
                  <a:pt x="529" y="269"/>
                  <a:pt x="529" y="269"/>
                </a:cubicBezTo>
                <a:cubicBezTo>
                  <a:pt x="529" y="271"/>
                  <a:pt x="529" y="271"/>
                  <a:pt x="529" y="271"/>
                </a:cubicBezTo>
                <a:cubicBezTo>
                  <a:pt x="555" y="268"/>
                  <a:pt x="555" y="268"/>
                  <a:pt x="555" y="268"/>
                </a:cubicBezTo>
                <a:cubicBezTo>
                  <a:pt x="578" y="269"/>
                  <a:pt x="578" y="269"/>
                  <a:pt x="578" y="269"/>
                </a:cubicBezTo>
                <a:cubicBezTo>
                  <a:pt x="589" y="272"/>
                  <a:pt x="589" y="272"/>
                  <a:pt x="589" y="272"/>
                </a:cubicBezTo>
                <a:cubicBezTo>
                  <a:pt x="584" y="275"/>
                  <a:pt x="582" y="277"/>
                  <a:pt x="582" y="279"/>
                </a:cubicBezTo>
                <a:cubicBezTo>
                  <a:pt x="575" y="279"/>
                  <a:pt x="570" y="279"/>
                  <a:pt x="566" y="280"/>
                </a:cubicBezTo>
                <a:cubicBezTo>
                  <a:pt x="555" y="281"/>
                  <a:pt x="555" y="281"/>
                  <a:pt x="555" y="281"/>
                </a:cubicBezTo>
                <a:cubicBezTo>
                  <a:pt x="545" y="277"/>
                  <a:pt x="545" y="277"/>
                  <a:pt x="545" y="277"/>
                </a:cubicBezTo>
                <a:cubicBezTo>
                  <a:pt x="537" y="279"/>
                  <a:pt x="537" y="279"/>
                  <a:pt x="537" y="279"/>
                </a:cubicBezTo>
                <a:cubicBezTo>
                  <a:pt x="529" y="277"/>
                  <a:pt x="529" y="277"/>
                  <a:pt x="529" y="277"/>
                </a:cubicBezTo>
                <a:cubicBezTo>
                  <a:pt x="473" y="280"/>
                  <a:pt x="473" y="280"/>
                  <a:pt x="473" y="280"/>
                </a:cubicBezTo>
                <a:cubicBezTo>
                  <a:pt x="452" y="279"/>
                  <a:pt x="452" y="279"/>
                  <a:pt x="452" y="279"/>
                </a:cubicBezTo>
                <a:cubicBezTo>
                  <a:pt x="473" y="274"/>
                  <a:pt x="473" y="274"/>
                  <a:pt x="473" y="274"/>
                </a:cubicBezTo>
                <a:cubicBezTo>
                  <a:pt x="481" y="270"/>
                  <a:pt x="481" y="270"/>
                  <a:pt x="481" y="270"/>
                </a:cubicBezTo>
                <a:cubicBezTo>
                  <a:pt x="479" y="269"/>
                  <a:pt x="479" y="269"/>
                  <a:pt x="479" y="269"/>
                </a:cubicBezTo>
                <a:cubicBezTo>
                  <a:pt x="486" y="266"/>
                  <a:pt x="486" y="266"/>
                  <a:pt x="486" y="266"/>
                </a:cubicBezTo>
                <a:cubicBezTo>
                  <a:pt x="481" y="267"/>
                  <a:pt x="479" y="267"/>
                  <a:pt x="476" y="268"/>
                </a:cubicBezTo>
                <a:cubicBezTo>
                  <a:pt x="477" y="268"/>
                  <a:pt x="477" y="268"/>
                  <a:pt x="477" y="268"/>
                </a:cubicBezTo>
                <a:cubicBezTo>
                  <a:pt x="476" y="268"/>
                  <a:pt x="476" y="268"/>
                  <a:pt x="476" y="268"/>
                </a:cubicBezTo>
                <a:cubicBezTo>
                  <a:pt x="466" y="269"/>
                  <a:pt x="474" y="268"/>
                  <a:pt x="476" y="268"/>
                </a:cubicBezTo>
                <a:cubicBezTo>
                  <a:pt x="473" y="266"/>
                  <a:pt x="473" y="266"/>
                  <a:pt x="473" y="266"/>
                </a:cubicBezTo>
                <a:cubicBezTo>
                  <a:pt x="465" y="269"/>
                  <a:pt x="465" y="269"/>
                  <a:pt x="465" y="269"/>
                </a:cubicBezTo>
                <a:cubicBezTo>
                  <a:pt x="451" y="263"/>
                  <a:pt x="447" y="271"/>
                  <a:pt x="440" y="271"/>
                </a:cubicBezTo>
                <a:cubicBezTo>
                  <a:pt x="421" y="272"/>
                  <a:pt x="421" y="272"/>
                  <a:pt x="421" y="272"/>
                </a:cubicBezTo>
                <a:cubicBezTo>
                  <a:pt x="407" y="278"/>
                  <a:pt x="407" y="278"/>
                  <a:pt x="407" y="278"/>
                </a:cubicBezTo>
                <a:cubicBezTo>
                  <a:pt x="370" y="278"/>
                  <a:pt x="370" y="278"/>
                  <a:pt x="370" y="278"/>
                </a:cubicBezTo>
                <a:cubicBezTo>
                  <a:pt x="374" y="284"/>
                  <a:pt x="374" y="284"/>
                  <a:pt x="374" y="284"/>
                </a:cubicBezTo>
                <a:cubicBezTo>
                  <a:pt x="360" y="287"/>
                  <a:pt x="360" y="287"/>
                  <a:pt x="360" y="287"/>
                </a:cubicBezTo>
                <a:cubicBezTo>
                  <a:pt x="343" y="287"/>
                  <a:pt x="343" y="287"/>
                  <a:pt x="343" y="287"/>
                </a:cubicBezTo>
                <a:cubicBezTo>
                  <a:pt x="341" y="290"/>
                  <a:pt x="341" y="290"/>
                  <a:pt x="341" y="290"/>
                </a:cubicBezTo>
                <a:cubicBezTo>
                  <a:pt x="348" y="292"/>
                  <a:pt x="348" y="292"/>
                  <a:pt x="348" y="292"/>
                </a:cubicBezTo>
                <a:cubicBezTo>
                  <a:pt x="343" y="293"/>
                  <a:pt x="343" y="293"/>
                  <a:pt x="343" y="293"/>
                </a:cubicBezTo>
                <a:cubicBezTo>
                  <a:pt x="355" y="294"/>
                  <a:pt x="355" y="294"/>
                  <a:pt x="355" y="294"/>
                </a:cubicBezTo>
                <a:cubicBezTo>
                  <a:pt x="360" y="289"/>
                  <a:pt x="360" y="289"/>
                  <a:pt x="360" y="289"/>
                </a:cubicBezTo>
                <a:cubicBezTo>
                  <a:pt x="368" y="289"/>
                  <a:pt x="368" y="289"/>
                  <a:pt x="368" y="289"/>
                </a:cubicBezTo>
                <a:cubicBezTo>
                  <a:pt x="378" y="292"/>
                  <a:pt x="378" y="292"/>
                  <a:pt x="378" y="292"/>
                </a:cubicBezTo>
                <a:cubicBezTo>
                  <a:pt x="421" y="290"/>
                  <a:pt x="421" y="290"/>
                  <a:pt x="421" y="290"/>
                </a:cubicBezTo>
                <a:cubicBezTo>
                  <a:pt x="436" y="295"/>
                  <a:pt x="436" y="295"/>
                  <a:pt x="436" y="295"/>
                </a:cubicBezTo>
                <a:cubicBezTo>
                  <a:pt x="440" y="294"/>
                  <a:pt x="440" y="294"/>
                  <a:pt x="440" y="294"/>
                </a:cubicBezTo>
                <a:cubicBezTo>
                  <a:pt x="455" y="295"/>
                  <a:pt x="455" y="295"/>
                  <a:pt x="455" y="295"/>
                </a:cubicBezTo>
                <a:cubicBezTo>
                  <a:pt x="471" y="287"/>
                  <a:pt x="471" y="287"/>
                  <a:pt x="471" y="287"/>
                </a:cubicBezTo>
                <a:cubicBezTo>
                  <a:pt x="479" y="290"/>
                  <a:pt x="479" y="290"/>
                  <a:pt x="479" y="290"/>
                </a:cubicBezTo>
                <a:cubicBezTo>
                  <a:pt x="479" y="293"/>
                  <a:pt x="479" y="293"/>
                  <a:pt x="479" y="293"/>
                </a:cubicBezTo>
                <a:cubicBezTo>
                  <a:pt x="493" y="296"/>
                  <a:pt x="493" y="296"/>
                  <a:pt x="493" y="296"/>
                </a:cubicBezTo>
                <a:cubicBezTo>
                  <a:pt x="523" y="294"/>
                  <a:pt x="523" y="294"/>
                  <a:pt x="523" y="294"/>
                </a:cubicBezTo>
                <a:cubicBezTo>
                  <a:pt x="561" y="294"/>
                  <a:pt x="561" y="294"/>
                  <a:pt x="561" y="294"/>
                </a:cubicBezTo>
                <a:cubicBezTo>
                  <a:pt x="568" y="292"/>
                  <a:pt x="568" y="292"/>
                  <a:pt x="568" y="292"/>
                </a:cubicBezTo>
                <a:cubicBezTo>
                  <a:pt x="561" y="290"/>
                  <a:pt x="561" y="290"/>
                  <a:pt x="561" y="290"/>
                </a:cubicBezTo>
                <a:cubicBezTo>
                  <a:pt x="503" y="300"/>
                  <a:pt x="550" y="287"/>
                  <a:pt x="543" y="292"/>
                </a:cubicBezTo>
                <a:cubicBezTo>
                  <a:pt x="547" y="290"/>
                  <a:pt x="553" y="284"/>
                  <a:pt x="566" y="286"/>
                </a:cubicBezTo>
                <a:cubicBezTo>
                  <a:pt x="600" y="293"/>
                  <a:pt x="578" y="285"/>
                  <a:pt x="584" y="284"/>
                </a:cubicBezTo>
                <a:cubicBezTo>
                  <a:pt x="592" y="286"/>
                  <a:pt x="592" y="286"/>
                  <a:pt x="592" y="286"/>
                </a:cubicBezTo>
                <a:cubicBezTo>
                  <a:pt x="611" y="278"/>
                  <a:pt x="615" y="282"/>
                  <a:pt x="615" y="285"/>
                </a:cubicBezTo>
                <a:cubicBezTo>
                  <a:pt x="615" y="288"/>
                  <a:pt x="615" y="288"/>
                  <a:pt x="615" y="288"/>
                </a:cubicBezTo>
                <a:cubicBezTo>
                  <a:pt x="574" y="282"/>
                  <a:pt x="596" y="300"/>
                  <a:pt x="576" y="292"/>
                </a:cubicBezTo>
                <a:cubicBezTo>
                  <a:pt x="589" y="298"/>
                  <a:pt x="589" y="298"/>
                  <a:pt x="589" y="298"/>
                </a:cubicBezTo>
                <a:cubicBezTo>
                  <a:pt x="576" y="301"/>
                  <a:pt x="576" y="301"/>
                  <a:pt x="576" y="301"/>
                </a:cubicBezTo>
                <a:cubicBezTo>
                  <a:pt x="586" y="307"/>
                  <a:pt x="567" y="306"/>
                  <a:pt x="561" y="308"/>
                </a:cubicBezTo>
                <a:cubicBezTo>
                  <a:pt x="553" y="305"/>
                  <a:pt x="553" y="305"/>
                  <a:pt x="553" y="305"/>
                </a:cubicBezTo>
                <a:cubicBezTo>
                  <a:pt x="547" y="311"/>
                  <a:pt x="547" y="311"/>
                  <a:pt x="547" y="311"/>
                </a:cubicBezTo>
                <a:cubicBezTo>
                  <a:pt x="527" y="308"/>
                  <a:pt x="527" y="308"/>
                  <a:pt x="527" y="308"/>
                </a:cubicBezTo>
                <a:cubicBezTo>
                  <a:pt x="527" y="311"/>
                  <a:pt x="527" y="311"/>
                  <a:pt x="527" y="311"/>
                </a:cubicBezTo>
                <a:cubicBezTo>
                  <a:pt x="530" y="311"/>
                  <a:pt x="530" y="311"/>
                  <a:pt x="530" y="311"/>
                </a:cubicBezTo>
                <a:cubicBezTo>
                  <a:pt x="549" y="315"/>
                  <a:pt x="562" y="310"/>
                  <a:pt x="551" y="316"/>
                </a:cubicBezTo>
                <a:cubicBezTo>
                  <a:pt x="542" y="313"/>
                  <a:pt x="547" y="317"/>
                  <a:pt x="541" y="317"/>
                </a:cubicBezTo>
                <a:cubicBezTo>
                  <a:pt x="498" y="316"/>
                  <a:pt x="498" y="316"/>
                  <a:pt x="498" y="316"/>
                </a:cubicBezTo>
                <a:cubicBezTo>
                  <a:pt x="421" y="317"/>
                  <a:pt x="421" y="317"/>
                  <a:pt x="421" y="317"/>
                </a:cubicBezTo>
                <a:cubicBezTo>
                  <a:pt x="407" y="322"/>
                  <a:pt x="407" y="322"/>
                  <a:pt x="407" y="322"/>
                </a:cubicBezTo>
                <a:cubicBezTo>
                  <a:pt x="421" y="319"/>
                  <a:pt x="421" y="319"/>
                  <a:pt x="421" y="319"/>
                </a:cubicBezTo>
                <a:cubicBezTo>
                  <a:pt x="430" y="321"/>
                  <a:pt x="430" y="321"/>
                  <a:pt x="430" y="321"/>
                </a:cubicBezTo>
                <a:cubicBezTo>
                  <a:pt x="458" y="322"/>
                  <a:pt x="458" y="322"/>
                  <a:pt x="458" y="322"/>
                </a:cubicBezTo>
                <a:cubicBezTo>
                  <a:pt x="460" y="323"/>
                  <a:pt x="462" y="325"/>
                  <a:pt x="463" y="326"/>
                </a:cubicBezTo>
                <a:cubicBezTo>
                  <a:pt x="487" y="329"/>
                  <a:pt x="487" y="329"/>
                  <a:pt x="487" y="329"/>
                </a:cubicBezTo>
                <a:cubicBezTo>
                  <a:pt x="493" y="328"/>
                  <a:pt x="498" y="327"/>
                  <a:pt x="501" y="327"/>
                </a:cubicBezTo>
                <a:cubicBezTo>
                  <a:pt x="500" y="326"/>
                  <a:pt x="500" y="326"/>
                  <a:pt x="502" y="324"/>
                </a:cubicBezTo>
                <a:cubicBezTo>
                  <a:pt x="524" y="328"/>
                  <a:pt x="524" y="328"/>
                  <a:pt x="524" y="328"/>
                </a:cubicBezTo>
                <a:cubicBezTo>
                  <a:pt x="543" y="325"/>
                  <a:pt x="543" y="325"/>
                  <a:pt x="543" y="325"/>
                </a:cubicBezTo>
                <a:cubicBezTo>
                  <a:pt x="553" y="328"/>
                  <a:pt x="553" y="328"/>
                  <a:pt x="553" y="328"/>
                </a:cubicBezTo>
                <a:cubicBezTo>
                  <a:pt x="564" y="326"/>
                  <a:pt x="564" y="326"/>
                  <a:pt x="564" y="326"/>
                </a:cubicBezTo>
                <a:cubicBezTo>
                  <a:pt x="595" y="328"/>
                  <a:pt x="595" y="328"/>
                  <a:pt x="595" y="328"/>
                </a:cubicBezTo>
                <a:cubicBezTo>
                  <a:pt x="595" y="331"/>
                  <a:pt x="595" y="331"/>
                  <a:pt x="595" y="331"/>
                </a:cubicBezTo>
                <a:cubicBezTo>
                  <a:pt x="578" y="334"/>
                  <a:pt x="584" y="331"/>
                  <a:pt x="585" y="330"/>
                </a:cubicBezTo>
                <a:cubicBezTo>
                  <a:pt x="571" y="333"/>
                  <a:pt x="571" y="333"/>
                  <a:pt x="571" y="333"/>
                </a:cubicBezTo>
                <a:cubicBezTo>
                  <a:pt x="543" y="332"/>
                  <a:pt x="543" y="332"/>
                  <a:pt x="543" y="332"/>
                </a:cubicBezTo>
                <a:cubicBezTo>
                  <a:pt x="549" y="334"/>
                  <a:pt x="549" y="334"/>
                  <a:pt x="549" y="334"/>
                </a:cubicBezTo>
                <a:cubicBezTo>
                  <a:pt x="499" y="347"/>
                  <a:pt x="539" y="336"/>
                  <a:pt x="533" y="336"/>
                </a:cubicBezTo>
                <a:cubicBezTo>
                  <a:pt x="523" y="340"/>
                  <a:pt x="523" y="340"/>
                  <a:pt x="523" y="340"/>
                </a:cubicBezTo>
                <a:cubicBezTo>
                  <a:pt x="510" y="340"/>
                  <a:pt x="510" y="340"/>
                  <a:pt x="510" y="340"/>
                </a:cubicBezTo>
                <a:cubicBezTo>
                  <a:pt x="508" y="343"/>
                  <a:pt x="508" y="343"/>
                  <a:pt x="508" y="343"/>
                </a:cubicBezTo>
                <a:cubicBezTo>
                  <a:pt x="479" y="343"/>
                  <a:pt x="479" y="343"/>
                  <a:pt x="479" y="343"/>
                </a:cubicBezTo>
                <a:cubicBezTo>
                  <a:pt x="452" y="344"/>
                  <a:pt x="452" y="344"/>
                  <a:pt x="452" y="344"/>
                </a:cubicBezTo>
                <a:cubicBezTo>
                  <a:pt x="442" y="347"/>
                  <a:pt x="435" y="349"/>
                  <a:pt x="431" y="350"/>
                </a:cubicBezTo>
                <a:cubicBezTo>
                  <a:pt x="442" y="350"/>
                  <a:pt x="442" y="350"/>
                  <a:pt x="442" y="350"/>
                </a:cubicBezTo>
                <a:cubicBezTo>
                  <a:pt x="436" y="356"/>
                  <a:pt x="436" y="356"/>
                  <a:pt x="436" y="356"/>
                </a:cubicBezTo>
                <a:cubicBezTo>
                  <a:pt x="436" y="362"/>
                  <a:pt x="436" y="362"/>
                  <a:pt x="436" y="362"/>
                </a:cubicBezTo>
                <a:cubicBezTo>
                  <a:pt x="440" y="363"/>
                  <a:pt x="444" y="360"/>
                  <a:pt x="450" y="362"/>
                </a:cubicBezTo>
                <a:cubicBezTo>
                  <a:pt x="455" y="368"/>
                  <a:pt x="455" y="368"/>
                  <a:pt x="455" y="368"/>
                </a:cubicBezTo>
                <a:cubicBezTo>
                  <a:pt x="442" y="369"/>
                  <a:pt x="442" y="369"/>
                  <a:pt x="442" y="369"/>
                </a:cubicBezTo>
                <a:cubicBezTo>
                  <a:pt x="455" y="371"/>
                  <a:pt x="455" y="371"/>
                  <a:pt x="455" y="371"/>
                </a:cubicBezTo>
                <a:cubicBezTo>
                  <a:pt x="458" y="377"/>
                  <a:pt x="458" y="377"/>
                  <a:pt x="458" y="377"/>
                </a:cubicBezTo>
                <a:cubicBezTo>
                  <a:pt x="426" y="378"/>
                  <a:pt x="426" y="378"/>
                  <a:pt x="426" y="378"/>
                </a:cubicBezTo>
                <a:cubicBezTo>
                  <a:pt x="414" y="373"/>
                  <a:pt x="414" y="373"/>
                  <a:pt x="414" y="373"/>
                </a:cubicBezTo>
                <a:cubicBezTo>
                  <a:pt x="413" y="385"/>
                  <a:pt x="408" y="378"/>
                  <a:pt x="409" y="377"/>
                </a:cubicBezTo>
                <a:cubicBezTo>
                  <a:pt x="380" y="382"/>
                  <a:pt x="380" y="382"/>
                  <a:pt x="380" y="382"/>
                </a:cubicBezTo>
                <a:cubicBezTo>
                  <a:pt x="427" y="380"/>
                  <a:pt x="427" y="380"/>
                  <a:pt x="427" y="380"/>
                </a:cubicBezTo>
                <a:cubicBezTo>
                  <a:pt x="434" y="383"/>
                  <a:pt x="434" y="383"/>
                  <a:pt x="434" y="383"/>
                </a:cubicBezTo>
                <a:cubicBezTo>
                  <a:pt x="444" y="382"/>
                  <a:pt x="444" y="382"/>
                  <a:pt x="444" y="382"/>
                </a:cubicBezTo>
                <a:cubicBezTo>
                  <a:pt x="448" y="385"/>
                  <a:pt x="448" y="385"/>
                  <a:pt x="448" y="385"/>
                </a:cubicBezTo>
                <a:cubicBezTo>
                  <a:pt x="437" y="388"/>
                  <a:pt x="429" y="390"/>
                  <a:pt x="425" y="391"/>
                </a:cubicBezTo>
                <a:cubicBezTo>
                  <a:pt x="424" y="392"/>
                  <a:pt x="424" y="392"/>
                  <a:pt x="424" y="392"/>
                </a:cubicBezTo>
                <a:cubicBezTo>
                  <a:pt x="442" y="392"/>
                  <a:pt x="442" y="392"/>
                  <a:pt x="442" y="392"/>
                </a:cubicBezTo>
                <a:cubicBezTo>
                  <a:pt x="432" y="397"/>
                  <a:pt x="432" y="397"/>
                  <a:pt x="432" y="397"/>
                </a:cubicBezTo>
                <a:cubicBezTo>
                  <a:pt x="448" y="399"/>
                  <a:pt x="448" y="399"/>
                  <a:pt x="448" y="399"/>
                </a:cubicBezTo>
                <a:cubicBezTo>
                  <a:pt x="448" y="403"/>
                  <a:pt x="448" y="403"/>
                  <a:pt x="448" y="403"/>
                </a:cubicBezTo>
                <a:cubicBezTo>
                  <a:pt x="465" y="409"/>
                  <a:pt x="465" y="409"/>
                  <a:pt x="465" y="409"/>
                </a:cubicBezTo>
                <a:cubicBezTo>
                  <a:pt x="448" y="416"/>
                  <a:pt x="448" y="416"/>
                  <a:pt x="448" y="416"/>
                </a:cubicBezTo>
                <a:cubicBezTo>
                  <a:pt x="466" y="420"/>
                  <a:pt x="450" y="418"/>
                  <a:pt x="452" y="418"/>
                </a:cubicBezTo>
                <a:cubicBezTo>
                  <a:pt x="436" y="418"/>
                  <a:pt x="436" y="418"/>
                  <a:pt x="436" y="418"/>
                </a:cubicBezTo>
                <a:cubicBezTo>
                  <a:pt x="434" y="422"/>
                  <a:pt x="434" y="422"/>
                  <a:pt x="434" y="422"/>
                </a:cubicBezTo>
                <a:cubicBezTo>
                  <a:pt x="441" y="424"/>
                  <a:pt x="442" y="426"/>
                  <a:pt x="441" y="427"/>
                </a:cubicBezTo>
                <a:cubicBezTo>
                  <a:pt x="441" y="427"/>
                  <a:pt x="442" y="427"/>
                  <a:pt x="442" y="427"/>
                </a:cubicBezTo>
                <a:cubicBezTo>
                  <a:pt x="450" y="423"/>
                  <a:pt x="450" y="423"/>
                  <a:pt x="450" y="423"/>
                </a:cubicBezTo>
                <a:cubicBezTo>
                  <a:pt x="457" y="425"/>
                  <a:pt x="457" y="425"/>
                  <a:pt x="457" y="425"/>
                </a:cubicBezTo>
                <a:cubicBezTo>
                  <a:pt x="471" y="420"/>
                  <a:pt x="471" y="420"/>
                  <a:pt x="471" y="420"/>
                </a:cubicBezTo>
                <a:cubicBezTo>
                  <a:pt x="493" y="423"/>
                  <a:pt x="493" y="423"/>
                  <a:pt x="493" y="423"/>
                </a:cubicBezTo>
                <a:cubicBezTo>
                  <a:pt x="504" y="420"/>
                  <a:pt x="504" y="420"/>
                  <a:pt x="504" y="420"/>
                </a:cubicBezTo>
                <a:cubicBezTo>
                  <a:pt x="508" y="423"/>
                  <a:pt x="508" y="423"/>
                  <a:pt x="508" y="423"/>
                </a:cubicBezTo>
                <a:cubicBezTo>
                  <a:pt x="512" y="420"/>
                  <a:pt x="512" y="420"/>
                  <a:pt x="512" y="420"/>
                </a:cubicBezTo>
                <a:cubicBezTo>
                  <a:pt x="533" y="427"/>
                  <a:pt x="533" y="427"/>
                  <a:pt x="533" y="427"/>
                </a:cubicBezTo>
                <a:cubicBezTo>
                  <a:pt x="538" y="411"/>
                  <a:pt x="498" y="425"/>
                  <a:pt x="518" y="415"/>
                </a:cubicBezTo>
                <a:cubicBezTo>
                  <a:pt x="523" y="408"/>
                  <a:pt x="523" y="408"/>
                  <a:pt x="523" y="408"/>
                </a:cubicBezTo>
                <a:cubicBezTo>
                  <a:pt x="530" y="407"/>
                  <a:pt x="530" y="407"/>
                  <a:pt x="530" y="407"/>
                </a:cubicBezTo>
                <a:cubicBezTo>
                  <a:pt x="539" y="409"/>
                  <a:pt x="539" y="409"/>
                  <a:pt x="539" y="409"/>
                </a:cubicBezTo>
                <a:cubicBezTo>
                  <a:pt x="524" y="415"/>
                  <a:pt x="524" y="415"/>
                  <a:pt x="524" y="415"/>
                </a:cubicBezTo>
                <a:cubicBezTo>
                  <a:pt x="530" y="417"/>
                  <a:pt x="530" y="417"/>
                  <a:pt x="530" y="417"/>
                </a:cubicBezTo>
                <a:cubicBezTo>
                  <a:pt x="558" y="420"/>
                  <a:pt x="558" y="420"/>
                  <a:pt x="558" y="420"/>
                </a:cubicBezTo>
                <a:cubicBezTo>
                  <a:pt x="553" y="415"/>
                  <a:pt x="553" y="415"/>
                  <a:pt x="553" y="415"/>
                </a:cubicBezTo>
                <a:cubicBezTo>
                  <a:pt x="574" y="415"/>
                  <a:pt x="574" y="415"/>
                  <a:pt x="574" y="415"/>
                </a:cubicBezTo>
                <a:cubicBezTo>
                  <a:pt x="592" y="418"/>
                  <a:pt x="592" y="418"/>
                  <a:pt x="592" y="418"/>
                </a:cubicBezTo>
                <a:cubicBezTo>
                  <a:pt x="592" y="420"/>
                  <a:pt x="592" y="420"/>
                  <a:pt x="592" y="420"/>
                </a:cubicBezTo>
                <a:cubicBezTo>
                  <a:pt x="601" y="419"/>
                  <a:pt x="601" y="419"/>
                  <a:pt x="601" y="419"/>
                </a:cubicBezTo>
                <a:cubicBezTo>
                  <a:pt x="609" y="424"/>
                  <a:pt x="609" y="424"/>
                  <a:pt x="609" y="424"/>
                </a:cubicBezTo>
                <a:cubicBezTo>
                  <a:pt x="667" y="420"/>
                  <a:pt x="667" y="420"/>
                  <a:pt x="667" y="420"/>
                </a:cubicBezTo>
                <a:cubicBezTo>
                  <a:pt x="671" y="417"/>
                  <a:pt x="671" y="417"/>
                  <a:pt x="671" y="417"/>
                </a:cubicBezTo>
                <a:cubicBezTo>
                  <a:pt x="679" y="417"/>
                  <a:pt x="679" y="417"/>
                  <a:pt x="679" y="417"/>
                </a:cubicBezTo>
                <a:cubicBezTo>
                  <a:pt x="708" y="419"/>
                  <a:pt x="708" y="419"/>
                  <a:pt x="708" y="419"/>
                </a:cubicBezTo>
                <a:cubicBezTo>
                  <a:pt x="708" y="419"/>
                  <a:pt x="703" y="420"/>
                  <a:pt x="702" y="422"/>
                </a:cubicBezTo>
                <a:cubicBezTo>
                  <a:pt x="707" y="422"/>
                  <a:pt x="709" y="422"/>
                  <a:pt x="711" y="421"/>
                </a:cubicBezTo>
                <a:cubicBezTo>
                  <a:pt x="714" y="419"/>
                  <a:pt x="714" y="419"/>
                  <a:pt x="714" y="419"/>
                </a:cubicBezTo>
                <a:cubicBezTo>
                  <a:pt x="712" y="418"/>
                  <a:pt x="712" y="418"/>
                  <a:pt x="712" y="418"/>
                </a:cubicBezTo>
                <a:cubicBezTo>
                  <a:pt x="716" y="416"/>
                  <a:pt x="716" y="416"/>
                  <a:pt x="716" y="416"/>
                </a:cubicBezTo>
                <a:cubicBezTo>
                  <a:pt x="734" y="415"/>
                  <a:pt x="734" y="415"/>
                  <a:pt x="734" y="415"/>
                </a:cubicBezTo>
                <a:cubicBezTo>
                  <a:pt x="753" y="419"/>
                  <a:pt x="753" y="419"/>
                  <a:pt x="753" y="419"/>
                </a:cubicBezTo>
                <a:cubicBezTo>
                  <a:pt x="751" y="419"/>
                  <a:pt x="741" y="425"/>
                  <a:pt x="739" y="425"/>
                </a:cubicBezTo>
                <a:cubicBezTo>
                  <a:pt x="728" y="423"/>
                  <a:pt x="728" y="423"/>
                  <a:pt x="728" y="423"/>
                </a:cubicBezTo>
                <a:cubicBezTo>
                  <a:pt x="730" y="427"/>
                  <a:pt x="730" y="427"/>
                  <a:pt x="730" y="427"/>
                </a:cubicBezTo>
                <a:cubicBezTo>
                  <a:pt x="693" y="430"/>
                  <a:pt x="693" y="430"/>
                  <a:pt x="693" y="430"/>
                </a:cubicBezTo>
                <a:cubicBezTo>
                  <a:pt x="681" y="433"/>
                  <a:pt x="681" y="433"/>
                  <a:pt x="681" y="433"/>
                </a:cubicBezTo>
                <a:cubicBezTo>
                  <a:pt x="681" y="427"/>
                  <a:pt x="680" y="432"/>
                  <a:pt x="679" y="431"/>
                </a:cubicBezTo>
                <a:cubicBezTo>
                  <a:pt x="676" y="432"/>
                  <a:pt x="676" y="432"/>
                  <a:pt x="676" y="432"/>
                </a:cubicBezTo>
                <a:cubicBezTo>
                  <a:pt x="684" y="433"/>
                  <a:pt x="664" y="436"/>
                  <a:pt x="667" y="437"/>
                </a:cubicBezTo>
                <a:cubicBezTo>
                  <a:pt x="689" y="433"/>
                  <a:pt x="689" y="433"/>
                  <a:pt x="689" y="433"/>
                </a:cubicBezTo>
                <a:cubicBezTo>
                  <a:pt x="695" y="436"/>
                  <a:pt x="695" y="436"/>
                  <a:pt x="695" y="436"/>
                </a:cubicBezTo>
                <a:cubicBezTo>
                  <a:pt x="679" y="440"/>
                  <a:pt x="677" y="435"/>
                  <a:pt x="673" y="440"/>
                </a:cubicBezTo>
                <a:cubicBezTo>
                  <a:pt x="662" y="439"/>
                  <a:pt x="662" y="439"/>
                  <a:pt x="662" y="439"/>
                </a:cubicBezTo>
                <a:cubicBezTo>
                  <a:pt x="648" y="444"/>
                  <a:pt x="648" y="444"/>
                  <a:pt x="648" y="444"/>
                </a:cubicBezTo>
                <a:cubicBezTo>
                  <a:pt x="633" y="457"/>
                  <a:pt x="628" y="452"/>
                  <a:pt x="627" y="449"/>
                </a:cubicBezTo>
                <a:cubicBezTo>
                  <a:pt x="627" y="447"/>
                  <a:pt x="627" y="447"/>
                  <a:pt x="627" y="447"/>
                </a:cubicBezTo>
                <a:cubicBezTo>
                  <a:pt x="613" y="449"/>
                  <a:pt x="613" y="449"/>
                  <a:pt x="613" y="449"/>
                </a:cubicBezTo>
                <a:cubicBezTo>
                  <a:pt x="601" y="445"/>
                  <a:pt x="601" y="445"/>
                  <a:pt x="601" y="445"/>
                </a:cubicBezTo>
                <a:cubicBezTo>
                  <a:pt x="613" y="439"/>
                  <a:pt x="613" y="439"/>
                  <a:pt x="613" y="439"/>
                </a:cubicBezTo>
                <a:cubicBezTo>
                  <a:pt x="612" y="438"/>
                  <a:pt x="611" y="437"/>
                  <a:pt x="609" y="438"/>
                </a:cubicBezTo>
                <a:cubicBezTo>
                  <a:pt x="595" y="443"/>
                  <a:pt x="595" y="443"/>
                  <a:pt x="595" y="443"/>
                </a:cubicBezTo>
                <a:cubicBezTo>
                  <a:pt x="568" y="450"/>
                  <a:pt x="568" y="450"/>
                  <a:pt x="568" y="450"/>
                </a:cubicBezTo>
                <a:cubicBezTo>
                  <a:pt x="561" y="450"/>
                  <a:pt x="561" y="450"/>
                  <a:pt x="561" y="450"/>
                </a:cubicBezTo>
                <a:cubicBezTo>
                  <a:pt x="570" y="448"/>
                  <a:pt x="570" y="448"/>
                  <a:pt x="570" y="448"/>
                </a:cubicBezTo>
                <a:cubicBezTo>
                  <a:pt x="559" y="445"/>
                  <a:pt x="559" y="445"/>
                  <a:pt x="559" y="445"/>
                </a:cubicBezTo>
                <a:cubicBezTo>
                  <a:pt x="564" y="439"/>
                  <a:pt x="564" y="439"/>
                  <a:pt x="564" y="439"/>
                </a:cubicBezTo>
                <a:cubicBezTo>
                  <a:pt x="571" y="439"/>
                  <a:pt x="571" y="439"/>
                  <a:pt x="571" y="439"/>
                </a:cubicBezTo>
                <a:cubicBezTo>
                  <a:pt x="571" y="439"/>
                  <a:pt x="571" y="439"/>
                  <a:pt x="571" y="439"/>
                </a:cubicBezTo>
                <a:cubicBezTo>
                  <a:pt x="569" y="434"/>
                  <a:pt x="567" y="433"/>
                  <a:pt x="566" y="432"/>
                </a:cubicBezTo>
                <a:cubicBezTo>
                  <a:pt x="570" y="430"/>
                  <a:pt x="570" y="430"/>
                  <a:pt x="570" y="430"/>
                </a:cubicBezTo>
                <a:cubicBezTo>
                  <a:pt x="578" y="430"/>
                  <a:pt x="578" y="430"/>
                  <a:pt x="578" y="430"/>
                </a:cubicBezTo>
                <a:cubicBezTo>
                  <a:pt x="595" y="423"/>
                  <a:pt x="595" y="423"/>
                  <a:pt x="595" y="423"/>
                </a:cubicBezTo>
                <a:cubicBezTo>
                  <a:pt x="592" y="422"/>
                  <a:pt x="592" y="422"/>
                  <a:pt x="592" y="422"/>
                </a:cubicBezTo>
                <a:cubicBezTo>
                  <a:pt x="584" y="423"/>
                  <a:pt x="589" y="427"/>
                  <a:pt x="580" y="426"/>
                </a:cubicBezTo>
                <a:cubicBezTo>
                  <a:pt x="574" y="425"/>
                  <a:pt x="574" y="425"/>
                  <a:pt x="574" y="425"/>
                </a:cubicBezTo>
                <a:cubicBezTo>
                  <a:pt x="574" y="423"/>
                  <a:pt x="574" y="423"/>
                  <a:pt x="574" y="423"/>
                </a:cubicBezTo>
                <a:cubicBezTo>
                  <a:pt x="578" y="423"/>
                  <a:pt x="578" y="423"/>
                  <a:pt x="578" y="423"/>
                </a:cubicBezTo>
                <a:cubicBezTo>
                  <a:pt x="578" y="419"/>
                  <a:pt x="578" y="419"/>
                  <a:pt x="578" y="419"/>
                </a:cubicBezTo>
                <a:cubicBezTo>
                  <a:pt x="564" y="422"/>
                  <a:pt x="564" y="422"/>
                  <a:pt x="564" y="422"/>
                </a:cubicBezTo>
                <a:cubicBezTo>
                  <a:pt x="568" y="428"/>
                  <a:pt x="568" y="428"/>
                  <a:pt x="568" y="428"/>
                </a:cubicBezTo>
                <a:cubicBezTo>
                  <a:pt x="570" y="434"/>
                  <a:pt x="547" y="431"/>
                  <a:pt x="547" y="438"/>
                </a:cubicBezTo>
                <a:cubicBezTo>
                  <a:pt x="539" y="434"/>
                  <a:pt x="539" y="434"/>
                  <a:pt x="539" y="434"/>
                </a:cubicBezTo>
                <a:cubicBezTo>
                  <a:pt x="518" y="442"/>
                  <a:pt x="530" y="446"/>
                  <a:pt x="510" y="444"/>
                </a:cubicBezTo>
                <a:cubicBezTo>
                  <a:pt x="510" y="446"/>
                  <a:pt x="510" y="446"/>
                  <a:pt x="510" y="446"/>
                </a:cubicBezTo>
                <a:cubicBezTo>
                  <a:pt x="524" y="447"/>
                  <a:pt x="524" y="447"/>
                  <a:pt x="524" y="447"/>
                </a:cubicBezTo>
                <a:cubicBezTo>
                  <a:pt x="520" y="453"/>
                  <a:pt x="520" y="453"/>
                  <a:pt x="520" y="453"/>
                </a:cubicBezTo>
                <a:cubicBezTo>
                  <a:pt x="524" y="455"/>
                  <a:pt x="506" y="452"/>
                  <a:pt x="510" y="456"/>
                </a:cubicBezTo>
                <a:cubicBezTo>
                  <a:pt x="504" y="455"/>
                  <a:pt x="504" y="455"/>
                  <a:pt x="504" y="455"/>
                </a:cubicBezTo>
                <a:cubicBezTo>
                  <a:pt x="487" y="456"/>
                  <a:pt x="487" y="456"/>
                  <a:pt x="487" y="456"/>
                </a:cubicBezTo>
                <a:cubicBezTo>
                  <a:pt x="479" y="461"/>
                  <a:pt x="479" y="461"/>
                  <a:pt x="479" y="461"/>
                </a:cubicBezTo>
                <a:cubicBezTo>
                  <a:pt x="465" y="456"/>
                  <a:pt x="465" y="456"/>
                  <a:pt x="465" y="456"/>
                </a:cubicBezTo>
                <a:cubicBezTo>
                  <a:pt x="457" y="460"/>
                  <a:pt x="457" y="460"/>
                  <a:pt x="457" y="460"/>
                </a:cubicBezTo>
                <a:cubicBezTo>
                  <a:pt x="450" y="456"/>
                  <a:pt x="450" y="456"/>
                  <a:pt x="450" y="456"/>
                </a:cubicBezTo>
                <a:cubicBezTo>
                  <a:pt x="432" y="456"/>
                  <a:pt x="432" y="456"/>
                  <a:pt x="432" y="456"/>
                </a:cubicBezTo>
                <a:cubicBezTo>
                  <a:pt x="452" y="458"/>
                  <a:pt x="452" y="458"/>
                  <a:pt x="452" y="458"/>
                </a:cubicBezTo>
                <a:cubicBezTo>
                  <a:pt x="440" y="463"/>
                  <a:pt x="440" y="463"/>
                  <a:pt x="440" y="463"/>
                </a:cubicBezTo>
                <a:cubicBezTo>
                  <a:pt x="438" y="467"/>
                  <a:pt x="438" y="467"/>
                  <a:pt x="438" y="467"/>
                </a:cubicBezTo>
                <a:cubicBezTo>
                  <a:pt x="373" y="467"/>
                  <a:pt x="440" y="469"/>
                  <a:pt x="414" y="472"/>
                </a:cubicBezTo>
                <a:cubicBezTo>
                  <a:pt x="420" y="472"/>
                  <a:pt x="420" y="472"/>
                  <a:pt x="420" y="472"/>
                </a:cubicBezTo>
                <a:cubicBezTo>
                  <a:pt x="432" y="470"/>
                  <a:pt x="432" y="470"/>
                  <a:pt x="432" y="470"/>
                </a:cubicBezTo>
                <a:cubicBezTo>
                  <a:pt x="461" y="473"/>
                  <a:pt x="461" y="473"/>
                  <a:pt x="461" y="473"/>
                </a:cubicBezTo>
                <a:cubicBezTo>
                  <a:pt x="465" y="478"/>
                  <a:pt x="465" y="478"/>
                  <a:pt x="465" y="478"/>
                </a:cubicBezTo>
                <a:cubicBezTo>
                  <a:pt x="506" y="471"/>
                  <a:pt x="469" y="477"/>
                  <a:pt x="483" y="480"/>
                </a:cubicBezTo>
                <a:cubicBezTo>
                  <a:pt x="483" y="477"/>
                  <a:pt x="483" y="477"/>
                  <a:pt x="483" y="477"/>
                </a:cubicBezTo>
                <a:cubicBezTo>
                  <a:pt x="499" y="482"/>
                  <a:pt x="499" y="482"/>
                  <a:pt x="499" y="482"/>
                </a:cubicBezTo>
                <a:cubicBezTo>
                  <a:pt x="504" y="480"/>
                  <a:pt x="504" y="480"/>
                  <a:pt x="504" y="480"/>
                </a:cubicBezTo>
                <a:cubicBezTo>
                  <a:pt x="520" y="484"/>
                  <a:pt x="520" y="484"/>
                  <a:pt x="520" y="484"/>
                </a:cubicBezTo>
                <a:cubicBezTo>
                  <a:pt x="517" y="481"/>
                  <a:pt x="517" y="481"/>
                  <a:pt x="517" y="481"/>
                </a:cubicBezTo>
                <a:cubicBezTo>
                  <a:pt x="530" y="480"/>
                  <a:pt x="530" y="480"/>
                  <a:pt x="530" y="480"/>
                </a:cubicBezTo>
                <a:cubicBezTo>
                  <a:pt x="533" y="475"/>
                  <a:pt x="533" y="475"/>
                  <a:pt x="533" y="475"/>
                </a:cubicBezTo>
                <a:cubicBezTo>
                  <a:pt x="541" y="475"/>
                  <a:pt x="541" y="475"/>
                  <a:pt x="541" y="475"/>
                </a:cubicBezTo>
                <a:cubicBezTo>
                  <a:pt x="551" y="479"/>
                  <a:pt x="551" y="479"/>
                  <a:pt x="551" y="479"/>
                </a:cubicBezTo>
                <a:cubicBezTo>
                  <a:pt x="582" y="472"/>
                  <a:pt x="563" y="477"/>
                  <a:pt x="561" y="477"/>
                </a:cubicBezTo>
                <a:cubicBezTo>
                  <a:pt x="574" y="479"/>
                  <a:pt x="574" y="479"/>
                  <a:pt x="574" y="479"/>
                </a:cubicBezTo>
                <a:cubicBezTo>
                  <a:pt x="551" y="486"/>
                  <a:pt x="551" y="486"/>
                  <a:pt x="551" y="486"/>
                </a:cubicBezTo>
                <a:cubicBezTo>
                  <a:pt x="554" y="486"/>
                  <a:pt x="555" y="486"/>
                  <a:pt x="556" y="486"/>
                </a:cubicBezTo>
                <a:cubicBezTo>
                  <a:pt x="556" y="486"/>
                  <a:pt x="555" y="486"/>
                  <a:pt x="555" y="486"/>
                </a:cubicBezTo>
                <a:cubicBezTo>
                  <a:pt x="578" y="485"/>
                  <a:pt x="578" y="485"/>
                  <a:pt x="578" y="485"/>
                </a:cubicBezTo>
                <a:cubicBezTo>
                  <a:pt x="580" y="482"/>
                  <a:pt x="580" y="482"/>
                  <a:pt x="580" y="482"/>
                </a:cubicBezTo>
                <a:cubicBezTo>
                  <a:pt x="590" y="482"/>
                  <a:pt x="590" y="482"/>
                  <a:pt x="590" y="482"/>
                </a:cubicBezTo>
                <a:cubicBezTo>
                  <a:pt x="590" y="480"/>
                  <a:pt x="590" y="480"/>
                  <a:pt x="590" y="480"/>
                </a:cubicBezTo>
                <a:cubicBezTo>
                  <a:pt x="609" y="480"/>
                  <a:pt x="609" y="480"/>
                  <a:pt x="609" y="480"/>
                </a:cubicBezTo>
                <a:cubicBezTo>
                  <a:pt x="613" y="484"/>
                  <a:pt x="613" y="484"/>
                  <a:pt x="613" y="484"/>
                </a:cubicBezTo>
                <a:cubicBezTo>
                  <a:pt x="615" y="488"/>
                  <a:pt x="615" y="488"/>
                  <a:pt x="615" y="488"/>
                </a:cubicBezTo>
                <a:cubicBezTo>
                  <a:pt x="602" y="488"/>
                  <a:pt x="602" y="488"/>
                  <a:pt x="602" y="488"/>
                </a:cubicBezTo>
                <a:cubicBezTo>
                  <a:pt x="601" y="492"/>
                  <a:pt x="601" y="492"/>
                  <a:pt x="601" y="492"/>
                </a:cubicBezTo>
                <a:cubicBezTo>
                  <a:pt x="578" y="492"/>
                  <a:pt x="578" y="492"/>
                  <a:pt x="578" y="492"/>
                </a:cubicBezTo>
                <a:cubicBezTo>
                  <a:pt x="561" y="488"/>
                  <a:pt x="561" y="488"/>
                  <a:pt x="561" y="488"/>
                </a:cubicBezTo>
                <a:cubicBezTo>
                  <a:pt x="530" y="495"/>
                  <a:pt x="530" y="495"/>
                  <a:pt x="530" y="495"/>
                </a:cubicBezTo>
                <a:cubicBezTo>
                  <a:pt x="529" y="499"/>
                  <a:pt x="529" y="501"/>
                  <a:pt x="528" y="501"/>
                </a:cubicBezTo>
                <a:cubicBezTo>
                  <a:pt x="524" y="503"/>
                  <a:pt x="524" y="503"/>
                  <a:pt x="524" y="503"/>
                </a:cubicBezTo>
                <a:cubicBezTo>
                  <a:pt x="517" y="502"/>
                  <a:pt x="517" y="502"/>
                  <a:pt x="517" y="502"/>
                </a:cubicBezTo>
                <a:cubicBezTo>
                  <a:pt x="496" y="507"/>
                  <a:pt x="496" y="507"/>
                  <a:pt x="496" y="507"/>
                </a:cubicBezTo>
                <a:cubicBezTo>
                  <a:pt x="475" y="511"/>
                  <a:pt x="475" y="511"/>
                  <a:pt x="475" y="511"/>
                </a:cubicBezTo>
                <a:cubicBezTo>
                  <a:pt x="496" y="513"/>
                  <a:pt x="496" y="513"/>
                  <a:pt x="496" y="513"/>
                </a:cubicBezTo>
                <a:cubicBezTo>
                  <a:pt x="492" y="514"/>
                  <a:pt x="492" y="514"/>
                  <a:pt x="492" y="514"/>
                </a:cubicBezTo>
                <a:cubicBezTo>
                  <a:pt x="473" y="518"/>
                  <a:pt x="473" y="518"/>
                  <a:pt x="473" y="518"/>
                </a:cubicBezTo>
                <a:cubicBezTo>
                  <a:pt x="483" y="521"/>
                  <a:pt x="483" y="521"/>
                  <a:pt x="483" y="521"/>
                </a:cubicBezTo>
                <a:cubicBezTo>
                  <a:pt x="465" y="525"/>
                  <a:pt x="465" y="525"/>
                  <a:pt x="465" y="525"/>
                </a:cubicBezTo>
                <a:cubicBezTo>
                  <a:pt x="469" y="525"/>
                  <a:pt x="480" y="525"/>
                  <a:pt x="486" y="521"/>
                </a:cubicBezTo>
                <a:cubicBezTo>
                  <a:pt x="492" y="524"/>
                  <a:pt x="492" y="524"/>
                  <a:pt x="492" y="524"/>
                </a:cubicBezTo>
                <a:cubicBezTo>
                  <a:pt x="486" y="527"/>
                  <a:pt x="486" y="527"/>
                  <a:pt x="486" y="527"/>
                </a:cubicBezTo>
                <a:cubicBezTo>
                  <a:pt x="469" y="531"/>
                  <a:pt x="469" y="531"/>
                  <a:pt x="469" y="531"/>
                </a:cubicBezTo>
                <a:cubicBezTo>
                  <a:pt x="465" y="534"/>
                  <a:pt x="465" y="534"/>
                  <a:pt x="465" y="534"/>
                </a:cubicBezTo>
                <a:cubicBezTo>
                  <a:pt x="489" y="536"/>
                  <a:pt x="489" y="536"/>
                  <a:pt x="489" y="536"/>
                </a:cubicBezTo>
                <a:cubicBezTo>
                  <a:pt x="496" y="527"/>
                  <a:pt x="496" y="527"/>
                  <a:pt x="496" y="527"/>
                </a:cubicBezTo>
                <a:cubicBezTo>
                  <a:pt x="492" y="523"/>
                  <a:pt x="492" y="523"/>
                  <a:pt x="492" y="523"/>
                </a:cubicBezTo>
                <a:cubicBezTo>
                  <a:pt x="508" y="522"/>
                  <a:pt x="508" y="522"/>
                  <a:pt x="508" y="522"/>
                </a:cubicBezTo>
                <a:cubicBezTo>
                  <a:pt x="480" y="548"/>
                  <a:pt x="504" y="526"/>
                  <a:pt x="506" y="530"/>
                </a:cubicBezTo>
                <a:cubicBezTo>
                  <a:pt x="498" y="535"/>
                  <a:pt x="498" y="535"/>
                  <a:pt x="498" y="535"/>
                </a:cubicBezTo>
                <a:cubicBezTo>
                  <a:pt x="517" y="536"/>
                  <a:pt x="517" y="536"/>
                  <a:pt x="517" y="536"/>
                </a:cubicBezTo>
                <a:cubicBezTo>
                  <a:pt x="512" y="532"/>
                  <a:pt x="512" y="532"/>
                  <a:pt x="512" y="532"/>
                </a:cubicBezTo>
                <a:cubicBezTo>
                  <a:pt x="520" y="532"/>
                  <a:pt x="520" y="532"/>
                  <a:pt x="520" y="532"/>
                </a:cubicBezTo>
                <a:cubicBezTo>
                  <a:pt x="549" y="538"/>
                  <a:pt x="549" y="538"/>
                  <a:pt x="549" y="538"/>
                </a:cubicBezTo>
                <a:cubicBezTo>
                  <a:pt x="549" y="543"/>
                  <a:pt x="549" y="543"/>
                  <a:pt x="549" y="543"/>
                </a:cubicBezTo>
                <a:cubicBezTo>
                  <a:pt x="561" y="546"/>
                  <a:pt x="561" y="546"/>
                  <a:pt x="561" y="546"/>
                </a:cubicBezTo>
                <a:cubicBezTo>
                  <a:pt x="561" y="549"/>
                  <a:pt x="561" y="549"/>
                  <a:pt x="561" y="549"/>
                </a:cubicBezTo>
                <a:cubicBezTo>
                  <a:pt x="568" y="546"/>
                  <a:pt x="568" y="546"/>
                  <a:pt x="568" y="546"/>
                </a:cubicBezTo>
                <a:cubicBezTo>
                  <a:pt x="592" y="541"/>
                  <a:pt x="592" y="541"/>
                  <a:pt x="592" y="541"/>
                </a:cubicBezTo>
                <a:cubicBezTo>
                  <a:pt x="601" y="537"/>
                  <a:pt x="601" y="537"/>
                  <a:pt x="601" y="537"/>
                </a:cubicBezTo>
                <a:cubicBezTo>
                  <a:pt x="601" y="538"/>
                  <a:pt x="602" y="539"/>
                  <a:pt x="602" y="539"/>
                </a:cubicBezTo>
                <a:cubicBezTo>
                  <a:pt x="615" y="537"/>
                  <a:pt x="631" y="534"/>
                  <a:pt x="633" y="533"/>
                </a:cubicBezTo>
                <a:cubicBezTo>
                  <a:pt x="640" y="535"/>
                  <a:pt x="645" y="536"/>
                  <a:pt x="649" y="537"/>
                </a:cubicBezTo>
                <a:cubicBezTo>
                  <a:pt x="650" y="537"/>
                  <a:pt x="651" y="536"/>
                  <a:pt x="652" y="536"/>
                </a:cubicBezTo>
                <a:cubicBezTo>
                  <a:pt x="651" y="537"/>
                  <a:pt x="651" y="537"/>
                  <a:pt x="651" y="537"/>
                </a:cubicBezTo>
                <a:cubicBezTo>
                  <a:pt x="652" y="538"/>
                  <a:pt x="653" y="538"/>
                  <a:pt x="655" y="538"/>
                </a:cubicBezTo>
                <a:cubicBezTo>
                  <a:pt x="643" y="540"/>
                  <a:pt x="645" y="539"/>
                  <a:pt x="648" y="538"/>
                </a:cubicBezTo>
                <a:cubicBezTo>
                  <a:pt x="642" y="537"/>
                  <a:pt x="642" y="537"/>
                  <a:pt x="642" y="537"/>
                </a:cubicBezTo>
                <a:cubicBezTo>
                  <a:pt x="617" y="546"/>
                  <a:pt x="617" y="546"/>
                  <a:pt x="617" y="546"/>
                </a:cubicBezTo>
                <a:cubicBezTo>
                  <a:pt x="627" y="547"/>
                  <a:pt x="627" y="547"/>
                  <a:pt x="627" y="547"/>
                </a:cubicBezTo>
                <a:cubicBezTo>
                  <a:pt x="623" y="549"/>
                  <a:pt x="623" y="549"/>
                  <a:pt x="623" y="549"/>
                </a:cubicBezTo>
                <a:cubicBezTo>
                  <a:pt x="607" y="550"/>
                  <a:pt x="607" y="550"/>
                  <a:pt x="607" y="550"/>
                </a:cubicBezTo>
                <a:cubicBezTo>
                  <a:pt x="592" y="556"/>
                  <a:pt x="592" y="556"/>
                  <a:pt x="592" y="556"/>
                </a:cubicBezTo>
                <a:cubicBezTo>
                  <a:pt x="568" y="557"/>
                  <a:pt x="568" y="557"/>
                  <a:pt x="568" y="557"/>
                </a:cubicBezTo>
                <a:cubicBezTo>
                  <a:pt x="549" y="563"/>
                  <a:pt x="549" y="563"/>
                  <a:pt x="549" y="563"/>
                </a:cubicBezTo>
                <a:cubicBezTo>
                  <a:pt x="551" y="564"/>
                  <a:pt x="551" y="564"/>
                  <a:pt x="551" y="564"/>
                </a:cubicBezTo>
                <a:cubicBezTo>
                  <a:pt x="558" y="565"/>
                  <a:pt x="558" y="565"/>
                  <a:pt x="558" y="565"/>
                </a:cubicBezTo>
                <a:cubicBezTo>
                  <a:pt x="566" y="561"/>
                  <a:pt x="566" y="561"/>
                  <a:pt x="566" y="561"/>
                </a:cubicBezTo>
                <a:cubicBezTo>
                  <a:pt x="586" y="559"/>
                  <a:pt x="586" y="559"/>
                  <a:pt x="586" y="559"/>
                </a:cubicBezTo>
                <a:cubicBezTo>
                  <a:pt x="585" y="560"/>
                  <a:pt x="583" y="561"/>
                  <a:pt x="582" y="561"/>
                </a:cubicBezTo>
                <a:cubicBezTo>
                  <a:pt x="589" y="561"/>
                  <a:pt x="589" y="561"/>
                  <a:pt x="589" y="561"/>
                </a:cubicBezTo>
                <a:cubicBezTo>
                  <a:pt x="589" y="563"/>
                  <a:pt x="589" y="563"/>
                  <a:pt x="589" y="563"/>
                </a:cubicBezTo>
                <a:cubicBezTo>
                  <a:pt x="574" y="572"/>
                  <a:pt x="574" y="572"/>
                  <a:pt x="574" y="572"/>
                </a:cubicBezTo>
                <a:cubicBezTo>
                  <a:pt x="566" y="572"/>
                  <a:pt x="566" y="572"/>
                  <a:pt x="566" y="572"/>
                </a:cubicBezTo>
                <a:cubicBezTo>
                  <a:pt x="524" y="582"/>
                  <a:pt x="558" y="574"/>
                  <a:pt x="551" y="574"/>
                </a:cubicBezTo>
                <a:cubicBezTo>
                  <a:pt x="529" y="579"/>
                  <a:pt x="529" y="579"/>
                  <a:pt x="529" y="579"/>
                </a:cubicBezTo>
                <a:cubicBezTo>
                  <a:pt x="533" y="585"/>
                  <a:pt x="533" y="585"/>
                  <a:pt x="533" y="585"/>
                </a:cubicBezTo>
                <a:cubicBezTo>
                  <a:pt x="509" y="585"/>
                  <a:pt x="510" y="584"/>
                  <a:pt x="514" y="583"/>
                </a:cubicBezTo>
                <a:cubicBezTo>
                  <a:pt x="510" y="584"/>
                  <a:pt x="510" y="584"/>
                  <a:pt x="510" y="584"/>
                </a:cubicBezTo>
                <a:cubicBezTo>
                  <a:pt x="510" y="583"/>
                  <a:pt x="510" y="583"/>
                  <a:pt x="510" y="583"/>
                </a:cubicBezTo>
                <a:cubicBezTo>
                  <a:pt x="496" y="590"/>
                  <a:pt x="496" y="590"/>
                  <a:pt x="496" y="590"/>
                </a:cubicBezTo>
                <a:cubicBezTo>
                  <a:pt x="499" y="591"/>
                  <a:pt x="499" y="591"/>
                  <a:pt x="499" y="591"/>
                </a:cubicBezTo>
                <a:cubicBezTo>
                  <a:pt x="489" y="595"/>
                  <a:pt x="489" y="595"/>
                  <a:pt x="489" y="595"/>
                </a:cubicBezTo>
                <a:cubicBezTo>
                  <a:pt x="508" y="592"/>
                  <a:pt x="508" y="592"/>
                  <a:pt x="508" y="592"/>
                </a:cubicBezTo>
                <a:cubicBezTo>
                  <a:pt x="527" y="594"/>
                  <a:pt x="527" y="594"/>
                  <a:pt x="527" y="594"/>
                </a:cubicBezTo>
                <a:cubicBezTo>
                  <a:pt x="510" y="597"/>
                  <a:pt x="510" y="597"/>
                  <a:pt x="510" y="597"/>
                </a:cubicBezTo>
                <a:cubicBezTo>
                  <a:pt x="506" y="596"/>
                  <a:pt x="506" y="596"/>
                  <a:pt x="506" y="596"/>
                </a:cubicBezTo>
                <a:cubicBezTo>
                  <a:pt x="502" y="597"/>
                  <a:pt x="499" y="598"/>
                  <a:pt x="497" y="598"/>
                </a:cubicBezTo>
                <a:cubicBezTo>
                  <a:pt x="490" y="591"/>
                  <a:pt x="470" y="597"/>
                  <a:pt x="461" y="599"/>
                </a:cubicBezTo>
                <a:cubicBezTo>
                  <a:pt x="455" y="597"/>
                  <a:pt x="455" y="597"/>
                  <a:pt x="455" y="597"/>
                </a:cubicBezTo>
                <a:cubicBezTo>
                  <a:pt x="446" y="603"/>
                  <a:pt x="446" y="603"/>
                  <a:pt x="446" y="603"/>
                </a:cubicBezTo>
                <a:cubicBezTo>
                  <a:pt x="432" y="607"/>
                  <a:pt x="432" y="607"/>
                  <a:pt x="432" y="607"/>
                </a:cubicBezTo>
                <a:cubicBezTo>
                  <a:pt x="411" y="599"/>
                  <a:pt x="419" y="611"/>
                  <a:pt x="411" y="609"/>
                </a:cubicBezTo>
                <a:cubicBezTo>
                  <a:pt x="411" y="614"/>
                  <a:pt x="411" y="614"/>
                  <a:pt x="411" y="614"/>
                </a:cubicBezTo>
                <a:cubicBezTo>
                  <a:pt x="404" y="615"/>
                  <a:pt x="401" y="615"/>
                  <a:pt x="401" y="614"/>
                </a:cubicBezTo>
                <a:cubicBezTo>
                  <a:pt x="401" y="614"/>
                  <a:pt x="401" y="614"/>
                  <a:pt x="401" y="614"/>
                </a:cubicBezTo>
                <a:cubicBezTo>
                  <a:pt x="389" y="615"/>
                  <a:pt x="389" y="615"/>
                  <a:pt x="389" y="615"/>
                </a:cubicBezTo>
                <a:cubicBezTo>
                  <a:pt x="372" y="619"/>
                  <a:pt x="361" y="622"/>
                  <a:pt x="354" y="624"/>
                </a:cubicBezTo>
                <a:cubicBezTo>
                  <a:pt x="353" y="624"/>
                  <a:pt x="353" y="624"/>
                  <a:pt x="352" y="624"/>
                </a:cubicBezTo>
                <a:cubicBezTo>
                  <a:pt x="335" y="628"/>
                  <a:pt x="335" y="628"/>
                  <a:pt x="335" y="628"/>
                </a:cubicBezTo>
                <a:cubicBezTo>
                  <a:pt x="314" y="633"/>
                  <a:pt x="314" y="633"/>
                  <a:pt x="314" y="633"/>
                </a:cubicBezTo>
                <a:cubicBezTo>
                  <a:pt x="317" y="634"/>
                  <a:pt x="317" y="634"/>
                  <a:pt x="317" y="634"/>
                </a:cubicBezTo>
                <a:cubicBezTo>
                  <a:pt x="302" y="639"/>
                  <a:pt x="302" y="639"/>
                  <a:pt x="302" y="639"/>
                </a:cubicBezTo>
                <a:cubicBezTo>
                  <a:pt x="340" y="636"/>
                  <a:pt x="307" y="638"/>
                  <a:pt x="314" y="640"/>
                </a:cubicBezTo>
                <a:cubicBezTo>
                  <a:pt x="306" y="644"/>
                  <a:pt x="306" y="644"/>
                  <a:pt x="306" y="644"/>
                </a:cubicBezTo>
                <a:cubicBezTo>
                  <a:pt x="318" y="644"/>
                  <a:pt x="318" y="644"/>
                  <a:pt x="318" y="644"/>
                </a:cubicBezTo>
                <a:cubicBezTo>
                  <a:pt x="321" y="638"/>
                  <a:pt x="321" y="638"/>
                  <a:pt x="321" y="638"/>
                </a:cubicBezTo>
                <a:cubicBezTo>
                  <a:pt x="327" y="636"/>
                  <a:pt x="327" y="636"/>
                  <a:pt x="327" y="636"/>
                </a:cubicBezTo>
                <a:cubicBezTo>
                  <a:pt x="337" y="638"/>
                  <a:pt x="337" y="638"/>
                  <a:pt x="337" y="638"/>
                </a:cubicBezTo>
                <a:cubicBezTo>
                  <a:pt x="337" y="632"/>
                  <a:pt x="337" y="632"/>
                  <a:pt x="337" y="632"/>
                </a:cubicBezTo>
                <a:cubicBezTo>
                  <a:pt x="354" y="631"/>
                  <a:pt x="358" y="632"/>
                  <a:pt x="357" y="633"/>
                </a:cubicBezTo>
                <a:cubicBezTo>
                  <a:pt x="360" y="633"/>
                  <a:pt x="360" y="633"/>
                  <a:pt x="360" y="633"/>
                </a:cubicBezTo>
                <a:cubicBezTo>
                  <a:pt x="372" y="629"/>
                  <a:pt x="372" y="629"/>
                  <a:pt x="372" y="629"/>
                </a:cubicBezTo>
                <a:cubicBezTo>
                  <a:pt x="390" y="633"/>
                  <a:pt x="390" y="633"/>
                  <a:pt x="390" y="633"/>
                </a:cubicBezTo>
                <a:cubicBezTo>
                  <a:pt x="399" y="627"/>
                  <a:pt x="399" y="627"/>
                  <a:pt x="399" y="627"/>
                </a:cubicBezTo>
                <a:cubicBezTo>
                  <a:pt x="405" y="627"/>
                  <a:pt x="405" y="627"/>
                  <a:pt x="405" y="627"/>
                </a:cubicBezTo>
                <a:cubicBezTo>
                  <a:pt x="427" y="636"/>
                  <a:pt x="427" y="636"/>
                  <a:pt x="427" y="636"/>
                </a:cubicBezTo>
                <a:cubicBezTo>
                  <a:pt x="452" y="636"/>
                  <a:pt x="452" y="636"/>
                  <a:pt x="452" y="636"/>
                </a:cubicBezTo>
                <a:cubicBezTo>
                  <a:pt x="466" y="640"/>
                  <a:pt x="453" y="641"/>
                  <a:pt x="450" y="641"/>
                </a:cubicBezTo>
                <a:cubicBezTo>
                  <a:pt x="427" y="644"/>
                  <a:pt x="427" y="644"/>
                  <a:pt x="427" y="644"/>
                </a:cubicBezTo>
                <a:cubicBezTo>
                  <a:pt x="428" y="643"/>
                  <a:pt x="429" y="642"/>
                  <a:pt x="430" y="641"/>
                </a:cubicBezTo>
                <a:cubicBezTo>
                  <a:pt x="429" y="641"/>
                  <a:pt x="428" y="641"/>
                  <a:pt x="427" y="641"/>
                </a:cubicBezTo>
                <a:cubicBezTo>
                  <a:pt x="409" y="638"/>
                  <a:pt x="409" y="638"/>
                  <a:pt x="409" y="638"/>
                </a:cubicBezTo>
                <a:cubicBezTo>
                  <a:pt x="414" y="635"/>
                  <a:pt x="414" y="635"/>
                  <a:pt x="414" y="635"/>
                </a:cubicBezTo>
                <a:cubicBezTo>
                  <a:pt x="405" y="636"/>
                  <a:pt x="401" y="636"/>
                  <a:pt x="400" y="637"/>
                </a:cubicBezTo>
                <a:cubicBezTo>
                  <a:pt x="389" y="637"/>
                  <a:pt x="389" y="637"/>
                  <a:pt x="389" y="637"/>
                </a:cubicBezTo>
                <a:cubicBezTo>
                  <a:pt x="366" y="640"/>
                  <a:pt x="366" y="640"/>
                  <a:pt x="366" y="640"/>
                </a:cubicBezTo>
                <a:cubicBezTo>
                  <a:pt x="349" y="644"/>
                  <a:pt x="349" y="644"/>
                  <a:pt x="349" y="644"/>
                </a:cubicBezTo>
                <a:cubicBezTo>
                  <a:pt x="311" y="647"/>
                  <a:pt x="311" y="647"/>
                  <a:pt x="311" y="647"/>
                </a:cubicBezTo>
                <a:cubicBezTo>
                  <a:pt x="306" y="651"/>
                  <a:pt x="306" y="651"/>
                  <a:pt x="306" y="651"/>
                </a:cubicBezTo>
                <a:cubicBezTo>
                  <a:pt x="287" y="652"/>
                  <a:pt x="287" y="652"/>
                  <a:pt x="287" y="652"/>
                </a:cubicBezTo>
                <a:cubicBezTo>
                  <a:pt x="298" y="649"/>
                  <a:pt x="298" y="649"/>
                  <a:pt x="298" y="649"/>
                </a:cubicBezTo>
                <a:cubicBezTo>
                  <a:pt x="292" y="649"/>
                  <a:pt x="292" y="649"/>
                  <a:pt x="292" y="649"/>
                </a:cubicBezTo>
                <a:cubicBezTo>
                  <a:pt x="287" y="648"/>
                  <a:pt x="287" y="648"/>
                  <a:pt x="287" y="648"/>
                </a:cubicBezTo>
                <a:cubicBezTo>
                  <a:pt x="292" y="646"/>
                  <a:pt x="292" y="646"/>
                  <a:pt x="292" y="646"/>
                </a:cubicBezTo>
                <a:cubicBezTo>
                  <a:pt x="284" y="641"/>
                  <a:pt x="266" y="646"/>
                  <a:pt x="252" y="646"/>
                </a:cubicBezTo>
                <a:cubicBezTo>
                  <a:pt x="249" y="652"/>
                  <a:pt x="249" y="652"/>
                  <a:pt x="249" y="652"/>
                </a:cubicBezTo>
                <a:cubicBezTo>
                  <a:pt x="265" y="654"/>
                  <a:pt x="265" y="654"/>
                  <a:pt x="265" y="654"/>
                </a:cubicBezTo>
                <a:cubicBezTo>
                  <a:pt x="269" y="649"/>
                  <a:pt x="269" y="649"/>
                  <a:pt x="269" y="649"/>
                </a:cubicBezTo>
                <a:cubicBezTo>
                  <a:pt x="282" y="652"/>
                  <a:pt x="282" y="652"/>
                  <a:pt x="282" y="652"/>
                </a:cubicBezTo>
                <a:cubicBezTo>
                  <a:pt x="280" y="654"/>
                  <a:pt x="280" y="654"/>
                  <a:pt x="280" y="654"/>
                </a:cubicBezTo>
                <a:cubicBezTo>
                  <a:pt x="282" y="660"/>
                  <a:pt x="282" y="660"/>
                  <a:pt x="282" y="660"/>
                </a:cubicBezTo>
                <a:cubicBezTo>
                  <a:pt x="271" y="661"/>
                  <a:pt x="271" y="661"/>
                  <a:pt x="271" y="661"/>
                </a:cubicBezTo>
                <a:cubicBezTo>
                  <a:pt x="265" y="660"/>
                  <a:pt x="265" y="660"/>
                  <a:pt x="265" y="660"/>
                </a:cubicBezTo>
                <a:cubicBezTo>
                  <a:pt x="265" y="664"/>
                  <a:pt x="265" y="664"/>
                  <a:pt x="265" y="664"/>
                </a:cubicBezTo>
                <a:cubicBezTo>
                  <a:pt x="263" y="664"/>
                  <a:pt x="263" y="664"/>
                  <a:pt x="263" y="664"/>
                </a:cubicBezTo>
                <a:cubicBezTo>
                  <a:pt x="239" y="661"/>
                  <a:pt x="239" y="661"/>
                  <a:pt x="239" y="661"/>
                </a:cubicBezTo>
                <a:cubicBezTo>
                  <a:pt x="218" y="660"/>
                  <a:pt x="218" y="660"/>
                  <a:pt x="218" y="660"/>
                </a:cubicBezTo>
                <a:cubicBezTo>
                  <a:pt x="215" y="662"/>
                  <a:pt x="215" y="662"/>
                  <a:pt x="215" y="662"/>
                </a:cubicBezTo>
                <a:cubicBezTo>
                  <a:pt x="218" y="662"/>
                  <a:pt x="220" y="662"/>
                  <a:pt x="221" y="662"/>
                </a:cubicBezTo>
                <a:cubicBezTo>
                  <a:pt x="220" y="662"/>
                  <a:pt x="219" y="662"/>
                  <a:pt x="220" y="661"/>
                </a:cubicBezTo>
                <a:cubicBezTo>
                  <a:pt x="221" y="662"/>
                  <a:pt x="221" y="662"/>
                  <a:pt x="221" y="662"/>
                </a:cubicBezTo>
                <a:cubicBezTo>
                  <a:pt x="223" y="662"/>
                  <a:pt x="222" y="662"/>
                  <a:pt x="221" y="662"/>
                </a:cubicBezTo>
                <a:cubicBezTo>
                  <a:pt x="242" y="669"/>
                  <a:pt x="242" y="669"/>
                  <a:pt x="242" y="669"/>
                </a:cubicBezTo>
                <a:cubicBezTo>
                  <a:pt x="259" y="672"/>
                  <a:pt x="259" y="672"/>
                  <a:pt x="259" y="672"/>
                </a:cubicBezTo>
                <a:cubicBezTo>
                  <a:pt x="257" y="679"/>
                  <a:pt x="250" y="673"/>
                  <a:pt x="246" y="676"/>
                </a:cubicBezTo>
                <a:cubicBezTo>
                  <a:pt x="234" y="672"/>
                  <a:pt x="234" y="672"/>
                  <a:pt x="234" y="672"/>
                </a:cubicBezTo>
                <a:cubicBezTo>
                  <a:pt x="228" y="674"/>
                  <a:pt x="228" y="674"/>
                  <a:pt x="228" y="674"/>
                </a:cubicBezTo>
                <a:cubicBezTo>
                  <a:pt x="222" y="667"/>
                  <a:pt x="222" y="667"/>
                  <a:pt x="222" y="667"/>
                </a:cubicBezTo>
                <a:cubicBezTo>
                  <a:pt x="211" y="672"/>
                  <a:pt x="211" y="672"/>
                  <a:pt x="211" y="672"/>
                </a:cubicBezTo>
                <a:cubicBezTo>
                  <a:pt x="220" y="675"/>
                  <a:pt x="220" y="675"/>
                  <a:pt x="220" y="675"/>
                </a:cubicBezTo>
                <a:cubicBezTo>
                  <a:pt x="215" y="678"/>
                  <a:pt x="215" y="678"/>
                  <a:pt x="215" y="678"/>
                </a:cubicBezTo>
                <a:cubicBezTo>
                  <a:pt x="201" y="674"/>
                  <a:pt x="201" y="674"/>
                  <a:pt x="201" y="674"/>
                </a:cubicBezTo>
                <a:cubicBezTo>
                  <a:pt x="197" y="675"/>
                  <a:pt x="197" y="675"/>
                  <a:pt x="197" y="675"/>
                </a:cubicBezTo>
                <a:cubicBezTo>
                  <a:pt x="187" y="670"/>
                  <a:pt x="187" y="670"/>
                  <a:pt x="187" y="670"/>
                </a:cubicBezTo>
                <a:cubicBezTo>
                  <a:pt x="149" y="662"/>
                  <a:pt x="185" y="671"/>
                  <a:pt x="166" y="670"/>
                </a:cubicBezTo>
                <a:cubicBezTo>
                  <a:pt x="173" y="672"/>
                  <a:pt x="173" y="672"/>
                  <a:pt x="173" y="672"/>
                </a:cubicBezTo>
                <a:cubicBezTo>
                  <a:pt x="148" y="676"/>
                  <a:pt x="148" y="676"/>
                  <a:pt x="148" y="676"/>
                </a:cubicBezTo>
                <a:cubicBezTo>
                  <a:pt x="148" y="681"/>
                  <a:pt x="148" y="681"/>
                  <a:pt x="148" y="681"/>
                </a:cubicBezTo>
                <a:cubicBezTo>
                  <a:pt x="146" y="680"/>
                  <a:pt x="146" y="680"/>
                  <a:pt x="146" y="680"/>
                </a:cubicBezTo>
                <a:cubicBezTo>
                  <a:pt x="133" y="677"/>
                  <a:pt x="133" y="677"/>
                  <a:pt x="133" y="677"/>
                </a:cubicBezTo>
                <a:cubicBezTo>
                  <a:pt x="117" y="683"/>
                  <a:pt x="117" y="683"/>
                  <a:pt x="117" y="683"/>
                </a:cubicBezTo>
                <a:cubicBezTo>
                  <a:pt x="117" y="685"/>
                  <a:pt x="117" y="685"/>
                  <a:pt x="117" y="685"/>
                </a:cubicBezTo>
                <a:cubicBezTo>
                  <a:pt x="108" y="687"/>
                  <a:pt x="108" y="687"/>
                  <a:pt x="108" y="687"/>
                </a:cubicBezTo>
                <a:cubicBezTo>
                  <a:pt x="76" y="692"/>
                  <a:pt x="76" y="692"/>
                  <a:pt x="76" y="692"/>
                </a:cubicBezTo>
                <a:cubicBezTo>
                  <a:pt x="66" y="695"/>
                  <a:pt x="77" y="694"/>
                  <a:pt x="77" y="696"/>
                </a:cubicBezTo>
                <a:cubicBezTo>
                  <a:pt x="55" y="705"/>
                  <a:pt x="55" y="705"/>
                  <a:pt x="55" y="705"/>
                </a:cubicBezTo>
                <a:cubicBezTo>
                  <a:pt x="51" y="703"/>
                  <a:pt x="51" y="703"/>
                  <a:pt x="51" y="703"/>
                </a:cubicBezTo>
                <a:cubicBezTo>
                  <a:pt x="49" y="694"/>
                  <a:pt x="49" y="694"/>
                  <a:pt x="49" y="694"/>
                </a:cubicBezTo>
                <a:cubicBezTo>
                  <a:pt x="39" y="685"/>
                  <a:pt x="39" y="685"/>
                  <a:pt x="39" y="685"/>
                </a:cubicBezTo>
                <a:cubicBezTo>
                  <a:pt x="43" y="678"/>
                  <a:pt x="43" y="678"/>
                  <a:pt x="43" y="678"/>
                </a:cubicBezTo>
                <a:cubicBezTo>
                  <a:pt x="34" y="676"/>
                  <a:pt x="34" y="676"/>
                  <a:pt x="34" y="676"/>
                </a:cubicBezTo>
                <a:cubicBezTo>
                  <a:pt x="34" y="679"/>
                  <a:pt x="34" y="679"/>
                  <a:pt x="34" y="679"/>
                </a:cubicBezTo>
                <a:cubicBezTo>
                  <a:pt x="33" y="682"/>
                  <a:pt x="33" y="682"/>
                  <a:pt x="33" y="682"/>
                </a:cubicBezTo>
                <a:cubicBezTo>
                  <a:pt x="24" y="683"/>
                  <a:pt x="24" y="683"/>
                  <a:pt x="24" y="683"/>
                </a:cubicBezTo>
                <a:cubicBezTo>
                  <a:pt x="20" y="679"/>
                  <a:pt x="20" y="679"/>
                  <a:pt x="20" y="679"/>
                </a:cubicBezTo>
                <a:cubicBezTo>
                  <a:pt x="14" y="680"/>
                  <a:pt x="14" y="680"/>
                  <a:pt x="14" y="680"/>
                </a:cubicBezTo>
                <a:cubicBezTo>
                  <a:pt x="14" y="693"/>
                  <a:pt x="14" y="693"/>
                  <a:pt x="14" y="693"/>
                </a:cubicBezTo>
                <a:cubicBezTo>
                  <a:pt x="49" y="704"/>
                  <a:pt x="49" y="704"/>
                  <a:pt x="49" y="704"/>
                </a:cubicBezTo>
                <a:cubicBezTo>
                  <a:pt x="43" y="708"/>
                  <a:pt x="43" y="708"/>
                  <a:pt x="43" y="708"/>
                </a:cubicBezTo>
                <a:cubicBezTo>
                  <a:pt x="26" y="709"/>
                  <a:pt x="26" y="709"/>
                  <a:pt x="26" y="709"/>
                </a:cubicBezTo>
                <a:cubicBezTo>
                  <a:pt x="18" y="706"/>
                  <a:pt x="18" y="706"/>
                  <a:pt x="18" y="706"/>
                </a:cubicBezTo>
                <a:cubicBezTo>
                  <a:pt x="24" y="703"/>
                  <a:pt x="24" y="703"/>
                  <a:pt x="24" y="703"/>
                </a:cubicBezTo>
                <a:cubicBezTo>
                  <a:pt x="18" y="704"/>
                  <a:pt x="18" y="704"/>
                  <a:pt x="18" y="704"/>
                </a:cubicBezTo>
                <a:cubicBezTo>
                  <a:pt x="16" y="713"/>
                  <a:pt x="16" y="713"/>
                  <a:pt x="16" y="713"/>
                </a:cubicBezTo>
                <a:cubicBezTo>
                  <a:pt x="40" y="718"/>
                  <a:pt x="40" y="718"/>
                  <a:pt x="40" y="718"/>
                </a:cubicBezTo>
                <a:cubicBezTo>
                  <a:pt x="33" y="726"/>
                  <a:pt x="33" y="726"/>
                  <a:pt x="33" y="726"/>
                </a:cubicBezTo>
                <a:cubicBezTo>
                  <a:pt x="39" y="725"/>
                  <a:pt x="39" y="725"/>
                  <a:pt x="39" y="725"/>
                </a:cubicBezTo>
                <a:cubicBezTo>
                  <a:pt x="40" y="721"/>
                  <a:pt x="40" y="721"/>
                  <a:pt x="40" y="721"/>
                </a:cubicBezTo>
                <a:cubicBezTo>
                  <a:pt x="57" y="715"/>
                  <a:pt x="57" y="715"/>
                  <a:pt x="57" y="715"/>
                </a:cubicBezTo>
                <a:cubicBezTo>
                  <a:pt x="82" y="724"/>
                  <a:pt x="82" y="724"/>
                  <a:pt x="82" y="724"/>
                </a:cubicBezTo>
                <a:cubicBezTo>
                  <a:pt x="98" y="718"/>
                  <a:pt x="98" y="725"/>
                  <a:pt x="101" y="726"/>
                </a:cubicBezTo>
                <a:cubicBezTo>
                  <a:pt x="90" y="728"/>
                  <a:pt x="90" y="728"/>
                  <a:pt x="90" y="728"/>
                </a:cubicBezTo>
                <a:cubicBezTo>
                  <a:pt x="97" y="732"/>
                  <a:pt x="107" y="729"/>
                  <a:pt x="102" y="734"/>
                </a:cubicBezTo>
                <a:cubicBezTo>
                  <a:pt x="113" y="733"/>
                  <a:pt x="113" y="733"/>
                  <a:pt x="113" y="733"/>
                </a:cubicBezTo>
                <a:cubicBezTo>
                  <a:pt x="117" y="735"/>
                  <a:pt x="117" y="735"/>
                  <a:pt x="117" y="735"/>
                </a:cubicBezTo>
                <a:cubicBezTo>
                  <a:pt x="111" y="738"/>
                  <a:pt x="111" y="738"/>
                  <a:pt x="111" y="738"/>
                </a:cubicBezTo>
                <a:cubicBezTo>
                  <a:pt x="115" y="738"/>
                  <a:pt x="115" y="738"/>
                  <a:pt x="115" y="738"/>
                </a:cubicBezTo>
                <a:cubicBezTo>
                  <a:pt x="154" y="741"/>
                  <a:pt x="120" y="738"/>
                  <a:pt x="127" y="740"/>
                </a:cubicBezTo>
                <a:cubicBezTo>
                  <a:pt x="136" y="739"/>
                  <a:pt x="136" y="739"/>
                  <a:pt x="136" y="739"/>
                </a:cubicBezTo>
                <a:cubicBezTo>
                  <a:pt x="133" y="749"/>
                  <a:pt x="133" y="749"/>
                  <a:pt x="133" y="749"/>
                </a:cubicBezTo>
                <a:cubicBezTo>
                  <a:pt x="146" y="746"/>
                  <a:pt x="146" y="746"/>
                  <a:pt x="146" y="746"/>
                </a:cubicBezTo>
                <a:cubicBezTo>
                  <a:pt x="154" y="749"/>
                  <a:pt x="154" y="749"/>
                  <a:pt x="154" y="749"/>
                </a:cubicBezTo>
                <a:cubicBezTo>
                  <a:pt x="148" y="753"/>
                  <a:pt x="148" y="753"/>
                  <a:pt x="148" y="753"/>
                </a:cubicBezTo>
                <a:cubicBezTo>
                  <a:pt x="156" y="757"/>
                  <a:pt x="156" y="757"/>
                  <a:pt x="156" y="757"/>
                </a:cubicBezTo>
                <a:cubicBezTo>
                  <a:pt x="150" y="760"/>
                  <a:pt x="150" y="760"/>
                  <a:pt x="150" y="760"/>
                </a:cubicBezTo>
                <a:cubicBezTo>
                  <a:pt x="150" y="760"/>
                  <a:pt x="150" y="760"/>
                  <a:pt x="150" y="760"/>
                </a:cubicBezTo>
                <a:cubicBezTo>
                  <a:pt x="137" y="761"/>
                  <a:pt x="137" y="761"/>
                  <a:pt x="137" y="761"/>
                </a:cubicBezTo>
                <a:cubicBezTo>
                  <a:pt x="136" y="765"/>
                  <a:pt x="136" y="765"/>
                  <a:pt x="136" y="765"/>
                </a:cubicBezTo>
                <a:cubicBezTo>
                  <a:pt x="152" y="766"/>
                  <a:pt x="152" y="766"/>
                  <a:pt x="152" y="766"/>
                </a:cubicBezTo>
                <a:cubicBezTo>
                  <a:pt x="152" y="766"/>
                  <a:pt x="151" y="767"/>
                  <a:pt x="151" y="767"/>
                </a:cubicBezTo>
                <a:cubicBezTo>
                  <a:pt x="154" y="768"/>
                  <a:pt x="158" y="769"/>
                  <a:pt x="160" y="765"/>
                </a:cubicBezTo>
                <a:cubicBezTo>
                  <a:pt x="168" y="769"/>
                  <a:pt x="168" y="769"/>
                  <a:pt x="168" y="769"/>
                </a:cubicBezTo>
                <a:cubicBezTo>
                  <a:pt x="183" y="765"/>
                  <a:pt x="183" y="765"/>
                  <a:pt x="183" y="765"/>
                </a:cubicBezTo>
                <a:cubicBezTo>
                  <a:pt x="179" y="762"/>
                  <a:pt x="179" y="762"/>
                  <a:pt x="179" y="762"/>
                </a:cubicBezTo>
                <a:cubicBezTo>
                  <a:pt x="191" y="759"/>
                  <a:pt x="191" y="759"/>
                  <a:pt x="191" y="759"/>
                </a:cubicBezTo>
                <a:cubicBezTo>
                  <a:pt x="195" y="760"/>
                  <a:pt x="195" y="760"/>
                  <a:pt x="195" y="760"/>
                </a:cubicBezTo>
                <a:cubicBezTo>
                  <a:pt x="214" y="762"/>
                  <a:pt x="214" y="762"/>
                  <a:pt x="214" y="762"/>
                </a:cubicBezTo>
                <a:cubicBezTo>
                  <a:pt x="232" y="763"/>
                  <a:pt x="232" y="763"/>
                  <a:pt x="232" y="763"/>
                </a:cubicBezTo>
                <a:cubicBezTo>
                  <a:pt x="233" y="762"/>
                  <a:pt x="236" y="762"/>
                  <a:pt x="234" y="761"/>
                </a:cubicBezTo>
                <a:cubicBezTo>
                  <a:pt x="249" y="756"/>
                  <a:pt x="249" y="756"/>
                  <a:pt x="249" y="756"/>
                </a:cubicBezTo>
                <a:cubicBezTo>
                  <a:pt x="267" y="760"/>
                  <a:pt x="267" y="760"/>
                  <a:pt x="267" y="760"/>
                </a:cubicBezTo>
                <a:cubicBezTo>
                  <a:pt x="273" y="763"/>
                  <a:pt x="273" y="763"/>
                  <a:pt x="273" y="763"/>
                </a:cubicBezTo>
                <a:cubicBezTo>
                  <a:pt x="311" y="752"/>
                  <a:pt x="311" y="752"/>
                  <a:pt x="311" y="752"/>
                </a:cubicBezTo>
                <a:cubicBezTo>
                  <a:pt x="280" y="758"/>
                  <a:pt x="280" y="758"/>
                  <a:pt x="280" y="758"/>
                </a:cubicBezTo>
                <a:cubicBezTo>
                  <a:pt x="261" y="755"/>
                  <a:pt x="261" y="755"/>
                  <a:pt x="261" y="755"/>
                </a:cubicBezTo>
                <a:cubicBezTo>
                  <a:pt x="267" y="753"/>
                  <a:pt x="267" y="753"/>
                  <a:pt x="267" y="753"/>
                </a:cubicBezTo>
                <a:cubicBezTo>
                  <a:pt x="286" y="748"/>
                  <a:pt x="286" y="748"/>
                  <a:pt x="286" y="748"/>
                </a:cubicBezTo>
                <a:cubicBezTo>
                  <a:pt x="271" y="748"/>
                  <a:pt x="271" y="748"/>
                  <a:pt x="271" y="748"/>
                </a:cubicBezTo>
                <a:cubicBezTo>
                  <a:pt x="261" y="750"/>
                  <a:pt x="261" y="750"/>
                  <a:pt x="261" y="750"/>
                </a:cubicBezTo>
                <a:cubicBezTo>
                  <a:pt x="252" y="747"/>
                  <a:pt x="252" y="747"/>
                  <a:pt x="252" y="747"/>
                </a:cubicBezTo>
                <a:cubicBezTo>
                  <a:pt x="276" y="743"/>
                  <a:pt x="276" y="743"/>
                  <a:pt x="276" y="743"/>
                </a:cubicBezTo>
                <a:cubicBezTo>
                  <a:pt x="261" y="744"/>
                  <a:pt x="261" y="744"/>
                  <a:pt x="261" y="744"/>
                </a:cubicBezTo>
                <a:cubicBezTo>
                  <a:pt x="257" y="742"/>
                  <a:pt x="270" y="741"/>
                  <a:pt x="263" y="739"/>
                </a:cubicBezTo>
                <a:cubicBezTo>
                  <a:pt x="283" y="741"/>
                  <a:pt x="283" y="741"/>
                  <a:pt x="283" y="741"/>
                </a:cubicBezTo>
                <a:cubicBezTo>
                  <a:pt x="283" y="735"/>
                  <a:pt x="283" y="735"/>
                  <a:pt x="283" y="735"/>
                </a:cubicBezTo>
                <a:cubicBezTo>
                  <a:pt x="312" y="733"/>
                  <a:pt x="312" y="733"/>
                  <a:pt x="312" y="733"/>
                </a:cubicBezTo>
                <a:cubicBezTo>
                  <a:pt x="292" y="739"/>
                  <a:pt x="292" y="739"/>
                  <a:pt x="292" y="739"/>
                </a:cubicBezTo>
                <a:cubicBezTo>
                  <a:pt x="302" y="738"/>
                  <a:pt x="302" y="738"/>
                  <a:pt x="302" y="738"/>
                </a:cubicBezTo>
                <a:cubicBezTo>
                  <a:pt x="312" y="738"/>
                  <a:pt x="312" y="738"/>
                  <a:pt x="312" y="738"/>
                </a:cubicBezTo>
                <a:cubicBezTo>
                  <a:pt x="355" y="729"/>
                  <a:pt x="355" y="729"/>
                  <a:pt x="355" y="729"/>
                </a:cubicBezTo>
                <a:cubicBezTo>
                  <a:pt x="362" y="730"/>
                  <a:pt x="362" y="730"/>
                  <a:pt x="362" y="730"/>
                </a:cubicBezTo>
                <a:cubicBezTo>
                  <a:pt x="362" y="727"/>
                  <a:pt x="362" y="727"/>
                  <a:pt x="362" y="727"/>
                </a:cubicBezTo>
                <a:cubicBezTo>
                  <a:pt x="378" y="725"/>
                  <a:pt x="378" y="725"/>
                  <a:pt x="378" y="725"/>
                </a:cubicBezTo>
                <a:cubicBezTo>
                  <a:pt x="383" y="726"/>
                  <a:pt x="383" y="726"/>
                  <a:pt x="383" y="726"/>
                </a:cubicBezTo>
                <a:cubicBezTo>
                  <a:pt x="384" y="724"/>
                  <a:pt x="384" y="724"/>
                  <a:pt x="384" y="724"/>
                </a:cubicBezTo>
                <a:cubicBezTo>
                  <a:pt x="399" y="724"/>
                  <a:pt x="399" y="724"/>
                  <a:pt x="399" y="724"/>
                </a:cubicBezTo>
                <a:cubicBezTo>
                  <a:pt x="405" y="720"/>
                  <a:pt x="405" y="720"/>
                  <a:pt x="405" y="720"/>
                </a:cubicBezTo>
                <a:cubicBezTo>
                  <a:pt x="401" y="719"/>
                  <a:pt x="401" y="719"/>
                  <a:pt x="401" y="719"/>
                </a:cubicBezTo>
                <a:cubicBezTo>
                  <a:pt x="411" y="714"/>
                  <a:pt x="411" y="714"/>
                  <a:pt x="411" y="714"/>
                </a:cubicBezTo>
                <a:cubicBezTo>
                  <a:pt x="415" y="716"/>
                  <a:pt x="415" y="716"/>
                  <a:pt x="415" y="716"/>
                </a:cubicBezTo>
                <a:cubicBezTo>
                  <a:pt x="405" y="722"/>
                  <a:pt x="414" y="717"/>
                  <a:pt x="414" y="718"/>
                </a:cubicBezTo>
                <a:cubicBezTo>
                  <a:pt x="446" y="713"/>
                  <a:pt x="446" y="713"/>
                  <a:pt x="446" y="713"/>
                </a:cubicBezTo>
                <a:cubicBezTo>
                  <a:pt x="444" y="727"/>
                  <a:pt x="455" y="714"/>
                  <a:pt x="458" y="715"/>
                </a:cubicBezTo>
                <a:cubicBezTo>
                  <a:pt x="448" y="712"/>
                  <a:pt x="448" y="712"/>
                  <a:pt x="448" y="712"/>
                </a:cubicBezTo>
                <a:cubicBezTo>
                  <a:pt x="458" y="712"/>
                  <a:pt x="458" y="712"/>
                  <a:pt x="458" y="712"/>
                </a:cubicBezTo>
                <a:cubicBezTo>
                  <a:pt x="468" y="710"/>
                  <a:pt x="468" y="710"/>
                  <a:pt x="468" y="710"/>
                </a:cubicBezTo>
                <a:cubicBezTo>
                  <a:pt x="468" y="709"/>
                  <a:pt x="470" y="707"/>
                  <a:pt x="469" y="707"/>
                </a:cubicBezTo>
                <a:cubicBezTo>
                  <a:pt x="465" y="709"/>
                  <a:pt x="465" y="709"/>
                  <a:pt x="465" y="709"/>
                </a:cubicBezTo>
                <a:cubicBezTo>
                  <a:pt x="450" y="706"/>
                  <a:pt x="450" y="706"/>
                  <a:pt x="450" y="706"/>
                </a:cubicBezTo>
                <a:cubicBezTo>
                  <a:pt x="452" y="705"/>
                  <a:pt x="453" y="702"/>
                  <a:pt x="457" y="701"/>
                </a:cubicBezTo>
                <a:cubicBezTo>
                  <a:pt x="522" y="699"/>
                  <a:pt x="499" y="691"/>
                  <a:pt x="530" y="685"/>
                </a:cubicBezTo>
                <a:cubicBezTo>
                  <a:pt x="535" y="686"/>
                  <a:pt x="535" y="686"/>
                  <a:pt x="535" y="686"/>
                </a:cubicBezTo>
                <a:cubicBezTo>
                  <a:pt x="532" y="687"/>
                  <a:pt x="530" y="687"/>
                  <a:pt x="529" y="687"/>
                </a:cubicBezTo>
                <a:cubicBezTo>
                  <a:pt x="529" y="687"/>
                  <a:pt x="529" y="687"/>
                  <a:pt x="529" y="688"/>
                </a:cubicBezTo>
                <a:cubicBezTo>
                  <a:pt x="529" y="693"/>
                  <a:pt x="529" y="693"/>
                  <a:pt x="529" y="693"/>
                </a:cubicBezTo>
                <a:cubicBezTo>
                  <a:pt x="496" y="698"/>
                  <a:pt x="496" y="698"/>
                  <a:pt x="496" y="698"/>
                </a:cubicBezTo>
                <a:cubicBezTo>
                  <a:pt x="492" y="702"/>
                  <a:pt x="492" y="702"/>
                  <a:pt x="492" y="702"/>
                </a:cubicBezTo>
                <a:cubicBezTo>
                  <a:pt x="504" y="703"/>
                  <a:pt x="504" y="703"/>
                  <a:pt x="504" y="703"/>
                </a:cubicBezTo>
                <a:cubicBezTo>
                  <a:pt x="493" y="706"/>
                  <a:pt x="493" y="706"/>
                  <a:pt x="493" y="706"/>
                </a:cubicBezTo>
                <a:cubicBezTo>
                  <a:pt x="535" y="708"/>
                  <a:pt x="535" y="708"/>
                  <a:pt x="535" y="708"/>
                </a:cubicBezTo>
                <a:cubicBezTo>
                  <a:pt x="529" y="710"/>
                  <a:pt x="529" y="710"/>
                  <a:pt x="529" y="710"/>
                </a:cubicBezTo>
                <a:cubicBezTo>
                  <a:pt x="523" y="710"/>
                  <a:pt x="523" y="710"/>
                  <a:pt x="523" y="710"/>
                </a:cubicBezTo>
                <a:cubicBezTo>
                  <a:pt x="471" y="719"/>
                  <a:pt x="471" y="719"/>
                  <a:pt x="471" y="719"/>
                </a:cubicBezTo>
                <a:cubicBezTo>
                  <a:pt x="467" y="719"/>
                  <a:pt x="467" y="719"/>
                  <a:pt x="467" y="719"/>
                </a:cubicBezTo>
                <a:cubicBezTo>
                  <a:pt x="467" y="723"/>
                  <a:pt x="467" y="723"/>
                  <a:pt x="467" y="723"/>
                </a:cubicBezTo>
                <a:cubicBezTo>
                  <a:pt x="442" y="719"/>
                  <a:pt x="442" y="719"/>
                  <a:pt x="442" y="719"/>
                </a:cubicBezTo>
                <a:cubicBezTo>
                  <a:pt x="438" y="721"/>
                  <a:pt x="438" y="721"/>
                  <a:pt x="438" y="721"/>
                </a:cubicBezTo>
                <a:cubicBezTo>
                  <a:pt x="440" y="722"/>
                  <a:pt x="440" y="722"/>
                  <a:pt x="440" y="722"/>
                </a:cubicBezTo>
                <a:cubicBezTo>
                  <a:pt x="424" y="723"/>
                  <a:pt x="424" y="723"/>
                  <a:pt x="424" y="723"/>
                </a:cubicBezTo>
                <a:cubicBezTo>
                  <a:pt x="424" y="727"/>
                  <a:pt x="424" y="727"/>
                  <a:pt x="424" y="727"/>
                </a:cubicBezTo>
                <a:cubicBezTo>
                  <a:pt x="441" y="732"/>
                  <a:pt x="432" y="724"/>
                  <a:pt x="442" y="724"/>
                </a:cubicBezTo>
                <a:cubicBezTo>
                  <a:pt x="448" y="727"/>
                  <a:pt x="448" y="727"/>
                  <a:pt x="448" y="727"/>
                </a:cubicBezTo>
                <a:cubicBezTo>
                  <a:pt x="436" y="735"/>
                  <a:pt x="436" y="735"/>
                  <a:pt x="436" y="735"/>
                </a:cubicBezTo>
                <a:cubicBezTo>
                  <a:pt x="432" y="734"/>
                  <a:pt x="430" y="734"/>
                  <a:pt x="428" y="734"/>
                </a:cubicBezTo>
                <a:cubicBezTo>
                  <a:pt x="379" y="745"/>
                  <a:pt x="404" y="738"/>
                  <a:pt x="410" y="736"/>
                </a:cubicBezTo>
                <a:cubicBezTo>
                  <a:pt x="395" y="738"/>
                  <a:pt x="395" y="738"/>
                  <a:pt x="395" y="738"/>
                </a:cubicBezTo>
                <a:cubicBezTo>
                  <a:pt x="384" y="736"/>
                  <a:pt x="384" y="736"/>
                  <a:pt x="384" y="736"/>
                </a:cubicBezTo>
                <a:cubicBezTo>
                  <a:pt x="362" y="751"/>
                  <a:pt x="384" y="734"/>
                  <a:pt x="364" y="738"/>
                </a:cubicBezTo>
                <a:cubicBezTo>
                  <a:pt x="360" y="740"/>
                  <a:pt x="357" y="742"/>
                  <a:pt x="355" y="743"/>
                </a:cubicBezTo>
                <a:cubicBezTo>
                  <a:pt x="357" y="742"/>
                  <a:pt x="359" y="742"/>
                  <a:pt x="358" y="744"/>
                </a:cubicBezTo>
                <a:cubicBezTo>
                  <a:pt x="353" y="744"/>
                  <a:pt x="353" y="744"/>
                  <a:pt x="353" y="744"/>
                </a:cubicBezTo>
                <a:cubicBezTo>
                  <a:pt x="341" y="745"/>
                  <a:pt x="341" y="745"/>
                  <a:pt x="341" y="745"/>
                </a:cubicBezTo>
                <a:cubicBezTo>
                  <a:pt x="333" y="752"/>
                  <a:pt x="333" y="752"/>
                  <a:pt x="333" y="752"/>
                </a:cubicBezTo>
                <a:cubicBezTo>
                  <a:pt x="348" y="754"/>
                  <a:pt x="348" y="754"/>
                  <a:pt x="348" y="754"/>
                </a:cubicBezTo>
                <a:cubicBezTo>
                  <a:pt x="353" y="757"/>
                  <a:pt x="353" y="757"/>
                  <a:pt x="353" y="757"/>
                </a:cubicBezTo>
                <a:cubicBezTo>
                  <a:pt x="346" y="758"/>
                  <a:pt x="341" y="758"/>
                  <a:pt x="338" y="759"/>
                </a:cubicBezTo>
                <a:cubicBezTo>
                  <a:pt x="352" y="761"/>
                  <a:pt x="352" y="761"/>
                  <a:pt x="352" y="761"/>
                </a:cubicBezTo>
                <a:cubicBezTo>
                  <a:pt x="343" y="764"/>
                  <a:pt x="337" y="765"/>
                  <a:pt x="332" y="767"/>
                </a:cubicBezTo>
                <a:cubicBezTo>
                  <a:pt x="335" y="766"/>
                  <a:pt x="336" y="765"/>
                  <a:pt x="333" y="765"/>
                </a:cubicBezTo>
                <a:cubicBezTo>
                  <a:pt x="327" y="757"/>
                  <a:pt x="327" y="757"/>
                  <a:pt x="327" y="757"/>
                </a:cubicBezTo>
                <a:cubicBezTo>
                  <a:pt x="314" y="761"/>
                  <a:pt x="314" y="761"/>
                  <a:pt x="314" y="761"/>
                </a:cubicBezTo>
                <a:cubicBezTo>
                  <a:pt x="318" y="763"/>
                  <a:pt x="318" y="763"/>
                  <a:pt x="318" y="763"/>
                </a:cubicBezTo>
                <a:cubicBezTo>
                  <a:pt x="318" y="766"/>
                  <a:pt x="318" y="766"/>
                  <a:pt x="318" y="766"/>
                </a:cubicBezTo>
                <a:cubicBezTo>
                  <a:pt x="328" y="768"/>
                  <a:pt x="328" y="768"/>
                  <a:pt x="328" y="768"/>
                </a:cubicBezTo>
                <a:cubicBezTo>
                  <a:pt x="323" y="770"/>
                  <a:pt x="325" y="769"/>
                  <a:pt x="328" y="768"/>
                </a:cubicBezTo>
                <a:cubicBezTo>
                  <a:pt x="343" y="772"/>
                  <a:pt x="343" y="772"/>
                  <a:pt x="343" y="772"/>
                </a:cubicBezTo>
                <a:cubicBezTo>
                  <a:pt x="339" y="774"/>
                  <a:pt x="339" y="774"/>
                  <a:pt x="339" y="774"/>
                </a:cubicBezTo>
                <a:cubicBezTo>
                  <a:pt x="331" y="774"/>
                  <a:pt x="324" y="773"/>
                  <a:pt x="319" y="773"/>
                </a:cubicBezTo>
                <a:cubicBezTo>
                  <a:pt x="320" y="773"/>
                  <a:pt x="320" y="772"/>
                  <a:pt x="318" y="771"/>
                </a:cubicBezTo>
                <a:cubicBezTo>
                  <a:pt x="315" y="772"/>
                  <a:pt x="313" y="772"/>
                  <a:pt x="311" y="773"/>
                </a:cubicBezTo>
                <a:cubicBezTo>
                  <a:pt x="301" y="773"/>
                  <a:pt x="303" y="774"/>
                  <a:pt x="307" y="774"/>
                </a:cubicBezTo>
                <a:cubicBezTo>
                  <a:pt x="294" y="776"/>
                  <a:pt x="294" y="776"/>
                  <a:pt x="294" y="776"/>
                </a:cubicBezTo>
                <a:cubicBezTo>
                  <a:pt x="298" y="780"/>
                  <a:pt x="298" y="780"/>
                  <a:pt x="298" y="780"/>
                </a:cubicBezTo>
                <a:cubicBezTo>
                  <a:pt x="294" y="782"/>
                  <a:pt x="294" y="782"/>
                  <a:pt x="294" y="782"/>
                </a:cubicBezTo>
                <a:cubicBezTo>
                  <a:pt x="266" y="786"/>
                  <a:pt x="269" y="784"/>
                  <a:pt x="273" y="782"/>
                </a:cubicBezTo>
                <a:cubicBezTo>
                  <a:pt x="251" y="781"/>
                  <a:pt x="280" y="778"/>
                  <a:pt x="276" y="774"/>
                </a:cubicBezTo>
                <a:cubicBezTo>
                  <a:pt x="265" y="776"/>
                  <a:pt x="265" y="776"/>
                  <a:pt x="265" y="776"/>
                </a:cubicBezTo>
                <a:cubicBezTo>
                  <a:pt x="263" y="779"/>
                  <a:pt x="261" y="781"/>
                  <a:pt x="260" y="783"/>
                </a:cubicBezTo>
                <a:cubicBezTo>
                  <a:pt x="255" y="783"/>
                  <a:pt x="255" y="783"/>
                  <a:pt x="255" y="783"/>
                </a:cubicBezTo>
                <a:cubicBezTo>
                  <a:pt x="251" y="786"/>
                  <a:pt x="251" y="786"/>
                  <a:pt x="251" y="786"/>
                </a:cubicBezTo>
                <a:cubicBezTo>
                  <a:pt x="258" y="785"/>
                  <a:pt x="258" y="785"/>
                  <a:pt x="258" y="785"/>
                </a:cubicBezTo>
                <a:cubicBezTo>
                  <a:pt x="256" y="788"/>
                  <a:pt x="258" y="787"/>
                  <a:pt x="260" y="785"/>
                </a:cubicBezTo>
                <a:cubicBezTo>
                  <a:pt x="269" y="784"/>
                  <a:pt x="269" y="784"/>
                  <a:pt x="269" y="784"/>
                </a:cubicBezTo>
                <a:cubicBezTo>
                  <a:pt x="276" y="788"/>
                  <a:pt x="276" y="788"/>
                  <a:pt x="276" y="788"/>
                </a:cubicBezTo>
                <a:cubicBezTo>
                  <a:pt x="259" y="789"/>
                  <a:pt x="259" y="789"/>
                  <a:pt x="259" y="789"/>
                </a:cubicBezTo>
                <a:cubicBezTo>
                  <a:pt x="267" y="793"/>
                  <a:pt x="267" y="793"/>
                  <a:pt x="267" y="793"/>
                </a:cubicBezTo>
                <a:cubicBezTo>
                  <a:pt x="225" y="800"/>
                  <a:pt x="259" y="790"/>
                  <a:pt x="252" y="792"/>
                </a:cubicBezTo>
                <a:cubicBezTo>
                  <a:pt x="242" y="794"/>
                  <a:pt x="242" y="794"/>
                  <a:pt x="242" y="794"/>
                </a:cubicBezTo>
                <a:cubicBezTo>
                  <a:pt x="252" y="802"/>
                  <a:pt x="252" y="802"/>
                  <a:pt x="252" y="802"/>
                </a:cubicBezTo>
                <a:cubicBezTo>
                  <a:pt x="230" y="808"/>
                  <a:pt x="230" y="808"/>
                  <a:pt x="230" y="808"/>
                </a:cubicBezTo>
                <a:cubicBezTo>
                  <a:pt x="214" y="803"/>
                  <a:pt x="214" y="803"/>
                  <a:pt x="214" y="803"/>
                </a:cubicBezTo>
                <a:cubicBezTo>
                  <a:pt x="214" y="804"/>
                  <a:pt x="214" y="804"/>
                  <a:pt x="214" y="804"/>
                </a:cubicBezTo>
                <a:cubicBezTo>
                  <a:pt x="208" y="805"/>
                  <a:pt x="208" y="805"/>
                  <a:pt x="208" y="805"/>
                </a:cubicBezTo>
                <a:cubicBezTo>
                  <a:pt x="199" y="804"/>
                  <a:pt x="199" y="804"/>
                  <a:pt x="199" y="804"/>
                </a:cubicBezTo>
                <a:cubicBezTo>
                  <a:pt x="208" y="802"/>
                  <a:pt x="208" y="802"/>
                  <a:pt x="208" y="802"/>
                </a:cubicBezTo>
                <a:cubicBezTo>
                  <a:pt x="201" y="802"/>
                  <a:pt x="201" y="802"/>
                  <a:pt x="201" y="802"/>
                </a:cubicBezTo>
                <a:cubicBezTo>
                  <a:pt x="201" y="798"/>
                  <a:pt x="201" y="798"/>
                  <a:pt x="201" y="798"/>
                </a:cubicBezTo>
                <a:cubicBezTo>
                  <a:pt x="173" y="802"/>
                  <a:pt x="173" y="802"/>
                  <a:pt x="173" y="802"/>
                </a:cubicBezTo>
                <a:cubicBezTo>
                  <a:pt x="177" y="811"/>
                  <a:pt x="177" y="811"/>
                  <a:pt x="177" y="811"/>
                </a:cubicBezTo>
                <a:cubicBezTo>
                  <a:pt x="160" y="808"/>
                  <a:pt x="160" y="808"/>
                  <a:pt x="160" y="808"/>
                </a:cubicBezTo>
                <a:cubicBezTo>
                  <a:pt x="156" y="811"/>
                  <a:pt x="156" y="811"/>
                  <a:pt x="156" y="811"/>
                </a:cubicBezTo>
                <a:cubicBezTo>
                  <a:pt x="170" y="811"/>
                  <a:pt x="170" y="811"/>
                  <a:pt x="170" y="811"/>
                </a:cubicBezTo>
                <a:cubicBezTo>
                  <a:pt x="193" y="818"/>
                  <a:pt x="193" y="818"/>
                  <a:pt x="193" y="818"/>
                </a:cubicBezTo>
                <a:cubicBezTo>
                  <a:pt x="177" y="824"/>
                  <a:pt x="177" y="824"/>
                  <a:pt x="177" y="824"/>
                </a:cubicBezTo>
                <a:cubicBezTo>
                  <a:pt x="162" y="824"/>
                  <a:pt x="162" y="824"/>
                  <a:pt x="162" y="824"/>
                </a:cubicBezTo>
                <a:cubicBezTo>
                  <a:pt x="173" y="830"/>
                  <a:pt x="173" y="830"/>
                  <a:pt x="173" y="830"/>
                </a:cubicBezTo>
                <a:cubicBezTo>
                  <a:pt x="170" y="832"/>
                  <a:pt x="170" y="832"/>
                  <a:pt x="170" y="832"/>
                </a:cubicBezTo>
                <a:cubicBezTo>
                  <a:pt x="185" y="832"/>
                  <a:pt x="185" y="832"/>
                  <a:pt x="185" y="832"/>
                </a:cubicBezTo>
                <a:cubicBezTo>
                  <a:pt x="210" y="828"/>
                  <a:pt x="220" y="826"/>
                  <a:pt x="222" y="824"/>
                </a:cubicBezTo>
                <a:cubicBezTo>
                  <a:pt x="230" y="826"/>
                  <a:pt x="230" y="826"/>
                  <a:pt x="230" y="826"/>
                </a:cubicBezTo>
                <a:cubicBezTo>
                  <a:pt x="239" y="821"/>
                  <a:pt x="232" y="825"/>
                  <a:pt x="232" y="824"/>
                </a:cubicBezTo>
                <a:cubicBezTo>
                  <a:pt x="226" y="824"/>
                  <a:pt x="226" y="824"/>
                  <a:pt x="226" y="824"/>
                </a:cubicBezTo>
                <a:cubicBezTo>
                  <a:pt x="241" y="820"/>
                  <a:pt x="226" y="821"/>
                  <a:pt x="226" y="820"/>
                </a:cubicBezTo>
                <a:cubicBezTo>
                  <a:pt x="236" y="823"/>
                  <a:pt x="241" y="815"/>
                  <a:pt x="245" y="813"/>
                </a:cubicBezTo>
                <a:cubicBezTo>
                  <a:pt x="263" y="810"/>
                  <a:pt x="263" y="810"/>
                  <a:pt x="263" y="810"/>
                </a:cubicBezTo>
                <a:cubicBezTo>
                  <a:pt x="261" y="807"/>
                  <a:pt x="261" y="807"/>
                  <a:pt x="261" y="807"/>
                </a:cubicBezTo>
                <a:cubicBezTo>
                  <a:pt x="273" y="807"/>
                  <a:pt x="273" y="807"/>
                  <a:pt x="273" y="807"/>
                </a:cubicBezTo>
                <a:cubicBezTo>
                  <a:pt x="267" y="804"/>
                  <a:pt x="267" y="804"/>
                  <a:pt x="267" y="804"/>
                </a:cubicBezTo>
                <a:cubicBezTo>
                  <a:pt x="302" y="798"/>
                  <a:pt x="302" y="798"/>
                  <a:pt x="302" y="798"/>
                </a:cubicBezTo>
                <a:cubicBezTo>
                  <a:pt x="304" y="800"/>
                  <a:pt x="304" y="800"/>
                  <a:pt x="304" y="800"/>
                </a:cubicBezTo>
                <a:cubicBezTo>
                  <a:pt x="321" y="802"/>
                  <a:pt x="321" y="802"/>
                  <a:pt x="321" y="802"/>
                </a:cubicBezTo>
                <a:cubicBezTo>
                  <a:pt x="344" y="791"/>
                  <a:pt x="313" y="803"/>
                  <a:pt x="317" y="796"/>
                </a:cubicBezTo>
                <a:cubicBezTo>
                  <a:pt x="323" y="796"/>
                  <a:pt x="327" y="796"/>
                  <a:pt x="330" y="796"/>
                </a:cubicBezTo>
                <a:cubicBezTo>
                  <a:pt x="328" y="796"/>
                  <a:pt x="327" y="796"/>
                  <a:pt x="329" y="796"/>
                </a:cubicBezTo>
                <a:cubicBezTo>
                  <a:pt x="331" y="796"/>
                  <a:pt x="331" y="796"/>
                  <a:pt x="331" y="796"/>
                </a:cubicBezTo>
                <a:cubicBezTo>
                  <a:pt x="342" y="796"/>
                  <a:pt x="336" y="795"/>
                  <a:pt x="332" y="796"/>
                </a:cubicBezTo>
                <a:cubicBezTo>
                  <a:pt x="348" y="792"/>
                  <a:pt x="348" y="792"/>
                  <a:pt x="348" y="792"/>
                </a:cubicBezTo>
                <a:cubicBezTo>
                  <a:pt x="372" y="790"/>
                  <a:pt x="372" y="790"/>
                  <a:pt x="372" y="790"/>
                </a:cubicBezTo>
                <a:cubicBezTo>
                  <a:pt x="378" y="793"/>
                  <a:pt x="378" y="793"/>
                  <a:pt x="378" y="793"/>
                </a:cubicBezTo>
                <a:cubicBezTo>
                  <a:pt x="384" y="793"/>
                  <a:pt x="384" y="793"/>
                  <a:pt x="384" y="793"/>
                </a:cubicBezTo>
                <a:cubicBezTo>
                  <a:pt x="386" y="796"/>
                  <a:pt x="386" y="796"/>
                  <a:pt x="386" y="796"/>
                </a:cubicBezTo>
                <a:cubicBezTo>
                  <a:pt x="386" y="794"/>
                  <a:pt x="386" y="794"/>
                  <a:pt x="386" y="794"/>
                </a:cubicBezTo>
                <a:cubicBezTo>
                  <a:pt x="390" y="793"/>
                  <a:pt x="390" y="793"/>
                  <a:pt x="390" y="793"/>
                </a:cubicBezTo>
                <a:cubicBezTo>
                  <a:pt x="411" y="798"/>
                  <a:pt x="411" y="798"/>
                  <a:pt x="411" y="798"/>
                </a:cubicBezTo>
                <a:cubicBezTo>
                  <a:pt x="417" y="797"/>
                  <a:pt x="417" y="797"/>
                  <a:pt x="417" y="797"/>
                </a:cubicBezTo>
                <a:cubicBezTo>
                  <a:pt x="399" y="793"/>
                  <a:pt x="399" y="793"/>
                  <a:pt x="399" y="793"/>
                </a:cubicBezTo>
                <a:cubicBezTo>
                  <a:pt x="396" y="789"/>
                  <a:pt x="396" y="789"/>
                  <a:pt x="396" y="789"/>
                </a:cubicBezTo>
                <a:cubicBezTo>
                  <a:pt x="378" y="790"/>
                  <a:pt x="378" y="790"/>
                  <a:pt x="378" y="790"/>
                </a:cubicBezTo>
                <a:cubicBezTo>
                  <a:pt x="374" y="789"/>
                  <a:pt x="374" y="789"/>
                  <a:pt x="374" y="789"/>
                </a:cubicBezTo>
                <a:cubicBezTo>
                  <a:pt x="401" y="777"/>
                  <a:pt x="401" y="777"/>
                  <a:pt x="401" y="777"/>
                </a:cubicBezTo>
                <a:cubicBezTo>
                  <a:pt x="420" y="777"/>
                  <a:pt x="420" y="777"/>
                  <a:pt x="420" y="777"/>
                </a:cubicBezTo>
                <a:cubicBezTo>
                  <a:pt x="430" y="772"/>
                  <a:pt x="430" y="772"/>
                  <a:pt x="430" y="772"/>
                </a:cubicBezTo>
                <a:cubicBezTo>
                  <a:pt x="440" y="774"/>
                  <a:pt x="440" y="774"/>
                  <a:pt x="440" y="774"/>
                </a:cubicBezTo>
                <a:cubicBezTo>
                  <a:pt x="473" y="767"/>
                  <a:pt x="473" y="767"/>
                  <a:pt x="473" y="767"/>
                </a:cubicBezTo>
                <a:cubicBezTo>
                  <a:pt x="502" y="771"/>
                  <a:pt x="502" y="771"/>
                  <a:pt x="502" y="771"/>
                </a:cubicBezTo>
                <a:cubicBezTo>
                  <a:pt x="493" y="774"/>
                  <a:pt x="493" y="774"/>
                  <a:pt x="493" y="774"/>
                </a:cubicBezTo>
                <a:cubicBezTo>
                  <a:pt x="504" y="774"/>
                  <a:pt x="504" y="774"/>
                  <a:pt x="504" y="774"/>
                </a:cubicBezTo>
                <a:cubicBezTo>
                  <a:pt x="504" y="776"/>
                  <a:pt x="504" y="776"/>
                  <a:pt x="504" y="776"/>
                </a:cubicBezTo>
                <a:cubicBezTo>
                  <a:pt x="508" y="773"/>
                  <a:pt x="508" y="773"/>
                  <a:pt x="508" y="773"/>
                </a:cubicBezTo>
                <a:cubicBezTo>
                  <a:pt x="520" y="776"/>
                  <a:pt x="520" y="776"/>
                  <a:pt x="520" y="776"/>
                </a:cubicBezTo>
                <a:cubicBezTo>
                  <a:pt x="551" y="774"/>
                  <a:pt x="551" y="774"/>
                  <a:pt x="551" y="774"/>
                </a:cubicBezTo>
                <a:cubicBezTo>
                  <a:pt x="570" y="779"/>
                  <a:pt x="570" y="779"/>
                  <a:pt x="570" y="779"/>
                </a:cubicBezTo>
                <a:cubicBezTo>
                  <a:pt x="609" y="780"/>
                  <a:pt x="609" y="780"/>
                  <a:pt x="609" y="780"/>
                </a:cubicBezTo>
                <a:cubicBezTo>
                  <a:pt x="623" y="783"/>
                  <a:pt x="623" y="783"/>
                  <a:pt x="623" y="783"/>
                </a:cubicBezTo>
                <a:cubicBezTo>
                  <a:pt x="610" y="782"/>
                  <a:pt x="614" y="787"/>
                  <a:pt x="607" y="785"/>
                </a:cubicBezTo>
                <a:cubicBezTo>
                  <a:pt x="590" y="782"/>
                  <a:pt x="590" y="782"/>
                  <a:pt x="590" y="782"/>
                </a:cubicBezTo>
                <a:cubicBezTo>
                  <a:pt x="592" y="784"/>
                  <a:pt x="592" y="784"/>
                  <a:pt x="592" y="784"/>
                </a:cubicBezTo>
                <a:cubicBezTo>
                  <a:pt x="576" y="783"/>
                  <a:pt x="576" y="783"/>
                  <a:pt x="576" y="783"/>
                </a:cubicBezTo>
                <a:cubicBezTo>
                  <a:pt x="620" y="787"/>
                  <a:pt x="566" y="783"/>
                  <a:pt x="586" y="789"/>
                </a:cubicBezTo>
                <a:cubicBezTo>
                  <a:pt x="584" y="789"/>
                  <a:pt x="583" y="792"/>
                  <a:pt x="576" y="792"/>
                </a:cubicBezTo>
                <a:cubicBezTo>
                  <a:pt x="568" y="789"/>
                  <a:pt x="568" y="789"/>
                  <a:pt x="568" y="789"/>
                </a:cubicBezTo>
                <a:cubicBezTo>
                  <a:pt x="571" y="787"/>
                  <a:pt x="571" y="787"/>
                  <a:pt x="571" y="787"/>
                </a:cubicBezTo>
                <a:cubicBezTo>
                  <a:pt x="559" y="786"/>
                  <a:pt x="559" y="786"/>
                  <a:pt x="559" y="786"/>
                </a:cubicBezTo>
                <a:cubicBezTo>
                  <a:pt x="564" y="794"/>
                  <a:pt x="564" y="794"/>
                  <a:pt x="564" y="794"/>
                </a:cubicBezTo>
                <a:cubicBezTo>
                  <a:pt x="555" y="799"/>
                  <a:pt x="555" y="799"/>
                  <a:pt x="555" y="799"/>
                </a:cubicBezTo>
                <a:cubicBezTo>
                  <a:pt x="530" y="803"/>
                  <a:pt x="530" y="803"/>
                  <a:pt x="530" y="803"/>
                </a:cubicBezTo>
                <a:cubicBezTo>
                  <a:pt x="492" y="809"/>
                  <a:pt x="492" y="809"/>
                  <a:pt x="492" y="809"/>
                </a:cubicBezTo>
                <a:cubicBezTo>
                  <a:pt x="473" y="810"/>
                  <a:pt x="473" y="810"/>
                  <a:pt x="473" y="810"/>
                </a:cubicBezTo>
                <a:cubicBezTo>
                  <a:pt x="452" y="811"/>
                  <a:pt x="452" y="811"/>
                  <a:pt x="452" y="811"/>
                </a:cubicBezTo>
                <a:cubicBezTo>
                  <a:pt x="448" y="813"/>
                  <a:pt x="448" y="813"/>
                  <a:pt x="448" y="813"/>
                </a:cubicBezTo>
                <a:cubicBezTo>
                  <a:pt x="479" y="813"/>
                  <a:pt x="479" y="813"/>
                  <a:pt x="479" y="813"/>
                </a:cubicBezTo>
                <a:cubicBezTo>
                  <a:pt x="460" y="828"/>
                  <a:pt x="469" y="811"/>
                  <a:pt x="452" y="820"/>
                </a:cubicBezTo>
                <a:cubicBezTo>
                  <a:pt x="444" y="819"/>
                  <a:pt x="444" y="819"/>
                  <a:pt x="444" y="819"/>
                </a:cubicBezTo>
                <a:cubicBezTo>
                  <a:pt x="446" y="822"/>
                  <a:pt x="446" y="822"/>
                  <a:pt x="446" y="822"/>
                </a:cubicBezTo>
                <a:cubicBezTo>
                  <a:pt x="415" y="828"/>
                  <a:pt x="415" y="828"/>
                  <a:pt x="415" y="828"/>
                </a:cubicBezTo>
                <a:cubicBezTo>
                  <a:pt x="405" y="831"/>
                  <a:pt x="405" y="831"/>
                  <a:pt x="405" y="831"/>
                </a:cubicBezTo>
                <a:cubicBezTo>
                  <a:pt x="374" y="836"/>
                  <a:pt x="374" y="836"/>
                  <a:pt x="374" y="836"/>
                </a:cubicBezTo>
                <a:cubicBezTo>
                  <a:pt x="366" y="836"/>
                  <a:pt x="366" y="836"/>
                  <a:pt x="366" y="836"/>
                </a:cubicBezTo>
                <a:cubicBezTo>
                  <a:pt x="364" y="834"/>
                  <a:pt x="364" y="834"/>
                  <a:pt x="364" y="834"/>
                </a:cubicBezTo>
                <a:cubicBezTo>
                  <a:pt x="364" y="840"/>
                  <a:pt x="364" y="840"/>
                  <a:pt x="364" y="840"/>
                </a:cubicBezTo>
                <a:cubicBezTo>
                  <a:pt x="355" y="837"/>
                  <a:pt x="355" y="837"/>
                  <a:pt x="355" y="837"/>
                </a:cubicBezTo>
                <a:cubicBezTo>
                  <a:pt x="345" y="841"/>
                  <a:pt x="345" y="841"/>
                  <a:pt x="345" y="841"/>
                </a:cubicBezTo>
                <a:cubicBezTo>
                  <a:pt x="349" y="844"/>
                  <a:pt x="349" y="844"/>
                  <a:pt x="349" y="844"/>
                </a:cubicBezTo>
                <a:cubicBezTo>
                  <a:pt x="335" y="846"/>
                  <a:pt x="335" y="846"/>
                  <a:pt x="335" y="846"/>
                </a:cubicBezTo>
                <a:cubicBezTo>
                  <a:pt x="341" y="849"/>
                  <a:pt x="341" y="849"/>
                  <a:pt x="341" y="849"/>
                </a:cubicBezTo>
                <a:cubicBezTo>
                  <a:pt x="318" y="853"/>
                  <a:pt x="318" y="853"/>
                  <a:pt x="318" y="853"/>
                </a:cubicBezTo>
                <a:cubicBezTo>
                  <a:pt x="321" y="854"/>
                  <a:pt x="321" y="854"/>
                  <a:pt x="321" y="854"/>
                </a:cubicBezTo>
                <a:cubicBezTo>
                  <a:pt x="318" y="860"/>
                  <a:pt x="317" y="855"/>
                  <a:pt x="314" y="855"/>
                </a:cubicBezTo>
                <a:cubicBezTo>
                  <a:pt x="304" y="853"/>
                  <a:pt x="304" y="853"/>
                  <a:pt x="304" y="853"/>
                </a:cubicBezTo>
                <a:cubicBezTo>
                  <a:pt x="298" y="859"/>
                  <a:pt x="298" y="859"/>
                  <a:pt x="298" y="859"/>
                </a:cubicBezTo>
                <a:cubicBezTo>
                  <a:pt x="252" y="872"/>
                  <a:pt x="252" y="872"/>
                  <a:pt x="252" y="872"/>
                </a:cubicBezTo>
                <a:cubicBezTo>
                  <a:pt x="230" y="877"/>
                  <a:pt x="230" y="877"/>
                  <a:pt x="230" y="877"/>
                </a:cubicBezTo>
                <a:cubicBezTo>
                  <a:pt x="226" y="880"/>
                  <a:pt x="226" y="880"/>
                  <a:pt x="226" y="880"/>
                </a:cubicBezTo>
                <a:cubicBezTo>
                  <a:pt x="215" y="880"/>
                  <a:pt x="215" y="880"/>
                  <a:pt x="215" y="880"/>
                </a:cubicBezTo>
                <a:cubicBezTo>
                  <a:pt x="204" y="885"/>
                  <a:pt x="204" y="885"/>
                  <a:pt x="204" y="885"/>
                </a:cubicBezTo>
                <a:cubicBezTo>
                  <a:pt x="175" y="887"/>
                  <a:pt x="167" y="890"/>
                  <a:pt x="160" y="900"/>
                </a:cubicBezTo>
                <a:cubicBezTo>
                  <a:pt x="137" y="903"/>
                  <a:pt x="137" y="903"/>
                  <a:pt x="137" y="903"/>
                </a:cubicBezTo>
                <a:cubicBezTo>
                  <a:pt x="142" y="907"/>
                  <a:pt x="142" y="907"/>
                  <a:pt x="142" y="907"/>
                </a:cubicBezTo>
                <a:cubicBezTo>
                  <a:pt x="150" y="907"/>
                  <a:pt x="150" y="907"/>
                  <a:pt x="150" y="907"/>
                </a:cubicBezTo>
                <a:cubicBezTo>
                  <a:pt x="151" y="913"/>
                  <a:pt x="140" y="907"/>
                  <a:pt x="136" y="912"/>
                </a:cubicBezTo>
                <a:cubicBezTo>
                  <a:pt x="136" y="915"/>
                  <a:pt x="136" y="915"/>
                  <a:pt x="136" y="915"/>
                </a:cubicBezTo>
                <a:cubicBezTo>
                  <a:pt x="165" y="923"/>
                  <a:pt x="127" y="918"/>
                  <a:pt x="139" y="923"/>
                </a:cubicBezTo>
                <a:cubicBezTo>
                  <a:pt x="134" y="929"/>
                  <a:pt x="151" y="926"/>
                  <a:pt x="156" y="928"/>
                </a:cubicBezTo>
                <a:cubicBezTo>
                  <a:pt x="152" y="926"/>
                  <a:pt x="152" y="926"/>
                  <a:pt x="152" y="926"/>
                </a:cubicBezTo>
                <a:cubicBezTo>
                  <a:pt x="156" y="923"/>
                  <a:pt x="156" y="923"/>
                  <a:pt x="156" y="923"/>
                </a:cubicBezTo>
                <a:cubicBezTo>
                  <a:pt x="150" y="921"/>
                  <a:pt x="150" y="921"/>
                  <a:pt x="150" y="921"/>
                </a:cubicBezTo>
                <a:cubicBezTo>
                  <a:pt x="152" y="913"/>
                  <a:pt x="152" y="913"/>
                  <a:pt x="152" y="913"/>
                </a:cubicBezTo>
                <a:cubicBezTo>
                  <a:pt x="158" y="910"/>
                  <a:pt x="158" y="910"/>
                  <a:pt x="158" y="910"/>
                </a:cubicBezTo>
                <a:cubicBezTo>
                  <a:pt x="177" y="908"/>
                  <a:pt x="177" y="908"/>
                  <a:pt x="177" y="908"/>
                </a:cubicBezTo>
                <a:cubicBezTo>
                  <a:pt x="174" y="913"/>
                  <a:pt x="174" y="913"/>
                  <a:pt x="174" y="913"/>
                </a:cubicBezTo>
                <a:cubicBezTo>
                  <a:pt x="177" y="913"/>
                  <a:pt x="177" y="913"/>
                  <a:pt x="177" y="913"/>
                </a:cubicBezTo>
                <a:cubicBezTo>
                  <a:pt x="183" y="912"/>
                  <a:pt x="183" y="912"/>
                  <a:pt x="183" y="912"/>
                </a:cubicBezTo>
                <a:cubicBezTo>
                  <a:pt x="189" y="914"/>
                  <a:pt x="189" y="914"/>
                  <a:pt x="189" y="914"/>
                </a:cubicBezTo>
                <a:cubicBezTo>
                  <a:pt x="199" y="924"/>
                  <a:pt x="199" y="924"/>
                  <a:pt x="199" y="924"/>
                </a:cubicBezTo>
                <a:cubicBezTo>
                  <a:pt x="193" y="927"/>
                  <a:pt x="193" y="927"/>
                  <a:pt x="193" y="927"/>
                </a:cubicBezTo>
                <a:cubicBezTo>
                  <a:pt x="199" y="930"/>
                  <a:pt x="199" y="930"/>
                  <a:pt x="199" y="930"/>
                </a:cubicBezTo>
                <a:cubicBezTo>
                  <a:pt x="211" y="927"/>
                  <a:pt x="211" y="927"/>
                  <a:pt x="211" y="927"/>
                </a:cubicBezTo>
                <a:cubicBezTo>
                  <a:pt x="222" y="928"/>
                  <a:pt x="213" y="928"/>
                  <a:pt x="214" y="929"/>
                </a:cubicBezTo>
                <a:cubicBezTo>
                  <a:pt x="174" y="941"/>
                  <a:pt x="174" y="941"/>
                  <a:pt x="174" y="941"/>
                </a:cubicBezTo>
                <a:cubicBezTo>
                  <a:pt x="158" y="952"/>
                  <a:pt x="158" y="952"/>
                  <a:pt x="158" y="952"/>
                </a:cubicBezTo>
                <a:cubicBezTo>
                  <a:pt x="146" y="952"/>
                  <a:pt x="146" y="952"/>
                  <a:pt x="146" y="952"/>
                </a:cubicBezTo>
                <a:cubicBezTo>
                  <a:pt x="139" y="950"/>
                  <a:pt x="139" y="950"/>
                  <a:pt x="139" y="950"/>
                </a:cubicBezTo>
                <a:cubicBezTo>
                  <a:pt x="131" y="953"/>
                  <a:pt x="131" y="953"/>
                  <a:pt x="131" y="953"/>
                </a:cubicBezTo>
                <a:cubicBezTo>
                  <a:pt x="130" y="954"/>
                  <a:pt x="126" y="957"/>
                  <a:pt x="129" y="956"/>
                </a:cubicBezTo>
                <a:cubicBezTo>
                  <a:pt x="139" y="955"/>
                  <a:pt x="139" y="955"/>
                  <a:pt x="139" y="955"/>
                </a:cubicBezTo>
                <a:cubicBezTo>
                  <a:pt x="154" y="958"/>
                  <a:pt x="154" y="958"/>
                  <a:pt x="154" y="958"/>
                </a:cubicBezTo>
                <a:cubicBezTo>
                  <a:pt x="154" y="960"/>
                  <a:pt x="154" y="960"/>
                  <a:pt x="154" y="960"/>
                </a:cubicBezTo>
                <a:cubicBezTo>
                  <a:pt x="167" y="961"/>
                  <a:pt x="174" y="961"/>
                  <a:pt x="178" y="961"/>
                </a:cubicBezTo>
                <a:cubicBezTo>
                  <a:pt x="183" y="963"/>
                  <a:pt x="183" y="963"/>
                  <a:pt x="183" y="963"/>
                </a:cubicBezTo>
                <a:cubicBezTo>
                  <a:pt x="158" y="975"/>
                  <a:pt x="158" y="975"/>
                  <a:pt x="158" y="975"/>
                </a:cubicBezTo>
                <a:cubicBezTo>
                  <a:pt x="157" y="974"/>
                  <a:pt x="154" y="975"/>
                  <a:pt x="154" y="976"/>
                </a:cubicBezTo>
                <a:cubicBezTo>
                  <a:pt x="139" y="982"/>
                  <a:pt x="139" y="982"/>
                  <a:pt x="139" y="982"/>
                </a:cubicBezTo>
                <a:cubicBezTo>
                  <a:pt x="146" y="982"/>
                  <a:pt x="146" y="982"/>
                  <a:pt x="146" y="982"/>
                </a:cubicBezTo>
                <a:cubicBezTo>
                  <a:pt x="166" y="986"/>
                  <a:pt x="147" y="987"/>
                  <a:pt x="146" y="988"/>
                </a:cubicBezTo>
                <a:cubicBezTo>
                  <a:pt x="150" y="988"/>
                  <a:pt x="154" y="988"/>
                  <a:pt x="157" y="988"/>
                </a:cubicBezTo>
                <a:cubicBezTo>
                  <a:pt x="160" y="977"/>
                  <a:pt x="160" y="977"/>
                  <a:pt x="160" y="977"/>
                </a:cubicBezTo>
                <a:cubicBezTo>
                  <a:pt x="159" y="976"/>
                  <a:pt x="159" y="975"/>
                  <a:pt x="158" y="975"/>
                </a:cubicBezTo>
                <a:cubicBezTo>
                  <a:pt x="166" y="975"/>
                  <a:pt x="166" y="975"/>
                  <a:pt x="166" y="975"/>
                </a:cubicBezTo>
                <a:cubicBezTo>
                  <a:pt x="179" y="974"/>
                  <a:pt x="179" y="974"/>
                  <a:pt x="179" y="974"/>
                </a:cubicBezTo>
                <a:cubicBezTo>
                  <a:pt x="183" y="976"/>
                  <a:pt x="183" y="976"/>
                  <a:pt x="183" y="976"/>
                </a:cubicBezTo>
                <a:cubicBezTo>
                  <a:pt x="185" y="978"/>
                  <a:pt x="185" y="978"/>
                  <a:pt x="185" y="978"/>
                </a:cubicBezTo>
                <a:cubicBezTo>
                  <a:pt x="177" y="983"/>
                  <a:pt x="177" y="983"/>
                  <a:pt x="177" y="983"/>
                </a:cubicBezTo>
                <a:cubicBezTo>
                  <a:pt x="205" y="987"/>
                  <a:pt x="205" y="987"/>
                  <a:pt x="205" y="987"/>
                </a:cubicBezTo>
                <a:cubicBezTo>
                  <a:pt x="206" y="989"/>
                  <a:pt x="206" y="991"/>
                  <a:pt x="206" y="992"/>
                </a:cubicBezTo>
                <a:cubicBezTo>
                  <a:pt x="224" y="990"/>
                  <a:pt x="224" y="990"/>
                  <a:pt x="224" y="990"/>
                </a:cubicBezTo>
                <a:cubicBezTo>
                  <a:pt x="236" y="995"/>
                  <a:pt x="236" y="995"/>
                  <a:pt x="236" y="995"/>
                </a:cubicBezTo>
                <a:cubicBezTo>
                  <a:pt x="230" y="998"/>
                  <a:pt x="230" y="998"/>
                  <a:pt x="230" y="998"/>
                </a:cubicBezTo>
                <a:cubicBezTo>
                  <a:pt x="226" y="994"/>
                  <a:pt x="223" y="1000"/>
                  <a:pt x="211" y="999"/>
                </a:cubicBezTo>
                <a:cubicBezTo>
                  <a:pt x="214" y="999"/>
                  <a:pt x="214" y="999"/>
                  <a:pt x="214" y="999"/>
                </a:cubicBezTo>
                <a:cubicBezTo>
                  <a:pt x="199" y="1007"/>
                  <a:pt x="199" y="1007"/>
                  <a:pt x="199" y="1007"/>
                </a:cubicBezTo>
                <a:cubicBezTo>
                  <a:pt x="183" y="1012"/>
                  <a:pt x="183" y="1012"/>
                  <a:pt x="183" y="1012"/>
                </a:cubicBezTo>
                <a:cubicBezTo>
                  <a:pt x="168" y="1021"/>
                  <a:pt x="168" y="1021"/>
                  <a:pt x="168" y="1021"/>
                </a:cubicBezTo>
                <a:cubicBezTo>
                  <a:pt x="150" y="1024"/>
                  <a:pt x="150" y="1024"/>
                  <a:pt x="150" y="1024"/>
                </a:cubicBezTo>
                <a:cubicBezTo>
                  <a:pt x="136" y="1024"/>
                  <a:pt x="136" y="1024"/>
                  <a:pt x="136" y="1024"/>
                </a:cubicBezTo>
                <a:cubicBezTo>
                  <a:pt x="139" y="1018"/>
                  <a:pt x="139" y="1018"/>
                  <a:pt x="139" y="1018"/>
                </a:cubicBezTo>
                <a:cubicBezTo>
                  <a:pt x="166" y="1012"/>
                  <a:pt x="166" y="1012"/>
                  <a:pt x="166" y="1012"/>
                </a:cubicBezTo>
                <a:cubicBezTo>
                  <a:pt x="154" y="1010"/>
                  <a:pt x="154" y="1010"/>
                  <a:pt x="154" y="1010"/>
                </a:cubicBezTo>
                <a:cubicBezTo>
                  <a:pt x="154" y="1007"/>
                  <a:pt x="154" y="1007"/>
                  <a:pt x="154" y="1007"/>
                </a:cubicBezTo>
                <a:cubicBezTo>
                  <a:pt x="148" y="1008"/>
                  <a:pt x="148" y="1008"/>
                  <a:pt x="148" y="1008"/>
                </a:cubicBezTo>
                <a:cubicBezTo>
                  <a:pt x="146" y="1005"/>
                  <a:pt x="146" y="1005"/>
                  <a:pt x="146" y="1005"/>
                </a:cubicBezTo>
                <a:cubicBezTo>
                  <a:pt x="139" y="1005"/>
                  <a:pt x="139" y="1005"/>
                  <a:pt x="139" y="1005"/>
                </a:cubicBezTo>
                <a:cubicBezTo>
                  <a:pt x="142" y="1008"/>
                  <a:pt x="142" y="1008"/>
                  <a:pt x="142" y="1008"/>
                </a:cubicBezTo>
                <a:cubicBezTo>
                  <a:pt x="129" y="1008"/>
                  <a:pt x="129" y="1008"/>
                  <a:pt x="129" y="1008"/>
                </a:cubicBezTo>
                <a:cubicBezTo>
                  <a:pt x="137" y="1015"/>
                  <a:pt x="137" y="1015"/>
                  <a:pt x="137" y="1015"/>
                </a:cubicBezTo>
                <a:cubicBezTo>
                  <a:pt x="140" y="1031"/>
                  <a:pt x="122" y="1018"/>
                  <a:pt x="111" y="1024"/>
                </a:cubicBezTo>
                <a:cubicBezTo>
                  <a:pt x="94" y="1029"/>
                  <a:pt x="94" y="1029"/>
                  <a:pt x="94" y="1029"/>
                </a:cubicBezTo>
                <a:cubicBezTo>
                  <a:pt x="113" y="1031"/>
                  <a:pt x="113" y="1031"/>
                  <a:pt x="113" y="1031"/>
                </a:cubicBezTo>
                <a:cubicBezTo>
                  <a:pt x="113" y="1033"/>
                  <a:pt x="113" y="1033"/>
                  <a:pt x="113" y="1033"/>
                </a:cubicBezTo>
                <a:cubicBezTo>
                  <a:pt x="110" y="1035"/>
                  <a:pt x="107" y="1033"/>
                  <a:pt x="105" y="1033"/>
                </a:cubicBezTo>
                <a:cubicBezTo>
                  <a:pt x="86" y="1039"/>
                  <a:pt x="86" y="1039"/>
                  <a:pt x="86" y="1039"/>
                </a:cubicBezTo>
                <a:cubicBezTo>
                  <a:pt x="93" y="1038"/>
                  <a:pt x="98" y="1037"/>
                  <a:pt x="102" y="1036"/>
                </a:cubicBezTo>
                <a:cubicBezTo>
                  <a:pt x="108" y="1038"/>
                  <a:pt x="108" y="1038"/>
                  <a:pt x="108" y="1038"/>
                </a:cubicBezTo>
                <a:cubicBezTo>
                  <a:pt x="123" y="1044"/>
                  <a:pt x="104" y="1041"/>
                  <a:pt x="107" y="1044"/>
                </a:cubicBezTo>
                <a:cubicBezTo>
                  <a:pt x="96" y="1044"/>
                  <a:pt x="96" y="1044"/>
                  <a:pt x="96" y="1044"/>
                </a:cubicBezTo>
                <a:cubicBezTo>
                  <a:pt x="77" y="1050"/>
                  <a:pt x="77" y="1050"/>
                  <a:pt x="77" y="1050"/>
                </a:cubicBezTo>
                <a:cubicBezTo>
                  <a:pt x="51" y="1053"/>
                  <a:pt x="51" y="1053"/>
                  <a:pt x="51" y="1053"/>
                </a:cubicBezTo>
                <a:cubicBezTo>
                  <a:pt x="52" y="1058"/>
                  <a:pt x="53" y="1061"/>
                  <a:pt x="52" y="1063"/>
                </a:cubicBezTo>
                <a:cubicBezTo>
                  <a:pt x="65" y="1055"/>
                  <a:pt x="65" y="1055"/>
                  <a:pt x="65" y="1055"/>
                </a:cubicBezTo>
                <a:cubicBezTo>
                  <a:pt x="76" y="1054"/>
                  <a:pt x="76" y="1054"/>
                  <a:pt x="76" y="1054"/>
                </a:cubicBezTo>
                <a:cubicBezTo>
                  <a:pt x="77" y="1053"/>
                  <a:pt x="77" y="1053"/>
                  <a:pt x="77" y="1053"/>
                </a:cubicBezTo>
                <a:cubicBezTo>
                  <a:pt x="96" y="1052"/>
                  <a:pt x="96" y="1052"/>
                  <a:pt x="96" y="1052"/>
                </a:cubicBezTo>
                <a:cubicBezTo>
                  <a:pt x="98" y="1055"/>
                  <a:pt x="98" y="1055"/>
                  <a:pt x="98" y="1055"/>
                </a:cubicBezTo>
                <a:cubicBezTo>
                  <a:pt x="92" y="1055"/>
                  <a:pt x="92" y="1055"/>
                  <a:pt x="92" y="1055"/>
                </a:cubicBezTo>
                <a:cubicBezTo>
                  <a:pt x="86" y="1060"/>
                  <a:pt x="86" y="1060"/>
                  <a:pt x="86" y="1060"/>
                </a:cubicBezTo>
                <a:cubicBezTo>
                  <a:pt x="83" y="1055"/>
                  <a:pt x="81" y="1058"/>
                  <a:pt x="80" y="1058"/>
                </a:cubicBezTo>
                <a:cubicBezTo>
                  <a:pt x="80" y="1063"/>
                  <a:pt x="80" y="1063"/>
                  <a:pt x="80" y="1063"/>
                </a:cubicBezTo>
                <a:cubicBezTo>
                  <a:pt x="77" y="1063"/>
                  <a:pt x="77" y="1063"/>
                  <a:pt x="77" y="1063"/>
                </a:cubicBezTo>
                <a:cubicBezTo>
                  <a:pt x="53" y="1070"/>
                  <a:pt x="53" y="1070"/>
                  <a:pt x="53" y="1070"/>
                </a:cubicBezTo>
                <a:cubicBezTo>
                  <a:pt x="49" y="1067"/>
                  <a:pt x="49" y="1067"/>
                  <a:pt x="49" y="1067"/>
                </a:cubicBezTo>
                <a:cubicBezTo>
                  <a:pt x="36" y="1072"/>
                  <a:pt x="36" y="1072"/>
                  <a:pt x="36" y="1072"/>
                </a:cubicBezTo>
                <a:cubicBezTo>
                  <a:pt x="53" y="1079"/>
                  <a:pt x="53" y="1079"/>
                  <a:pt x="53" y="1079"/>
                </a:cubicBezTo>
                <a:cubicBezTo>
                  <a:pt x="45" y="1084"/>
                  <a:pt x="45" y="1084"/>
                  <a:pt x="45" y="1084"/>
                </a:cubicBezTo>
                <a:cubicBezTo>
                  <a:pt x="45" y="1093"/>
                  <a:pt x="45" y="1093"/>
                  <a:pt x="45" y="1093"/>
                </a:cubicBezTo>
                <a:cubicBezTo>
                  <a:pt x="26" y="1093"/>
                  <a:pt x="26" y="1093"/>
                  <a:pt x="26" y="1093"/>
                </a:cubicBezTo>
                <a:cubicBezTo>
                  <a:pt x="0" y="1085"/>
                  <a:pt x="29" y="1095"/>
                  <a:pt x="9" y="1093"/>
                </a:cubicBezTo>
                <a:cubicBezTo>
                  <a:pt x="14" y="1099"/>
                  <a:pt x="14" y="1099"/>
                  <a:pt x="14" y="1099"/>
                </a:cubicBezTo>
                <a:cubicBezTo>
                  <a:pt x="30" y="1103"/>
                  <a:pt x="30" y="1103"/>
                  <a:pt x="30" y="1103"/>
                </a:cubicBezTo>
                <a:cubicBezTo>
                  <a:pt x="24" y="1105"/>
                  <a:pt x="24" y="1105"/>
                  <a:pt x="24" y="1105"/>
                </a:cubicBezTo>
                <a:cubicBezTo>
                  <a:pt x="24" y="1107"/>
                  <a:pt x="24" y="1107"/>
                  <a:pt x="24" y="1107"/>
                </a:cubicBezTo>
                <a:cubicBezTo>
                  <a:pt x="29" y="1109"/>
                  <a:pt x="29" y="1109"/>
                  <a:pt x="29" y="1109"/>
                </a:cubicBezTo>
                <a:cubicBezTo>
                  <a:pt x="34" y="1110"/>
                  <a:pt x="34" y="1110"/>
                  <a:pt x="34" y="1110"/>
                </a:cubicBezTo>
                <a:cubicBezTo>
                  <a:pt x="43" y="1107"/>
                  <a:pt x="43" y="1107"/>
                  <a:pt x="43" y="1107"/>
                </a:cubicBezTo>
                <a:cubicBezTo>
                  <a:pt x="40" y="1106"/>
                  <a:pt x="40" y="1106"/>
                  <a:pt x="40" y="1106"/>
                </a:cubicBezTo>
                <a:cubicBezTo>
                  <a:pt x="51" y="1104"/>
                  <a:pt x="51" y="1104"/>
                  <a:pt x="51" y="1104"/>
                </a:cubicBezTo>
                <a:cubicBezTo>
                  <a:pt x="51" y="1100"/>
                  <a:pt x="51" y="1100"/>
                  <a:pt x="51" y="1100"/>
                </a:cubicBezTo>
                <a:cubicBezTo>
                  <a:pt x="65" y="1094"/>
                  <a:pt x="65" y="1094"/>
                  <a:pt x="65" y="1094"/>
                </a:cubicBezTo>
                <a:cubicBezTo>
                  <a:pt x="67" y="1091"/>
                  <a:pt x="67" y="1091"/>
                  <a:pt x="67" y="1091"/>
                </a:cubicBezTo>
                <a:cubicBezTo>
                  <a:pt x="69" y="1088"/>
                  <a:pt x="69" y="1088"/>
                  <a:pt x="69" y="1088"/>
                </a:cubicBezTo>
                <a:cubicBezTo>
                  <a:pt x="70" y="1088"/>
                  <a:pt x="72" y="1089"/>
                  <a:pt x="72" y="1090"/>
                </a:cubicBezTo>
                <a:cubicBezTo>
                  <a:pt x="74" y="1089"/>
                  <a:pt x="76" y="1088"/>
                  <a:pt x="77" y="1088"/>
                </a:cubicBezTo>
                <a:cubicBezTo>
                  <a:pt x="74" y="1088"/>
                  <a:pt x="71" y="1088"/>
                  <a:pt x="69" y="1088"/>
                </a:cubicBezTo>
                <a:cubicBezTo>
                  <a:pt x="76" y="1079"/>
                  <a:pt x="76" y="1079"/>
                  <a:pt x="76" y="1079"/>
                </a:cubicBezTo>
                <a:cubicBezTo>
                  <a:pt x="65" y="1076"/>
                  <a:pt x="65" y="1076"/>
                  <a:pt x="65" y="1076"/>
                </a:cubicBezTo>
                <a:cubicBezTo>
                  <a:pt x="77" y="1076"/>
                  <a:pt x="77" y="1076"/>
                  <a:pt x="77" y="1076"/>
                </a:cubicBezTo>
                <a:cubicBezTo>
                  <a:pt x="80" y="1068"/>
                  <a:pt x="84" y="1066"/>
                  <a:pt x="88" y="1066"/>
                </a:cubicBezTo>
                <a:cubicBezTo>
                  <a:pt x="88" y="1066"/>
                  <a:pt x="88" y="1066"/>
                  <a:pt x="88" y="1066"/>
                </a:cubicBezTo>
                <a:cubicBezTo>
                  <a:pt x="107" y="1070"/>
                  <a:pt x="107" y="1070"/>
                  <a:pt x="107" y="1070"/>
                </a:cubicBezTo>
                <a:cubicBezTo>
                  <a:pt x="104" y="1079"/>
                  <a:pt x="104" y="1071"/>
                  <a:pt x="101" y="1072"/>
                </a:cubicBezTo>
                <a:cubicBezTo>
                  <a:pt x="101" y="1077"/>
                  <a:pt x="101" y="1077"/>
                  <a:pt x="101" y="1077"/>
                </a:cubicBezTo>
                <a:cubicBezTo>
                  <a:pt x="105" y="1076"/>
                  <a:pt x="105" y="1076"/>
                  <a:pt x="105" y="1076"/>
                </a:cubicBezTo>
                <a:cubicBezTo>
                  <a:pt x="123" y="1078"/>
                  <a:pt x="123" y="1078"/>
                  <a:pt x="123" y="1078"/>
                </a:cubicBezTo>
                <a:cubicBezTo>
                  <a:pt x="125" y="1076"/>
                  <a:pt x="125" y="1076"/>
                  <a:pt x="125" y="1076"/>
                </a:cubicBezTo>
                <a:cubicBezTo>
                  <a:pt x="117" y="1069"/>
                  <a:pt x="117" y="1069"/>
                  <a:pt x="117" y="1069"/>
                </a:cubicBezTo>
                <a:cubicBezTo>
                  <a:pt x="139" y="1069"/>
                  <a:pt x="139" y="1069"/>
                  <a:pt x="139" y="1069"/>
                </a:cubicBezTo>
                <a:cubicBezTo>
                  <a:pt x="139" y="1076"/>
                  <a:pt x="139" y="1076"/>
                  <a:pt x="139" y="1076"/>
                </a:cubicBezTo>
                <a:cubicBezTo>
                  <a:pt x="112" y="1098"/>
                  <a:pt x="139" y="1082"/>
                  <a:pt x="139" y="1084"/>
                </a:cubicBezTo>
                <a:cubicBezTo>
                  <a:pt x="131" y="1087"/>
                  <a:pt x="131" y="1087"/>
                  <a:pt x="131" y="1087"/>
                </a:cubicBezTo>
                <a:cubicBezTo>
                  <a:pt x="133" y="1088"/>
                  <a:pt x="133" y="1088"/>
                  <a:pt x="133" y="1088"/>
                </a:cubicBezTo>
                <a:cubicBezTo>
                  <a:pt x="117" y="1095"/>
                  <a:pt x="117" y="1095"/>
                  <a:pt x="117" y="1095"/>
                </a:cubicBezTo>
                <a:cubicBezTo>
                  <a:pt x="131" y="1095"/>
                  <a:pt x="131" y="1095"/>
                  <a:pt x="131" y="1095"/>
                </a:cubicBezTo>
                <a:cubicBezTo>
                  <a:pt x="131" y="1098"/>
                  <a:pt x="131" y="1098"/>
                  <a:pt x="131" y="1098"/>
                </a:cubicBezTo>
                <a:cubicBezTo>
                  <a:pt x="137" y="1106"/>
                  <a:pt x="122" y="1100"/>
                  <a:pt x="119" y="1103"/>
                </a:cubicBezTo>
                <a:cubicBezTo>
                  <a:pt x="121" y="1108"/>
                  <a:pt x="121" y="1108"/>
                  <a:pt x="121" y="1108"/>
                </a:cubicBezTo>
                <a:cubicBezTo>
                  <a:pt x="117" y="1110"/>
                  <a:pt x="117" y="1110"/>
                  <a:pt x="117" y="1110"/>
                </a:cubicBezTo>
                <a:cubicBezTo>
                  <a:pt x="140" y="1106"/>
                  <a:pt x="102" y="1114"/>
                  <a:pt x="111" y="1115"/>
                </a:cubicBezTo>
                <a:cubicBezTo>
                  <a:pt x="111" y="1118"/>
                  <a:pt x="111" y="1118"/>
                  <a:pt x="111" y="1118"/>
                </a:cubicBezTo>
                <a:cubicBezTo>
                  <a:pt x="107" y="1121"/>
                  <a:pt x="107" y="1121"/>
                  <a:pt x="107" y="1121"/>
                </a:cubicBezTo>
                <a:cubicBezTo>
                  <a:pt x="92" y="1121"/>
                  <a:pt x="92" y="1121"/>
                  <a:pt x="92" y="1121"/>
                </a:cubicBezTo>
                <a:cubicBezTo>
                  <a:pt x="92" y="1130"/>
                  <a:pt x="92" y="1130"/>
                  <a:pt x="92" y="1130"/>
                </a:cubicBezTo>
                <a:cubicBezTo>
                  <a:pt x="105" y="1135"/>
                  <a:pt x="105" y="1135"/>
                  <a:pt x="105" y="1135"/>
                </a:cubicBezTo>
                <a:cubicBezTo>
                  <a:pt x="77" y="1140"/>
                  <a:pt x="77" y="1140"/>
                  <a:pt x="77" y="1140"/>
                </a:cubicBezTo>
                <a:cubicBezTo>
                  <a:pt x="74" y="1135"/>
                  <a:pt x="61" y="1140"/>
                  <a:pt x="57" y="1142"/>
                </a:cubicBezTo>
                <a:cubicBezTo>
                  <a:pt x="65" y="1143"/>
                  <a:pt x="65" y="1143"/>
                  <a:pt x="65" y="1143"/>
                </a:cubicBezTo>
                <a:cubicBezTo>
                  <a:pt x="61" y="1146"/>
                  <a:pt x="61" y="1146"/>
                  <a:pt x="61" y="1146"/>
                </a:cubicBezTo>
                <a:cubicBezTo>
                  <a:pt x="65" y="1151"/>
                  <a:pt x="65" y="1151"/>
                  <a:pt x="65" y="1151"/>
                </a:cubicBezTo>
                <a:cubicBezTo>
                  <a:pt x="80" y="1146"/>
                  <a:pt x="89" y="1142"/>
                  <a:pt x="93" y="1140"/>
                </a:cubicBezTo>
                <a:cubicBezTo>
                  <a:pt x="107" y="1138"/>
                  <a:pt x="107" y="1138"/>
                  <a:pt x="107" y="1138"/>
                </a:cubicBezTo>
                <a:cubicBezTo>
                  <a:pt x="115" y="1133"/>
                  <a:pt x="115" y="1133"/>
                  <a:pt x="115" y="1133"/>
                </a:cubicBezTo>
                <a:cubicBezTo>
                  <a:pt x="119" y="1134"/>
                  <a:pt x="119" y="1134"/>
                  <a:pt x="119" y="1134"/>
                </a:cubicBezTo>
                <a:cubicBezTo>
                  <a:pt x="136" y="1127"/>
                  <a:pt x="136" y="1127"/>
                  <a:pt x="136" y="1127"/>
                </a:cubicBezTo>
                <a:cubicBezTo>
                  <a:pt x="152" y="1129"/>
                  <a:pt x="152" y="1129"/>
                  <a:pt x="152" y="1129"/>
                </a:cubicBezTo>
                <a:cubicBezTo>
                  <a:pt x="158" y="1125"/>
                  <a:pt x="158" y="1125"/>
                  <a:pt x="158" y="1125"/>
                </a:cubicBezTo>
                <a:cubicBezTo>
                  <a:pt x="164" y="1125"/>
                  <a:pt x="176" y="1126"/>
                  <a:pt x="174" y="1123"/>
                </a:cubicBezTo>
                <a:cubicBezTo>
                  <a:pt x="211" y="1121"/>
                  <a:pt x="211" y="1121"/>
                  <a:pt x="211" y="1121"/>
                </a:cubicBezTo>
                <a:cubicBezTo>
                  <a:pt x="216" y="1128"/>
                  <a:pt x="211" y="1121"/>
                  <a:pt x="210" y="1123"/>
                </a:cubicBezTo>
                <a:cubicBezTo>
                  <a:pt x="195" y="1125"/>
                  <a:pt x="195" y="1125"/>
                  <a:pt x="195" y="1125"/>
                </a:cubicBezTo>
                <a:cubicBezTo>
                  <a:pt x="197" y="1135"/>
                  <a:pt x="197" y="1135"/>
                  <a:pt x="197" y="1135"/>
                </a:cubicBezTo>
                <a:cubicBezTo>
                  <a:pt x="183" y="1135"/>
                  <a:pt x="183" y="1135"/>
                  <a:pt x="183" y="1135"/>
                </a:cubicBezTo>
                <a:cubicBezTo>
                  <a:pt x="183" y="1138"/>
                  <a:pt x="183" y="1138"/>
                  <a:pt x="183" y="1138"/>
                </a:cubicBezTo>
                <a:cubicBezTo>
                  <a:pt x="211" y="1138"/>
                  <a:pt x="211" y="1138"/>
                  <a:pt x="211" y="1138"/>
                </a:cubicBezTo>
                <a:cubicBezTo>
                  <a:pt x="180" y="1149"/>
                  <a:pt x="180" y="1149"/>
                  <a:pt x="180" y="1149"/>
                </a:cubicBezTo>
                <a:cubicBezTo>
                  <a:pt x="173" y="1147"/>
                  <a:pt x="173" y="1147"/>
                  <a:pt x="173" y="1147"/>
                </a:cubicBezTo>
                <a:cubicBezTo>
                  <a:pt x="166" y="1150"/>
                  <a:pt x="166" y="1150"/>
                  <a:pt x="166" y="1150"/>
                </a:cubicBezTo>
                <a:cubicBezTo>
                  <a:pt x="179" y="1150"/>
                  <a:pt x="179" y="1150"/>
                  <a:pt x="179" y="1150"/>
                </a:cubicBezTo>
                <a:cubicBezTo>
                  <a:pt x="171" y="1157"/>
                  <a:pt x="177" y="1153"/>
                  <a:pt x="177" y="1153"/>
                </a:cubicBezTo>
                <a:cubicBezTo>
                  <a:pt x="183" y="1156"/>
                  <a:pt x="183" y="1156"/>
                  <a:pt x="183" y="1156"/>
                </a:cubicBezTo>
                <a:cubicBezTo>
                  <a:pt x="179" y="1156"/>
                  <a:pt x="179" y="1156"/>
                  <a:pt x="179" y="1156"/>
                </a:cubicBezTo>
                <a:cubicBezTo>
                  <a:pt x="156" y="1157"/>
                  <a:pt x="156" y="1157"/>
                  <a:pt x="156" y="1157"/>
                </a:cubicBezTo>
                <a:cubicBezTo>
                  <a:pt x="173" y="1160"/>
                  <a:pt x="173" y="1160"/>
                  <a:pt x="173" y="1160"/>
                </a:cubicBezTo>
                <a:cubicBezTo>
                  <a:pt x="168" y="1162"/>
                  <a:pt x="168" y="1162"/>
                  <a:pt x="168" y="1162"/>
                </a:cubicBezTo>
                <a:cubicBezTo>
                  <a:pt x="169" y="1168"/>
                  <a:pt x="172" y="1170"/>
                  <a:pt x="174" y="1169"/>
                </a:cubicBezTo>
                <a:cubicBezTo>
                  <a:pt x="166" y="1174"/>
                  <a:pt x="166" y="1174"/>
                  <a:pt x="166" y="1174"/>
                </a:cubicBezTo>
                <a:cubicBezTo>
                  <a:pt x="149" y="1194"/>
                  <a:pt x="167" y="1178"/>
                  <a:pt x="174" y="1181"/>
                </a:cubicBezTo>
                <a:cubicBezTo>
                  <a:pt x="173" y="1184"/>
                  <a:pt x="173" y="1184"/>
                  <a:pt x="173" y="1184"/>
                </a:cubicBezTo>
                <a:cubicBezTo>
                  <a:pt x="156" y="1185"/>
                  <a:pt x="156" y="1185"/>
                  <a:pt x="156" y="1185"/>
                </a:cubicBezTo>
                <a:cubicBezTo>
                  <a:pt x="170" y="1201"/>
                  <a:pt x="155" y="1183"/>
                  <a:pt x="174" y="1189"/>
                </a:cubicBezTo>
                <a:cubicBezTo>
                  <a:pt x="174" y="1191"/>
                  <a:pt x="174" y="1191"/>
                  <a:pt x="174" y="1191"/>
                </a:cubicBezTo>
                <a:cubicBezTo>
                  <a:pt x="168" y="1193"/>
                  <a:pt x="168" y="1193"/>
                  <a:pt x="168" y="1193"/>
                </a:cubicBezTo>
                <a:cubicBezTo>
                  <a:pt x="171" y="1198"/>
                  <a:pt x="175" y="1199"/>
                  <a:pt x="179" y="1200"/>
                </a:cubicBezTo>
                <a:cubicBezTo>
                  <a:pt x="168" y="1207"/>
                  <a:pt x="168" y="1207"/>
                  <a:pt x="168" y="1207"/>
                </a:cubicBezTo>
                <a:cubicBezTo>
                  <a:pt x="173" y="1209"/>
                  <a:pt x="173" y="1209"/>
                  <a:pt x="173" y="1209"/>
                </a:cubicBezTo>
                <a:cubicBezTo>
                  <a:pt x="166" y="1211"/>
                  <a:pt x="166" y="1211"/>
                  <a:pt x="166" y="1211"/>
                </a:cubicBezTo>
                <a:cubicBezTo>
                  <a:pt x="158" y="1218"/>
                  <a:pt x="158" y="1218"/>
                  <a:pt x="158" y="1218"/>
                </a:cubicBezTo>
                <a:cubicBezTo>
                  <a:pt x="185" y="1215"/>
                  <a:pt x="185" y="1215"/>
                  <a:pt x="185" y="1215"/>
                </a:cubicBezTo>
                <a:cubicBezTo>
                  <a:pt x="185" y="1217"/>
                  <a:pt x="185" y="1217"/>
                  <a:pt x="185" y="1217"/>
                </a:cubicBezTo>
                <a:cubicBezTo>
                  <a:pt x="208" y="1210"/>
                  <a:pt x="208" y="1210"/>
                  <a:pt x="208" y="1210"/>
                </a:cubicBezTo>
                <a:cubicBezTo>
                  <a:pt x="201" y="1210"/>
                  <a:pt x="193" y="1211"/>
                  <a:pt x="191" y="1213"/>
                </a:cubicBezTo>
                <a:cubicBezTo>
                  <a:pt x="185" y="1210"/>
                  <a:pt x="185" y="1210"/>
                  <a:pt x="185" y="1210"/>
                </a:cubicBezTo>
                <a:cubicBezTo>
                  <a:pt x="185" y="1209"/>
                  <a:pt x="185" y="1209"/>
                  <a:pt x="185" y="1209"/>
                </a:cubicBezTo>
                <a:cubicBezTo>
                  <a:pt x="191" y="1206"/>
                  <a:pt x="191" y="1206"/>
                  <a:pt x="191" y="1206"/>
                </a:cubicBezTo>
                <a:cubicBezTo>
                  <a:pt x="193" y="1207"/>
                  <a:pt x="193" y="1207"/>
                  <a:pt x="193" y="1207"/>
                </a:cubicBezTo>
                <a:cubicBezTo>
                  <a:pt x="211" y="1199"/>
                  <a:pt x="211" y="1199"/>
                  <a:pt x="211" y="1199"/>
                </a:cubicBezTo>
                <a:cubicBezTo>
                  <a:pt x="246" y="1193"/>
                  <a:pt x="246" y="1193"/>
                  <a:pt x="246" y="1193"/>
                </a:cubicBezTo>
                <a:cubicBezTo>
                  <a:pt x="246" y="1200"/>
                  <a:pt x="246" y="1200"/>
                  <a:pt x="246" y="1200"/>
                </a:cubicBezTo>
                <a:cubicBezTo>
                  <a:pt x="252" y="1203"/>
                  <a:pt x="252" y="1203"/>
                  <a:pt x="252" y="1203"/>
                </a:cubicBezTo>
                <a:cubicBezTo>
                  <a:pt x="242" y="1204"/>
                  <a:pt x="242" y="1204"/>
                  <a:pt x="242" y="1204"/>
                </a:cubicBezTo>
                <a:cubicBezTo>
                  <a:pt x="239" y="1214"/>
                  <a:pt x="239" y="1214"/>
                  <a:pt x="239" y="1214"/>
                </a:cubicBezTo>
                <a:cubicBezTo>
                  <a:pt x="251" y="1210"/>
                  <a:pt x="251" y="1210"/>
                  <a:pt x="251" y="1210"/>
                </a:cubicBezTo>
                <a:cubicBezTo>
                  <a:pt x="257" y="1210"/>
                  <a:pt x="257" y="1210"/>
                  <a:pt x="257" y="1210"/>
                </a:cubicBezTo>
                <a:cubicBezTo>
                  <a:pt x="245" y="1217"/>
                  <a:pt x="245" y="1217"/>
                  <a:pt x="245" y="1217"/>
                </a:cubicBezTo>
                <a:cubicBezTo>
                  <a:pt x="248" y="1218"/>
                  <a:pt x="250" y="1218"/>
                  <a:pt x="252" y="1218"/>
                </a:cubicBezTo>
                <a:cubicBezTo>
                  <a:pt x="258" y="1217"/>
                  <a:pt x="262" y="1217"/>
                  <a:pt x="265" y="1216"/>
                </a:cubicBezTo>
                <a:cubicBezTo>
                  <a:pt x="266" y="1216"/>
                  <a:pt x="266" y="1215"/>
                  <a:pt x="267" y="1215"/>
                </a:cubicBezTo>
                <a:cubicBezTo>
                  <a:pt x="259" y="1215"/>
                  <a:pt x="259" y="1215"/>
                  <a:pt x="259" y="1215"/>
                </a:cubicBezTo>
                <a:cubicBezTo>
                  <a:pt x="263" y="1209"/>
                  <a:pt x="263" y="1209"/>
                  <a:pt x="263" y="1209"/>
                </a:cubicBezTo>
                <a:cubicBezTo>
                  <a:pt x="257" y="1202"/>
                  <a:pt x="257" y="1202"/>
                  <a:pt x="257" y="1202"/>
                </a:cubicBezTo>
                <a:cubicBezTo>
                  <a:pt x="263" y="1201"/>
                  <a:pt x="263" y="1201"/>
                  <a:pt x="263" y="1201"/>
                </a:cubicBezTo>
                <a:cubicBezTo>
                  <a:pt x="261" y="1189"/>
                  <a:pt x="283" y="1194"/>
                  <a:pt x="276" y="1190"/>
                </a:cubicBezTo>
                <a:cubicBezTo>
                  <a:pt x="300" y="1182"/>
                  <a:pt x="300" y="1182"/>
                  <a:pt x="300" y="1182"/>
                </a:cubicBezTo>
                <a:cubicBezTo>
                  <a:pt x="302" y="1185"/>
                  <a:pt x="302" y="1185"/>
                  <a:pt x="302" y="1185"/>
                </a:cubicBezTo>
                <a:cubicBezTo>
                  <a:pt x="311" y="1187"/>
                  <a:pt x="311" y="1187"/>
                  <a:pt x="311" y="1187"/>
                </a:cubicBezTo>
                <a:cubicBezTo>
                  <a:pt x="306" y="1189"/>
                  <a:pt x="306" y="1189"/>
                  <a:pt x="306" y="1189"/>
                </a:cubicBezTo>
                <a:cubicBezTo>
                  <a:pt x="304" y="1189"/>
                  <a:pt x="303" y="1189"/>
                  <a:pt x="301" y="1189"/>
                </a:cubicBezTo>
                <a:cubicBezTo>
                  <a:pt x="296" y="1193"/>
                  <a:pt x="296" y="1193"/>
                  <a:pt x="296" y="1193"/>
                </a:cubicBezTo>
                <a:cubicBezTo>
                  <a:pt x="302" y="1201"/>
                  <a:pt x="302" y="1201"/>
                  <a:pt x="302" y="1201"/>
                </a:cubicBezTo>
                <a:cubicBezTo>
                  <a:pt x="290" y="1204"/>
                  <a:pt x="290" y="1204"/>
                  <a:pt x="290" y="1204"/>
                </a:cubicBezTo>
                <a:cubicBezTo>
                  <a:pt x="286" y="1211"/>
                  <a:pt x="286" y="1211"/>
                  <a:pt x="286" y="1211"/>
                </a:cubicBezTo>
                <a:cubicBezTo>
                  <a:pt x="277" y="1212"/>
                  <a:pt x="277" y="1212"/>
                  <a:pt x="277" y="1212"/>
                </a:cubicBezTo>
                <a:cubicBezTo>
                  <a:pt x="276" y="1215"/>
                  <a:pt x="276" y="1215"/>
                  <a:pt x="276" y="1215"/>
                </a:cubicBezTo>
                <a:cubicBezTo>
                  <a:pt x="282" y="1215"/>
                  <a:pt x="282" y="1215"/>
                  <a:pt x="282" y="1215"/>
                </a:cubicBezTo>
                <a:cubicBezTo>
                  <a:pt x="311" y="1204"/>
                  <a:pt x="311" y="1204"/>
                  <a:pt x="311" y="1204"/>
                </a:cubicBezTo>
                <a:cubicBezTo>
                  <a:pt x="312" y="1204"/>
                  <a:pt x="312" y="1204"/>
                  <a:pt x="312" y="1204"/>
                </a:cubicBezTo>
                <a:cubicBezTo>
                  <a:pt x="314" y="1212"/>
                  <a:pt x="314" y="1212"/>
                  <a:pt x="314" y="1212"/>
                </a:cubicBezTo>
                <a:cubicBezTo>
                  <a:pt x="308" y="1215"/>
                  <a:pt x="308" y="1215"/>
                  <a:pt x="308" y="1215"/>
                </a:cubicBezTo>
                <a:cubicBezTo>
                  <a:pt x="302" y="1216"/>
                  <a:pt x="297" y="1216"/>
                  <a:pt x="294" y="1217"/>
                </a:cubicBezTo>
                <a:cubicBezTo>
                  <a:pt x="295" y="1223"/>
                  <a:pt x="293" y="1215"/>
                  <a:pt x="290" y="1219"/>
                </a:cubicBezTo>
                <a:cubicBezTo>
                  <a:pt x="292" y="1223"/>
                  <a:pt x="292" y="1223"/>
                  <a:pt x="292" y="1223"/>
                </a:cubicBezTo>
                <a:cubicBezTo>
                  <a:pt x="280" y="1227"/>
                  <a:pt x="280" y="1227"/>
                  <a:pt x="280" y="1227"/>
                </a:cubicBezTo>
                <a:cubicBezTo>
                  <a:pt x="294" y="1227"/>
                  <a:pt x="294" y="1227"/>
                  <a:pt x="294" y="1227"/>
                </a:cubicBezTo>
                <a:cubicBezTo>
                  <a:pt x="308" y="1219"/>
                  <a:pt x="308" y="1219"/>
                  <a:pt x="308" y="1219"/>
                </a:cubicBezTo>
                <a:cubicBezTo>
                  <a:pt x="321" y="1218"/>
                  <a:pt x="321" y="1218"/>
                  <a:pt x="321" y="1218"/>
                </a:cubicBezTo>
                <a:cubicBezTo>
                  <a:pt x="352" y="1210"/>
                  <a:pt x="344" y="1219"/>
                  <a:pt x="344" y="1220"/>
                </a:cubicBezTo>
                <a:cubicBezTo>
                  <a:pt x="327" y="1225"/>
                  <a:pt x="327" y="1225"/>
                  <a:pt x="327" y="1225"/>
                </a:cubicBezTo>
                <a:cubicBezTo>
                  <a:pt x="333" y="1231"/>
                  <a:pt x="333" y="1231"/>
                  <a:pt x="333" y="1231"/>
                </a:cubicBezTo>
                <a:cubicBezTo>
                  <a:pt x="323" y="1231"/>
                  <a:pt x="323" y="1231"/>
                  <a:pt x="323" y="1231"/>
                </a:cubicBezTo>
                <a:cubicBezTo>
                  <a:pt x="327" y="1235"/>
                  <a:pt x="327" y="1235"/>
                  <a:pt x="327" y="1235"/>
                </a:cubicBezTo>
                <a:cubicBezTo>
                  <a:pt x="308" y="1239"/>
                  <a:pt x="308" y="1239"/>
                  <a:pt x="308" y="1239"/>
                </a:cubicBezTo>
                <a:cubicBezTo>
                  <a:pt x="321" y="1243"/>
                  <a:pt x="321" y="1243"/>
                  <a:pt x="321" y="1243"/>
                </a:cubicBezTo>
                <a:cubicBezTo>
                  <a:pt x="311" y="1251"/>
                  <a:pt x="311" y="1251"/>
                  <a:pt x="311" y="1251"/>
                </a:cubicBezTo>
                <a:cubicBezTo>
                  <a:pt x="329" y="1260"/>
                  <a:pt x="329" y="1260"/>
                  <a:pt x="329" y="1260"/>
                </a:cubicBezTo>
                <a:cubicBezTo>
                  <a:pt x="348" y="1257"/>
                  <a:pt x="348" y="1257"/>
                  <a:pt x="348" y="1257"/>
                </a:cubicBezTo>
                <a:cubicBezTo>
                  <a:pt x="355" y="1260"/>
                  <a:pt x="355" y="1260"/>
                  <a:pt x="355" y="1260"/>
                </a:cubicBezTo>
                <a:cubicBezTo>
                  <a:pt x="360" y="1258"/>
                  <a:pt x="360" y="1258"/>
                  <a:pt x="360" y="1258"/>
                </a:cubicBezTo>
                <a:cubicBezTo>
                  <a:pt x="358" y="1247"/>
                  <a:pt x="378" y="1254"/>
                  <a:pt x="372" y="1251"/>
                </a:cubicBezTo>
                <a:cubicBezTo>
                  <a:pt x="378" y="1251"/>
                  <a:pt x="378" y="1251"/>
                  <a:pt x="378" y="1251"/>
                </a:cubicBezTo>
                <a:cubicBezTo>
                  <a:pt x="366" y="1258"/>
                  <a:pt x="366" y="1258"/>
                  <a:pt x="366" y="1258"/>
                </a:cubicBezTo>
                <a:cubicBezTo>
                  <a:pt x="368" y="1259"/>
                  <a:pt x="368" y="1259"/>
                  <a:pt x="368" y="1259"/>
                </a:cubicBezTo>
                <a:cubicBezTo>
                  <a:pt x="348" y="1268"/>
                  <a:pt x="348" y="1268"/>
                  <a:pt x="348" y="1268"/>
                </a:cubicBezTo>
                <a:cubicBezTo>
                  <a:pt x="360" y="1269"/>
                  <a:pt x="360" y="1269"/>
                  <a:pt x="360" y="1269"/>
                </a:cubicBezTo>
                <a:cubicBezTo>
                  <a:pt x="356" y="1269"/>
                  <a:pt x="359" y="1268"/>
                  <a:pt x="358" y="1268"/>
                </a:cubicBezTo>
                <a:cubicBezTo>
                  <a:pt x="378" y="1259"/>
                  <a:pt x="378" y="1259"/>
                  <a:pt x="378" y="1259"/>
                </a:cubicBezTo>
                <a:cubicBezTo>
                  <a:pt x="426" y="1242"/>
                  <a:pt x="426" y="1242"/>
                  <a:pt x="426" y="1242"/>
                </a:cubicBezTo>
                <a:cubicBezTo>
                  <a:pt x="442" y="1242"/>
                  <a:pt x="442" y="1242"/>
                  <a:pt x="442" y="1242"/>
                </a:cubicBezTo>
                <a:cubicBezTo>
                  <a:pt x="433" y="1255"/>
                  <a:pt x="431" y="1241"/>
                  <a:pt x="417" y="1248"/>
                </a:cubicBezTo>
                <a:cubicBezTo>
                  <a:pt x="426" y="1248"/>
                  <a:pt x="426" y="1248"/>
                  <a:pt x="426" y="1248"/>
                </a:cubicBezTo>
                <a:cubicBezTo>
                  <a:pt x="415" y="1255"/>
                  <a:pt x="427" y="1251"/>
                  <a:pt x="424" y="1251"/>
                </a:cubicBezTo>
                <a:cubicBezTo>
                  <a:pt x="434" y="1251"/>
                  <a:pt x="434" y="1251"/>
                  <a:pt x="434" y="1251"/>
                </a:cubicBezTo>
                <a:cubicBezTo>
                  <a:pt x="407" y="1266"/>
                  <a:pt x="407" y="1266"/>
                  <a:pt x="407" y="1266"/>
                </a:cubicBezTo>
                <a:cubicBezTo>
                  <a:pt x="415" y="1266"/>
                  <a:pt x="415" y="1266"/>
                  <a:pt x="415" y="1266"/>
                </a:cubicBezTo>
                <a:cubicBezTo>
                  <a:pt x="413" y="1267"/>
                  <a:pt x="406" y="1270"/>
                  <a:pt x="399" y="1270"/>
                </a:cubicBezTo>
                <a:cubicBezTo>
                  <a:pt x="407" y="1275"/>
                  <a:pt x="407" y="1275"/>
                  <a:pt x="407" y="1275"/>
                </a:cubicBezTo>
                <a:cubicBezTo>
                  <a:pt x="403" y="1278"/>
                  <a:pt x="403" y="1278"/>
                  <a:pt x="403" y="1278"/>
                </a:cubicBezTo>
                <a:cubicBezTo>
                  <a:pt x="409" y="1281"/>
                  <a:pt x="409" y="1281"/>
                  <a:pt x="409" y="1281"/>
                </a:cubicBezTo>
                <a:cubicBezTo>
                  <a:pt x="432" y="1284"/>
                  <a:pt x="432" y="1284"/>
                  <a:pt x="432" y="1284"/>
                </a:cubicBezTo>
                <a:cubicBezTo>
                  <a:pt x="446" y="1276"/>
                  <a:pt x="446" y="1276"/>
                  <a:pt x="446" y="1276"/>
                </a:cubicBezTo>
                <a:cubicBezTo>
                  <a:pt x="463" y="1276"/>
                  <a:pt x="463" y="1276"/>
                  <a:pt x="463" y="1276"/>
                </a:cubicBezTo>
                <a:cubicBezTo>
                  <a:pt x="471" y="1274"/>
                  <a:pt x="471" y="1274"/>
                  <a:pt x="471" y="1274"/>
                </a:cubicBezTo>
                <a:cubicBezTo>
                  <a:pt x="471" y="1277"/>
                  <a:pt x="471" y="1277"/>
                  <a:pt x="471" y="1277"/>
                </a:cubicBezTo>
                <a:cubicBezTo>
                  <a:pt x="489" y="1270"/>
                  <a:pt x="489" y="1270"/>
                  <a:pt x="489" y="1270"/>
                </a:cubicBezTo>
                <a:cubicBezTo>
                  <a:pt x="473" y="1271"/>
                  <a:pt x="473" y="1271"/>
                  <a:pt x="473" y="1271"/>
                </a:cubicBezTo>
                <a:cubicBezTo>
                  <a:pt x="498" y="1258"/>
                  <a:pt x="498" y="1258"/>
                  <a:pt x="498" y="1258"/>
                </a:cubicBezTo>
                <a:cubicBezTo>
                  <a:pt x="514" y="1257"/>
                  <a:pt x="514" y="1257"/>
                  <a:pt x="514" y="1257"/>
                </a:cubicBezTo>
                <a:cubicBezTo>
                  <a:pt x="514" y="1259"/>
                  <a:pt x="514" y="1259"/>
                  <a:pt x="514" y="1259"/>
                </a:cubicBezTo>
                <a:cubicBezTo>
                  <a:pt x="499" y="1263"/>
                  <a:pt x="499" y="1263"/>
                  <a:pt x="499" y="1263"/>
                </a:cubicBezTo>
                <a:cubicBezTo>
                  <a:pt x="492" y="1268"/>
                  <a:pt x="492" y="1268"/>
                  <a:pt x="492" y="1268"/>
                </a:cubicBezTo>
                <a:cubicBezTo>
                  <a:pt x="528" y="1259"/>
                  <a:pt x="495" y="1267"/>
                  <a:pt x="504" y="1268"/>
                </a:cubicBezTo>
                <a:cubicBezTo>
                  <a:pt x="514" y="1262"/>
                  <a:pt x="514" y="1262"/>
                  <a:pt x="514" y="1262"/>
                </a:cubicBezTo>
                <a:cubicBezTo>
                  <a:pt x="545" y="1257"/>
                  <a:pt x="545" y="1257"/>
                  <a:pt x="545" y="1257"/>
                </a:cubicBezTo>
                <a:cubicBezTo>
                  <a:pt x="559" y="1259"/>
                  <a:pt x="559" y="1259"/>
                  <a:pt x="559" y="1259"/>
                </a:cubicBezTo>
                <a:cubicBezTo>
                  <a:pt x="566" y="1262"/>
                  <a:pt x="566" y="1262"/>
                  <a:pt x="566" y="1262"/>
                </a:cubicBezTo>
                <a:cubicBezTo>
                  <a:pt x="558" y="1266"/>
                  <a:pt x="558" y="1266"/>
                  <a:pt x="558" y="1266"/>
                </a:cubicBezTo>
                <a:cubicBezTo>
                  <a:pt x="547" y="1265"/>
                  <a:pt x="547" y="1265"/>
                  <a:pt x="547" y="1265"/>
                </a:cubicBezTo>
                <a:cubicBezTo>
                  <a:pt x="547" y="1272"/>
                  <a:pt x="547" y="1272"/>
                  <a:pt x="547" y="1272"/>
                </a:cubicBezTo>
                <a:cubicBezTo>
                  <a:pt x="533" y="1279"/>
                  <a:pt x="533" y="1279"/>
                  <a:pt x="533" y="1279"/>
                </a:cubicBezTo>
                <a:cubicBezTo>
                  <a:pt x="520" y="1279"/>
                  <a:pt x="520" y="1279"/>
                  <a:pt x="520" y="1279"/>
                </a:cubicBezTo>
                <a:cubicBezTo>
                  <a:pt x="524" y="1281"/>
                  <a:pt x="524" y="1281"/>
                  <a:pt x="524" y="1281"/>
                </a:cubicBezTo>
                <a:cubicBezTo>
                  <a:pt x="529" y="1281"/>
                  <a:pt x="529" y="1281"/>
                  <a:pt x="529" y="1281"/>
                </a:cubicBezTo>
                <a:cubicBezTo>
                  <a:pt x="559" y="1274"/>
                  <a:pt x="569" y="1272"/>
                  <a:pt x="570" y="1273"/>
                </a:cubicBezTo>
                <a:cubicBezTo>
                  <a:pt x="576" y="1272"/>
                  <a:pt x="576" y="1272"/>
                  <a:pt x="576" y="1272"/>
                </a:cubicBezTo>
                <a:cubicBezTo>
                  <a:pt x="607" y="1268"/>
                  <a:pt x="607" y="1268"/>
                  <a:pt x="607" y="1268"/>
                </a:cubicBezTo>
                <a:cubicBezTo>
                  <a:pt x="605" y="1266"/>
                  <a:pt x="605" y="1266"/>
                  <a:pt x="605" y="1266"/>
                </a:cubicBezTo>
                <a:cubicBezTo>
                  <a:pt x="615" y="1264"/>
                  <a:pt x="615" y="1264"/>
                  <a:pt x="615" y="1264"/>
                </a:cubicBezTo>
                <a:cubicBezTo>
                  <a:pt x="617" y="1266"/>
                  <a:pt x="617" y="1266"/>
                  <a:pt x="617" y="1266"/>
                </a:cubicBezTo>
                <a:cubicBezTo>
                  <a:pt x="650" y="1270"/>
                  <a:pt x="650" y="1270"/>
                  <a:pt x="650" y="1270"/>
                </a:cubicBezTo>
                <a:cubicBezTo>
                  <a:pt x="642" y="1276"/>
                  <a:pt x="642" y="1276"/>
                  <a:pt x="642" y="1276"/>
                </a:cubicBezTo>
                <a:cubicBezTo>
                  <a:pt x="646" y="1278"/>
                  <a:pt x="646" y="1278"/>
                  <a:pt x="646" y="1278"/>
                </a:cubicBezTo>
                <a:cubicBezTo>
                  <a:pt x="630" y="1290"/>
                  <a:pt x="630" y="1290"/>
                  <a:pt x="630" y="1290"/>
                </a:cubicBezTo>
                <a:cubicBezTo>
                  <a:pt x="617" y="1291"/>
                  <a:pt x="617" y="1291"/>
                  <a:pt x="617" y="1291"/>
                </a:cubicBezTo>
                <a:cubicBezTo>
                  <a:pt x="614" y="1300"/>
                  <a:pt x="587" y="1298"/>
                  <a:pt x="580" y="1304"/>
                </a:cubicBezTo>
                <a:cubicBezTo>
                  <a:pt x="584" y="1304"/>
                  <a:pt x="584" y="1304"/>
                  <a:pt x="584" y="1304"/>
                </a:cubicBezTo>
                <a:cubicBezTo>
                  <a:pt x="599" y="1314"/>
                  <a:pt x="599" y="1314"/>
                  <a:pt x="599" y="1314"/>
                </a:cubicBezTo>
                <a:cubicBezTo>
                  <a:pt x="609" y="1316"/>
                  <a:pt x="609" y="1316"/>
                  <a:pt x="609" y="1316"/>
                </a:cubicBezTo>
                <a:cubicBezTo>
                  <a:pt x="627" y="1315"/>
                  <a:pt x="627" y="1315"/>
                  <a:pt x="627" y="1315"/>
                </a:cubicBezTo>
                <a:cubicBezTo>
                  <a:pt x="633" y="1311"/>
                  <a:pt x="633" y="1311"/>
                  <a:pt x="633" y="1311"/>
                </a:cubicBezTo>
                <a:cubicBezTo>
                  <a:pt x="615" y="1316"/>
                  <a:pt x="626" y="1307"/>
                  <a:pt x="617" y="1309"/>
                </a:cubicBezTo>
                <a:cubicBezTo>
                  <a:pt x="627" y="1301"/>
                  <a:pt x="627" y="1301"/>
                  <a:pt x="627" y="1301"/>
                </a:cubicBezTo>
                <a:cubicBezTo>
                  <a:pt x="642" y="1301"/>
                  <a:pt x="642" y="1301"/>
                  <a:pt x="642" y="1301"/>
                </a:cubicBezTo>
                <a:cubicBezTo>
                  <a:pt x="645" y="1302"/>
                  <a:pt x="643" y="1306"/>
                  <a:pt x="638" y="1308"/>
                </a:cubicBezTo>
                <a:cubicBezTo>
                  <a:pt x="650" y="1309"/>
                  <a:pt x="650" y="1309"/>
                  <a:pt x="650" y="1309"/>
                </a:cubicBezTo>
                <a:cubicBezTo>
                  <a:pt x="664" y="1303"/>
                  <a:pt x="664" y="1303"/>
                  <a:pt x="664" y="1303"/>
                </a:cubicBezTo>
                <a:cubicBezTo>
                  <a:pt x="673" y="1306"/>
                  <a:pt x="673" y="1306"/>
                  <a:pt x="673" y="1306"/>
                </a:cubicBezTo>
                <a:cubicBezTo>
                  <a:pt x="658" y="1309"/>
                  <a:pt x="658" y="1309"/>
                  <a:pt x="658" y="1309"/>
                </a:cubicBezTo>
                <a:cubicBezTo>
                  <a:pt x="640" y="1320"/>
                  <a:pt x="640" y="1320"/>
                  <a:pt x="640" y="1320"/>
                </a:cubicBezTo>
                <a:cubicBezTo>
                  <a:pt x="646" y="1318"/>
                  <a:pt x="650" y="1317"/>
                  <a:pt x="654" y="1316"/>
                </a:cubicBezTo>
                <a:cubicBezTo>
                  <a:pt x="654" y="1316"/>
                  <a:pt x="654" y="1316"/>
                  <a:pt x="654" y="1315"/>
                </a:cubicBezTo>
                <a:cubicBezTo>
                  <a:pt x="659" y="1314"/>
                  <a:pt x="659" y="1314"/>
                  <a:pt x="659" y="1314"/>
                </a:cubicBezTo>
                <a:cubicBezTo>
                  <a:pt x="663" y="1313"/>
                  <a:pt x="665" y="1313"/>
                  <a:pt x="665" y="1313"/>
                </a:cubicBezTo>
                <a:cubicBezTo>
                  <a:pt x="673" y="1311"/>
                  <a:pt x="673" y="1311"/>
                  <a:pt x="673" y="1311"/>
                </a:cubicBezTo>
                <a:cubicBezTo>
                  <a:pt x="677" y="1308"/>
                  <a:pt x="677" y="1308"/>
                  <a:pt x="677" y="1308"/>
                </a:cubicBezTo>
                <a:cubicBezTo>
                  <a:pt x="692" y="1306"/>
                  <a:pt x="692" y="1306"/>
                  <a:pt x="692" y="1306"/>
                </a:cubicBezTo>
                <a:cubicBezTo>
                  <a:pt x="693" y="1304"/>
                  <a:pt x="693" y="1304"/>
                  <a:pt x="693" y="1304"/>
                </a:cubicBezTo>
                <a:cubicBezTo>
                  <a:pt x="755" y="1284"/>
                  <a:pt x="755" y="1284"/>
                  <a:pt x="755" y="1284"/>
                </a:cubicBezTo>
                <a:cubicBezTo>
                  <a:pt x="765" y="1287"/>
                  <a:pt x="765" y="1287"/>
                  <a:pt x="765" y="1287"/>
                </a:cubicBezTo>
                <a:cubicBezTo>
                  <a:pt x="780" y="1279"/>
                  <a:pt x="780" y="1279"/>
                  <a:pt x="780" y="1279"/>
                </a:cubicBezTo>
                <a:cubicBezTo>
                  <a:pt x="802" y="1275"/>
                  <a:pt x="802" y="1275"/>
                  <a:pt x="802" y="1275"/>
                </a:cubicBezTo>
                <a:cubicBezTo>
                  <a:pt x="846" y="1264"/>
                  <a:pt x="846" y="1264"/>
                  <a:pt x="846" y="1264"/>
                </a:cubicBezTo>
                <a:cubicBezTo>
                  <a:pt x="842" y="1262"/>
                  <a:pt x="842" y="1262"/>
                  <a:pt x="842" y="1262"/>
                </a:cubicBezTo>
                <a:cubicBezTo>
                  <a:pt x="829" y="1259"/>
                  <a:pt x="829" y="1259"/>
                  <a:pt x="829" y="1259"/>
                </a:cubicBezTo>
                <a:cubicBezTo>
                  <a:pt x="813" y="1260"/>
                  <a:pt x="813" y="1260"/>
                  <a:pt x="813" y="1260"/>
                </a:cubicBezTo>
                <a:cubicBezTo>
                  <a:pt x="815" y="1257"/>
                  <a:pt x="815" y="1257"/>
                  <a:pt x="815" y="1257"/>
                </a:cubicBezTo>
                <a:cubicBezTo>
                  <a:pt x="897" y="1232"/>
                  <a:pt x="897" y="1232"/>
                  <a:pt x="897" y="1232"/>
                </a:cubicBezTo>
                <a:cubicBezTo>
                  <a:pt x="940" y="1224"/>
                  <a:pt x="940" y="1224"/>
                  <a:pt x="940" y="1224"/>
                </a:cubicBezTo>
                <a:cubicBezTo>
                  <a:pt x="959" y="1227"/>
                  <a:pt x="959" y="1227"/>
                  <a:pt x="959" y="1227"/>
                </a:cubicBezTo>
                <a:cubicBezTo>
                  <a:pt x="949" y="1229"/>
                  <a:pt x="949" y="1229"/>
                  <a:pt x="949" y="1229"/>
                </a:cubicBezTo>
                <a:cubicBezTo>
                  <a:pt x="940" y="1227"/>
                  <a:pt x="940" y="1227"/>
                  <a:pt x="940" y="1227"/>
                </a:cubicBezTo>
                <a:cubicBezTo>
                  <a:pt x="940" y="1227"/>
                  <a:pt x="940" y="1227"/>
                  <a:pt x="940" y="1227"/>
                </a:cubicBezTo>
                <a:cubicBezTo>
                  <a:pt x="939" y="1230"/>
                  <a:pt x="939" y="1230"/>
                  <a:pt x="939" y="1230"/>
                </a:cubicBezTo>
                <a:cubicBezTo>
                  <a:pt x="942" y="1232"/>
                  <a:pt x="942" y="1232"/>
                  <a:pt x="942" y="1232"/>
                </a:cubicBezTo>
                <a:cubicBezTo>
                  <a:pt x="930" y="1238"/>
                  <a:pt x="930" y="1238"/>
                  <a:pt x="930" y="1238"/>
                </a:cubicBezTo>
                <a:cubicBezTo>
                  <a:pt x="911" y="1245"/>
                  <a:pt x="911" y="1245"/>
                  <a:pt x="911" y="1245"/>
                </a:cubicBezTo>
                <a:cubicBezTo>
                  <a:pt x="897" y="1246"/>
                  <a:pt x="897" y="1246"/>
                  <a:pt x="897" y="1246"/>
                </a:cubicBezTo>
                <a:cubicBezTo>
                  <a:pt x="871" y="1242"/>
                  <a:pt x="898" y="1245"/>
                  <a:pt x="893" y="1241"/>
                </a:cubicBezTo>
                <a:cubicBezTo>
                  <a:pt x="887" y="1240"/>
                  <a:pt x="887" y="1240"/>
                  <a:pt x="887" y="1240"/>
                </a:cubicBezTo>
                <a:cubicBezTo>
                  <a:pt x="883" y="1245"/>
                  <a:pt x="883" y="1245"/>
                  <a:pt x="883" y="1245"/>
                </a:cubicBezTo>
                <a:cubicBezTo>
                  <a:pt x="873" y="1245"/>
                  <a:pt x="873" y="1245"/>
                  <a:pt x="873" y="1245"/>
                </a:cubicBezTo>
                <a:cubicBezTo>
                  <a:pt x="862" y="1250"/>
                  <a:pt x="862" y="1250"/>
                  <a:pt x="862" y="1250"/>
                </a:cubicBezTo>
                <a:cubicBezTo>
                  <a:pt x="864" y="1251"/>
                  <a:pt x="864" y="1251"/>
                  <a:pt x="864" y="1251"/>
                </a:cubicBezTo>
                <a:cubicBezTo>
                  <a:pt x="837" y="1257"/>
                  <a:pt x="837" y="1257"/>
                  <a:pt x="837" y="1257"/>
                </a:cubicBezTo>
                <a:cubicBezTo>
                  <a:pt x="842" y="1257"/>
                  <a:pt x="842" y="1257"/>
                  <a:pt x="842" y="1257"/>
                </a:cubicBezTo>
                <a:cubicBezTo>
                  <a:pt x="852" y="1259"/>
                  <a:pt x="852" y="1259"/>
                  <a:pt x="852" y="1259"/>
                </a:cubicBezTo>
                <a:cubicBezTo>
                  <a:pt x="852" y="1262"/>
                  <a:pt x="852" y="1262"/>
                  <a:pt x="852" y="1262"/>
                </a:cubicBezTo>
                <a:cubicBezTo>
                  <a:pt x="870" y="1262"/>
                  <a:pt x="870" y="1262"/>
                  <a:pt x="870" y="1262"/>
                </a:cubicBezTo>
                <a:cubicBezTo>
                  <a:pt x="864" y="1260"/>
                  <a:pt x="864" y="1260"/>
                  <a:pt x="864" y="1260"/>
                </a:cubicBezTo>
                <a:cubicBezTo>
                  <a:pt x="870" y="1257"/>
                  <a:pt x="870" y="1257"/>
                  <a:pt x="870" y="1257"/>
                </a:cubicBezTo>
                <a:cubicBezTo>
                  <a:pt x="862" y="1254"/>
                  <a:pt x="862" y="1254"/>
                  <a:pt x="862" y="1254"/>
                </a:cubicBezTo>
                <a:cubicBezTo>
                  <a:pt x="874" y="1247"/>
                  <a:pt x="874" y="1247"/>
                  <a:pt x="874" y="1247"/>
                </a:cubicBezTo>
                <a:cubicBezTo>
                  <a:pt x="877" y="1248"/>
                  <a:pt x="877" y="1248"/>
                  <a:pt x="877" y="1248"/>
                </a:cubicBezTo>
                <a:cubicBezTo>
                  <a:pt x="893" y="1252"/>
                  <a:pt x="893" y="1252"/>
                  <a:pt x="893" y="1252"/>
                </a:cubicBezTo>
                <a:cubicBezTo>
                  <a:pt x="899" y="1251"/>
                  <a:pt x="899" y="1251"/>
                  <a:pt x="899" y="1251"/>
                </a:cubicBezTo>
                <a:cubicBezTo>
                  <a:pt x="903" y="1248"/>
                  <a:pt x="903" y="1248"/>
                  <a:pt x="903" y="1248"/>
                </a:cubicBezTo>
                <a:cubicBezTo>
                  <a:pt x="922" y="1246"/>
                  <a:pt x="922" y="1246"/>
                  <a:pt x="922" y="1246"/>
                </a:cubicBezTo>
                <a:cubicBezTo>
                  <a:pt x="914" y="1244"/>
                  <a:pt x="929" y="1242"/>
                  <a:pt x="934" y="1240"/>
                </a:cubicBezTo>
                <a:cubicBezTo>
                  <a:pt x="945" y="1245"/>
                  <a:pt x="945" y="1245"/>
                  <a:pt x="945" y="1245"/>
                </a:cubicBezTo>
                <a:cubicBezTo>
                  <a:pt x="940" y="1246"/>
                  <a:pt x="940" y="1246"/>
                  <a:pt x="940" y="1246"/>
                </a:cubicBezTo>
                <a:cubicBezTo>
                  <a:pt x="932" y="1248"/>
                  <a:pt x="932" y="1248"/>
                  <a:pt x="932" y="1248"/>
                </a:cubicBezTo>
                <a:cubicBezTo>
                  <a:pt x="940" y="1248"/>
                  <a:pt x="940" y="1248"/>
                  <a:pt x="940" y="1248"/>
                </a:cubicBezTo>
                <a:cubicBezTo>
                  <a:pt x="940" y="1247"/>
                  <a:pt x="940" y="1247"/>
                  <a:pt x="940" y="1247"/>
                </a:cubicBezTo>
                <a:cubicBezTo>
                  <a:pt x="965" y="1248"/>
                  <a:pt x="965" y="1248"/>
                  <a:pt x="965" y="1248"/>
                </a:cubicBezTo>
                <a:cubicBezTo>
                  <a:pt x="945" y="1241"/>
                  <a:pt x="945" y="1241"/>
                  <a:pt x="945" y="1241"/>
                </a:cubicBezTo>
                <a:cubicBezTo>
                  <a:pt x="945" y="1236"/>
                  <a:pt x="951" y="1237"/>
                  <a:pt x="957" y="1236"/>
                </a:cubicBezTo>
                <a:cubicBezTo>
                  <a:pt x="951" y="1236"/>
                  <a:pt x="951" y="1236"/>
                  <a:pt x="951" y="1236"/>
                </a:cubicBezTo>
                <a:cubicBezTo>
                  <a:pt x="948" y="1235"/>
                  <a:pt x="951" y="1234"/>
                  <a:pt x="952" y="1232"/>
                </a:cubicBezTo>
                <a:cubicBezTo>
                  <a:pt x="982" y="1232"/>
                  <a:pt x="982" y="1232"/>
                  <a:pt x="982" y="1232"/>
                </a:cubicBezTo>
                <a:cubicBezTo>
                  <a:pt x="973" y="1240"/>
                  <a:pt x="973" y="1240"/>
                  <a:pt x="973" y="1240"/>
                </a:cubicBezTo>
                <a:cubicBezTo>
                  <a:pt x="994" y="1240"/>
                  <a:pt x="994" y="1240"/>
                  <a:pt x="994" y="1240"/>
                </a:cubicBezTo>
                <a:cubicBezTo>
                  <a:pt x="992" y="1244"/>
                  <a:pt x="992" y="1244"/>
                  <a:pt x="992" y="1244"/>
                </a:cubicBezTo>
                <a:cubicBezTo>
                  <a:pt x="1008" y="1245"/>
                  <a:pt x="1008" y="1245"/>
                  <a:pt x="1008" y="1245"/>
                </a:cubicBezTo>
                <a:cubicBezTo>
                  <a:pt x="1014" y="1249"/>
                  <a:pt x="1014" y="1249"/>
                  <a:pt x="1014" y="1249"/>
                </a:cubicBezTo>
                <a:cubicBezTo>
                  <a:pt x="1042" y="1243"/>
                  <a:pt x="1042" y="1243"/>
                  <a:pt x="1042" y="1243"/>
                </a:cubicBezTo>
                <a:cubicBezTo>
                  <a:pt x="1042" y="1240"/>
                  <a:pt x="1042" y="1240"/>
                  <a:pt x="1042" y="1240"/>
                </a:cubicBezTo>
                <a:cubicBezTo>
                  <a:pt x="1044" y="1239"/>
                  <a:pt x="1045" y="1238"/>
                  <a:pt x="1047" y="1238"/>
                </a:cubicBezTo>
                <a:cubicBezTo>
                  <a:pt x="1054" y="1241"/>
                  <a:pt x="1054" y="1241"/>
                  <a:pt x="1054" y="1241"/>
                </a:cubicBezTo>
                <a:cubicBezTo>
                  <a:pt x="1064" y="1240"/>
                  <a:pt x="1064" y="1240"/>
                  <a:pt x="1064" y="1240"/>
                </a:cubicBezTo>
                <a:cubicBezTo>
                  <a:pt x="1055" y="1236"/>
                  <a:pt x="1055" y="1236"/>
                  <a:pt x="1055" y="1236"/>
                </a:cubicBezTo>
                <a:cubicBezTo>
                  <a:pt x="1115" y="1221"/>
                  <a:pt x="1115" y="1221"/>
                  <a:pt x="1115" y="1221"/>
                </a:cubicBezTo>
                <a:cubicBezTo>
                  <a:pt x="1120" y="1223"/>
                  <a:pt x="1120" y="1223"/>
                  <a:pt x="1120" y="1223"/>
                </a:cubicBezTo>
                <a:cubicBezTo>
                  <a:pt x="1114" y="1225"/>
                  <a:pt x="1114" y="1225"/>
                  <a:pt x="1114" y="1225"/>
                </a:cubicBezTo>
                <a:cubicBezTo>
                  <a:pt x="1120" y="1228"/>
                  <a:pt x="1120" y="1228"/>
                  <a:pt x="1120" y="1228"/>
                </a:cubicBezTo>
                <a:cubicBezTo>
                  <a:pt x="1111" y="1230"/>
                  <a:pt x="1111" y="1230"/>
                  <a:pt x="1111" y="1230"/>
                </a:cubicBezTo>
                <a:cubicBezTo>
                  <a:pt x="1107" y="1227"/>
                  <a:pt x="1107" y="1227"/>
                  <a:pt x="1107" y="1227"/>
                </a:cubicBezTo>
                <a:cubicBezTo>
                  <a:pt x="1101" y="1229"/>
                  <a:pt x="1101" y="1229"/>
                  <a:pt x="1101" y="1229"/>
                </a:cubicBezTo>
                <a:cubicBezTo>
                  <a:pt x="1101" y="1231"/>
                  <a:pt x="1101" y="1231"/>
                  <a:pt x="1101" y="1231"/>
                </a:cubicBezTo>
                <a:cubicBezTo>
                  <a:pt x="1103" y="1237"/>
                  <a:pt x="1103" y="1237"/>
                  <a:pt x="1103" y="1237"/>
                </a:cubicBezTo>
                <a:cubicBezTo>
                  <a:pt x="1114" y="1235"/>
                  <a:pt x="1114" y="1235"/>
                  <a:pt x="1114" y="1235"/>
                </a:cubicBezTo>
                <a:cubicBezTo>
                  <a:pt x="1117" y="1237"/>
                  <a:pt x="1117" y="1237"/>
                  <a:pt x="1117" y="1237"/>
                </a:cubicBezTo>
                <a:cubicBezTo>
                  <a:pt x="1111" y="1241"/>
                  <a:pt x="1111" y="1241"/>
                  <a:pt x="1111" y="1241"/>
                </a:cubicBezTo>
                <a:cubicBezTo>
                  <a:pt x="1095" y="1237"/>
                  <a:pt x="1095" y="1237"/>
                  <a:pt x="1095" y="1237"/>
                </a:cubicBezTo>
                <a:cubicBezTo>
                  <a:pt x="1080" y="1240"/>
                  <a:pt x="1080" y="1240"/>
                  <a:pt x="1080" y="1240"/>
                </a:cubicBezTo>
                <a:cubicBezTo>
                  <a:pt x="1093" y="1242"/>
                  <a:pt x="1093" y="1242"/>
                  <a:pt x="1093" y="1242"/>
                </a:cubicBezTo>
                <a:cubicBezTo>
                  <a:pt x="1097" y="1246"/>
                  <a:pt x="1097" y="1246"/>
                  <a:pt x="1097" y="1246"/>
                </a:cubicBezTo>
                <a:cubicBezTo>
                  <a:pt x="1105" y="1246"/>
                  <a:pt x="1105" y="1246"/>
                  <a:pt x="1105" y="1246"/>
                </a:cubicBezTo>
                <a:cubicBezTo>
                  <a:pt x="1130" y="1242"/>
                  <a:pt x="1130" y="1242"/>
                  <a:pt x="1130" y="1242"/>
                </a:cubicBezTo>
                <a:cubicBezTo>
                  <a:pt x="1112" y="1240"/>
                  <a:pt x="1130" y="1239"/>
                  <a:pt x="1130" y="1237"/>
                </a:cubicBezTo>
                <a:cubicBezTo>
                  <a:pt x="1140" y="1236"/>
                  <a:pt x="1140" y="1236"/>
                  <a:pt x="1140" y="1236"/>
                </a:cubicBezTo>
                <a:cubicBezTo>
                  <a:pt x="1145" y="1243"/>
                  <a:pt x="1145" y="1243"/>
                  <a:pt x="1145" y="1243"/>
                </a:cubicBezTo>
                <a:cubicBezTo>
                  <a:pt x="1151" y="1240"/>
                  <a:pt x="1151" y="1240"/>
                  <a:pt x="1151" y="1240"/>
                </a:cubicBezTo>
                <a:cubicBezTo>
                  <a:pt x="1164" y="1247"/>
                  <a:pt x="1157" y="1239"/>
                  <a:pt x="1167" y="1240"/>
                </a:cubicBezTo>
                <a:cubicBezTo>
                  <a:pt x="1171" y="1245"/>
                  <a:pt x="1171" y="1245"/>
                  <a:pt x="1171" y="1245"/>
                </a:cubicBezTo>
                <a:cubicBezTo>
                  <a:pt x="1162" y="1251"/>
                  <a:pt x="1162" y="1251"/>
                  <a:pt x="1162" y="1251"/>
                </a:cubicBezTo>
                <a:cubicBezTo>
                  <a:pt x="1151" y="1251"/>
                  <a:pt x="1151" y="1251"/>
                  <a:pt x="1151" y="1251"/>
                </a:cubicBezTo>
                <a:cubicBezTo>
                  <a:pt x="1132" y="1252"/>
                  <a:pt x="1132" y="1252"/>
                  <a:pt x="1132" y="1252"/>
                </a:cubicBezTo>
                <a:cubicBezTo>
                  <a:pt x="1132" y="1255"/>
                  <a:pt x="1132" y="1255"/>
                  <a:pt x="1132" y="1255"/>
                </a:cubicBezTo>
                <a:cubicBezTo>
                  <a:pt x="1115" y="1255"/>
                  <a:pt x="1115" y="1255"/>
                  <a:pt x="1115" y="1255"/>
                </a:cubicBezTo>
                <a:cubicBezTo>
                  <a:pt x="1114" y="1262"/>
                  <a:pt x="1114" y="1262"/>
                  <a:pt x="1114" y="1262"/>
                </a:cubicBezTo>
                <a:cubicBezTo>
                  <a:pt x="1101" y="1264"/>
                  <a:pt x="1101" y="1264"/>
                  <a:pt x="1101" y="1264"/>
                </a:cubicBezTo>
                <a:cubicBezTo>
                  <a:pt x="1088" y="1262"/>
                  <a:pt x="1088" y="1262"/>
                  <a:pt x="1088" y="1262"/>
                </a:cubicBezTo>
                <a:cubicBezTo>
                  <a:pt x="1091" y="1261"/>
                  <a:pt x="1093" y="1260"/>
                  <a:pt x="1090" y="1259"/>
                </a:cubicBezTo>
                <a:cubicBezTo>
                  <a:pt x="1089" y="1260"/>
                  <a:pt x="1089" y="1260"/>
                  <a:pt x="1089" y="1260"/>
                </a:cubicBezTo>
                <a:cubicBezTo>
                  <a:pt x="1066" y="1263"/>
                  <a:pt x="1066" y="1263"/>
                  <a:pt x="1066" y="1263"/>
                </a:cubicBezTo>
                <a:cubicBezTo>
                  <a:pt x="1070" y="1263"/>
                  <a:pt x="1070" y="1263"/>
                  <a:pt x="1070" y="1263"/>
                </a:cubicBezTo>
                <a:cubicBezTo>
                  <a:pt x="1086" y="1268"/>
                  <a:pt x="1086" y="1268"/>
                  <a:pt x="1086" y="1268"/>
                </a:cubicBezTo>
                <a:cubicBezTo>
                  <a:pt x="1083" y="1269"/>
                  <a:pt x="1083" y="1269"/>
                  <a:pt x="1083" y="1269"/>
                </a:cubicBezTo>
                <a:cubicBezTo>
                  <a:pt x="1083" y="1273"/>
                  <a:pt x="1083" y="1273"/>
                  <a:pt x="1083" y="1273"/>
                </a:cubicBezTo>
                <a:cubicBezTo>
                  <a:pt x="1076" y="1273"/>
                  <a:pt x="1076" y="1273"/>
                  <a:pt x="1076" y="1273"/>
                </a:cubicBezTo>
                <a:cubicBezTo>
                  <a:pt x="1052" y="1271"/>
                  <a:pt x="1052" y="1271"/>
                  <a:pt x="1052" y="1271"/>
                </a:cubicBezTo>
                <a:cubicBezTo>
                  <a:pt x="1045" y="1273"/>
                  <a:pt x="1045" y="1273"/>
                  <a:pt x="1045" y="1273"/>
                </a:cubicBezTo>
                <a:cubicBezTo>
                  <a:pt x="1060" y="1276"/>
                  <a:pt x="1060" y="1276"/>
                  <a:pt x="1060" y="1276"/>
                </a:cubicBezTo>
                <a:cubicBezTo>
                  <a:pt x="1046" y="1278"/>
                  <a:pt x="1057" y="1277"/>
                  <a:pt x="1055" y="1277"/>
                </a:cubicBezTo>
                <a:cubicBezTo>
                  <a:pt x="1055" y="1283"/>
                  <a:pt x="1055" y="1283"/>
                  <a:pt x="1055" y="1283"/>
                </a:cubicBezTo>
                <a:cubicBezTo>
                  <a:pt x="1045" y="1285"/>
                  <a:pt x="1045" y="1285"/>
                  <a:pt x="1045" y="1285"/>
                </a:cubicBezTo>
                <a:cubicBezTo>
                  <a:pt x="1045" y="1294"/>
                  <a:pt x="1045" y="1294"/>
                  <a:pt x="1045" y="1294"/>
                </a:cubicBezTo>
                <a:cubicBezTo>
                  <a:pt x="1066" y="1300"/>
                  <a:pt x="1066" y="1300"/>
                  <a:pt x="1066" y="1300"/>
                </a:cubicBezTo>
                <a:cubicBezTo>
                  <a:pt x="1058" y="1304"/>
                  <a:pt x="1058" y="1304"/>
                  <a:pt x="1058" y="1304"/>
                </a:cubicBezTo>
                <a:cubicBezTo>
                  <a:pt x="1074" y="1307"/>
                  <a:pt x="1074" y="1307"/>
                  <a:pt x="1074" y="1307"/>
                </a:cubicBezTo>
                <a:cubicBezTo>
                  <a:pt x="1074" y="1312"/>
                  <a:pt x="1074" y="1312"/>
                  <a:pt x="1074" y="1312"/>
                </a:cubicBezTo>
                <a:cubicBezTo>
                  <a:pt x="1068" y="1315"/>
                  <a:pt x="1068" y="1315"/>
                  <a:pt x="1068" y="1315"/>
                </a:cubicBezTo>
                <a:cubicBezTo>
                  <a:pt x="1079" y="1317"/>
                  <a:pt x="1079" y="1317"/>
                  <a:pt x="1079" y="1317"/>
                </a:cubicBezTo>
                <a:cubicBezTo>
                  <a:pt x="1062" y="1320"/>
                  <a:pt x="1062" y="1320"/>
                  <a:pt x="1062" y="1320"/>
                </a:cubicBezTo>
                <a:cubicBezTo>
                  <a:pt x="1066" y="1321"/>
                  <a:pt x="1066" y="1321"/>
                  <a:pt x="1066" y="1321"/>
                </a:cubicBezTo>
                <a:cubicBezTo>
                  <a:pt x="1062" y="1323"/>
                  <a:pt x="1062" y="1323"/>
                  <a:pt x="1062" y="1323"/>
                </a:cubicBezTo>
                <a:cubicBezTo>
                  <a:pt x="1048" y="1322"/>
                  <a:pt x="1048" y="1322"/>
                  <a:pt x="1048" y="1322"/>
                </a:cubicBezTo>
                <a:cubicBezTo>
                  <a:pt x="1035" y="1328"/>
                  <a:pt x="1035" y="1328"/>
                  <a:pt x="1035" y="1328"/>
                </a:cubicBezTo>
                <a:cubicBezTo>
                  <a:pt x="1037" y="1327"/>
                  <a:pt x="1037" y="1327"/>
                  <a:pt x="1037" y="1327"/>
                </a:cubicBezTo>
                <a:cubicBezTo>
                  <a:pt x="1049" y="1332"/>
                  <a:pt x="1049" y="1332"/>
                  <a:pt x="1049" y="1332"/>
                </a:cubicBezTo>
                <a:cubicBezTo>
                  <a:pt x="1073" y="1337"/>
                  <a:pt x="1084" y="1339"/>
                  <a:pt x="1088" y="1340"/>
                </a:cubicBezTo>
                <a:cubicBezTo>
                  <a:pt x="1090" y="1341"/>
                  <a:pt x="1090" y="1341"/>
                  <a:pt x="1090" y="1341"/>
                </a:cubicBezTo>
                <a:cubicBezTo>
                  <a:pt x="1074" y="1343"/>
                  <a:pt x="1074" y="1343"/>
                  <a:pt x="1074" y="1343"/>
                </a:cubicBezTo>
                <a:cubicBezTo>
                  <a:pt x="1074" y="1344"/>
                  <a:pt x="1074" y="1344"/>
                  <a:pt x="1074" y="1344"/>
                </a:cubicBezTo>
                <a:cubicBezTo>
                  <a:pt x="1060" y="1345"/>
                  <a:pt x="1060" y="1345"/>
                  <a:pt x="1060" y="1345"/>
                </a:cubicBezTo>
                <a:cubicBezTo>
                  <a:pt x="1054" y="1348"/>
                  <a:pt x="1054" y="1348"/>
                  <a:pt x="1054" y="1348"/>
                </a:cubicBezTo>
                <a:cubicBezTo>
                  <a:pt x="1043" y="1348"/>
                  <a:pt x="1043" y="1348"/>
                  <a:pt x="1043" y="1348"/>
                </a:cubicBezTo>
                <a:cubicBezTo>
                  <a:pt x="1073" y="1359"/>
                  <a:pt x="1030" y="1351"/>
                  <a:pt x="1043" y="1359"/>
                </a:cubicBezTo>
                <a:cubicBezTo>
                  <a:pt x="1045" y="1359"/>
                  <a:pt x="1045" y="1359"/>
                  <a:pt x="1045" y="1359"/>
                </a:cubicBezTo>
                <a:cubicBezTo>
                  <a:pt x="1060" y="1358"/>
                  <a:pt x="1060" y="1358"/>
                  <a:pt x="1060" y="1358"/>
                </a:cubicBezTo>
                <a:cubicBezTo>
                  <a:pt x="1068" y="1361"/>
                  <a:pt x="1068" y="1361"/>
                  <a:pt x="1068" y="1361"/>
                </a:cubicBezTo>
                <a:cubicBezTo>
                  <a:pt x="1063" y="1361"/>
                  <a:pt x="1063" y="1361"/>
                  <a:pt x="1063" y="1361"/>
                </a:cubicBezTo>
                <a:cubicBezTo>
                  <a:pt x="1064" y="1361"/>
                  <a:pt x="1063" y="1361"/>
                  <a:pt x="1062" y="1362"/>
                </a:cubicBezTo>
                <a:cubicBezTo>
                  <a:pt x="1066" y="1364"/>
                  <a:pt x="1066" y="1364"/>
                  <a:pt x="1066" y="1364"/>
                </a:cubicBezTo>
                <a:cubicBezTo>
                  <a:pt x="1070" y="1362"/>
                  <a:pt x="1070" y="1362"/>
                  <a:pt x="1070" y="1362"/>
                </a:cubicBezTo>
                <a:cubicBezTo>
                  <a:pt x="1091" y="1360"/>
                  <a:pt x="1076" y="1364"/>
                  <a:pt x="1083" y="1366"/>
                </a:cubicBezTo>
                <a:cubicBezTo>
                  <a:pt x="1074" y="1368"/>
                  <a:pt x="1069" y="1368"/>
                  <a:pt x="1067" y="1368"/>
                </a:cubicBezTo>
                <a:cubicBezTo>
                  <a:pt x="1067" y="1368"/>
                  <a:pt x="1068" y="1369"/>
                  <a:pt x="1068" y="1369"/>
                </a:cubicBezTo>
                <a:cubicBezTo>
                  <a:pt x="1088" y="1379"/>
                  <a:pt x="1069" y="1372"/>
                  <a:pt x="1068" y="1373"/>
                </a:cubicBezTo>
                <a:cubicBezTo>
                  <a:pt x="1062" y="1365"/>
                  <a:pt x="1056" y="1375"/>
                  <a:pt x="1046" y="1374"/>
                </a:cubicBezTo>
                <a:cubicBezTo>
                  <a:pt x="1053" y="1372"/>
                  <a:pt x="1048" y="1372"/>
                  <a:pt x="1044" y="1373"/>
                </a:cubicBezTo>
                <a:cubicBezTo>
                  <a:pt x="1042" y="1371"/>
                  <a:pt x="1042" y="1371"/>
                  <a:pt x="1042" y="1371"/>
                </a:cubicBezTo>
                <a:cubicBezTo>
                  <a:pt x="1033" y="1373"/>
                  <a:pt x="1035" y="1375"/>
                  <a:pt x="1036" y="1376"/>
                </a:cubicBezTo>
                <a:cubicBezTo>
                  <a:pt x="1039" y="1375"/>
                  <a:pt x="1041" y="1375"/>
                  <a:pt x="1043" y="1374"/>
                </a:cubicBezTo>
                <a:cubicBezTo>
                  <a:pt x="1070" y="1375"/>
                  <a:pt x="1070" y="1375"/>
                  <a:pt x="1070" y="1375"/>
                </a:cubicBezTo>
                <a:cubicBezTo>
                  <a:pt x="1064" y="1378"/>
                  <a:pt x="1064" y="1378"/>
                  <a:pt x="1064" y="1378"/>
                </a:cubicBezTo>
                <a:cubicBezTo>
                  <a:pt x="1070" y="1381"/>
                  <a:pt x="1070" y="1381"/>
                  <a:pt x="1070" y="1381"/>
                </a:cubicBezTo>
                <a:cubicBezTo>
                  <a:pt x="1083" y="1373"/>
                  <a:pt x="1083" y="1373"/>
                  <a:pt x="1083" y="1373"/>
                </a:cubicBezTo>
                <a:cubicBezTo>
                  <a:pt x="1103" y="1372"/>
                  <a:pt x="1103" y="1372"/>
                  <a:pt x="1103" y="1372"/>
                </a:cubicBezTo>
                <a:cubicBezTo>
                  <a:pt x="1111" y="1375"/>
                  <a:pt x="1111" y="1375"/>
                  <a:pt x="1111" y="1375"/>
                </a:cubicBezTo>
                <a:cubicBezTo>
                  <a:pt x="1121" y="1375"/>
                  <a:pt x="1121" y="1375"/>
                  <a:pt x="1121" y="1375"/>
                </a:cubicBezTo>
                <a:cubicBezTo>
                  <a:pt x="1109" y="1373"/>
                  <a:pt x="1109" y="1373"/>
                  <a:pt x="1109" y="1373"/>
                </a:cubicBezTo>
                <a:cubicBezTo>
                  <a:pt x="1127" y="1370"/>
                  <a:pt x="1127" y="1370"/>
                  <a:pt x="1127" y="1370"/>
                </a:cubicBezTo>
                <a:cubicBezTo>
                  <a:pt x="1133" y="1372"/>
                  <a:pt x="1133" y="1372"/>
                  <a:pt x="1133" y="1372"/>
                </a:cubicBezTo>
                <a:cubicBezTo>
                  <a:pt x="1132" y="1373"/>
                  <a:pt x="1132" y="1373"/>
                  <a:pt x="1132" y="1373"/>
                </a:cubicBezTo>
                <a:cubicBezTo>
                  <a:pt x="1121" y="1375"/>
                  <a:pt x="1121" y="1375"/>
                  <a:pt x="1121" y="1375"/>
                </a:cubicBezTo>
                <a:cubicBezTo>
                  <a:pt x="1121" y="1376"/>
                  <a:pt x="1119" y="1376"/>
                  <a:pt x="1120" y="1377"/>
                </a:cubicBezTo>
                <a:cubicBezTo>
                  <a:pt x="1134" y="1378"/>
                  <a:pt x="1134" y="1378"/>
                  <a:pt x="1134" y="1378"/>
                </a:cubicBezTo>
                <a:cubicBezTo>
                  <a:pt x="1138" y="1375"/>
                  <a:pt x="1139" y="1373"/>
                  <a:pt x="1140" y="1372"/>
                </a:cubicBezTo>
                <a:cubicBezTo>
                  <a:pt x="1146" y="1371"/>
                  <a:pt x="1146" y="1371"/>
                  <a:pt x="1146" y="1371"/>
                </a:cubicBezTo>
                <a:cubicBezTo>
                  <a:pt x="1161" y="1372"/>
                  <a:pt x="1161" y="1372"/>
                  <a:pt x="1161" y="1372"/>
                </a:cubicBezTo>
                <a:cubicBezTo>
                  <a:pt x="1165" y="1374"/>
                  <a:pt x="1165" y="1374"/>
                  <a:pt x="1165" y="1374"/>
                </a:cubicBezTo>
                <a:cubicBezTo>
                  <a:pt x="1192" y="1376"/>
                  <a:pt x="1192" y="1376"/>
                  <a:pt x="1192" y="1376"/>
                </a:cubicBezTo>
                <a:cubicBezTo>
                  <a:pt x="1196" y="1381"/>
                  <a:pt x="1196" y="1381"/>
                  <a:pt x="1196" y="1381"/>
                </a:cubicBezTo>
                <a:cubicBezTo>
                  <a:pt x="1177" y="1378"/>
                  <a:pt x="1177" y="1378"/>
                  <a:pt x="1177" y="1378"/>
                </a:cubicBezTo>
                <a:cubicBezTo>
                  <a:pt x="1179" y="1381"/>
                  <a:pt x="1179" y="1381"/>
                  <a:pt x="1179" y="1381"/>
                </a:cubicBezTo>
                <a:cubicBezTo>
                  <a:pt x="1175" y="1381"/>
                  <a:pt x="1175" y="1381"/>
                  <a:pt x="1175" y="1381"/>
                </a:cubicBezTo>
                <a:cubicBezTo>
                  <a:pt x="1167" y="1381"/>
                  <a:pt x="1167" y="1381"/>
                  <a:pt x="1167" y="1381"/>
                </a:cubicBezTo>
                <a:cubicBezTo>
                  <a:pt x="1175" y="1384"/>
                  <a:pt x="1175" y="1384"/>
                  <a:pt x="1175" y="1384"/>
                </a:cubicBezTo>
                <a:cubicBezTo>
                  <a:pt x="1198" y="1381"/>
                  <a:pt x="1198" y="1381"/>
                  <a:pt x="1198" y="1381"/>
                </a:cubicBezTo>
                <a:cubicBezTo>
                  <a:pt x="1202" y="1384"/>
                  <a:pt x="1203" y="1385"/>
                  <a:pt x="1203" y="1386"/>
                </a:cubicBezTo>
                <a:cubicBezTo>
                  <a:pt x="1229" y="1390"/>
                  <a:pt x="1229" y="1390"/>
                  <a:pt x="1229" y="1390"/>
                </a:cubicBezTo>
                <a:cubicBezTo>
                  <a:pt x="1245" y="1389"/>
                  <a:pt x="1245" y="1389"/>
                  <a:pt x="1245" y="1389"/>
                </a:cubicBezTo>
                <a:cubicBezTo>
                  <a:pt x="1246" y="1390"/>
                  <a:pt x="1243" y="1392"/>
                  <a:pt x="1247" y="1393"/>
                </a:cubicBezTo>
                <a:cubicBezTo>
                  <a:pt x="1214" y="1395"/>
                  <a:pt x="1214" y="1395"/>
                  <a:pt x="1214" y="1395"/>
                </a:cubicBezTo>
                <a:cubicBezTo>
                  <a:pt x="1211" y="1393"/>
                  <a:pt x="1212" y="1401"/>
                  <a:pt x="1204" y="1398"/>
                </a:cubicBezTo>
                <a:cubicBezTo>
                  <a:pt x="1204" y="1403"/>
                  <a:pt x="1204" y="1403"/>
                  <a:pt x="1204" y="1403"/>
                </a:cubicBezTo>
                <a:cubicBezTo>
                  <a:pt x="1198" y="1403"/>
                  <a:pt x="1194" y="1403"/>
                  <a:pt x="1191" y="1403"/>
                </a:cubicBezTo>
                <a:cubicBezTo>
                  <a:pt x="1191" y="1402"/>
                  <a:pt x="1191" y="1402"/>
                  <a:pt x="1188" y="1401"/>
                </a:cubicBezTo>
                <a:cubicBezTo>
                  <a:pt x="1206" y="1404"/>
                  <a:pt x="1194" y="1400"/>
                  <a:pt x="1198" y="1399"/>
                </a:cubicBezTo>
                <a:cubicBezTo>
                  <a:pt x="1183" y="1394"/>
                  <a:pt x="1183" y="1394"/>
                  <a:pt x="1183" y="1394"/>
                </a:cubicBezTo>
                <a:cubicBezTo>
                  <a:pt x="1189" y="1392"/>
                  <a:pt x="1189" y="1392"/>
                  <a:pt x="1189" y="1392"/>
                </a:cubicBezTo>
                <a:cubicBezTo>
                  <a:pt x="1179" y="1390"/>
                  <a:pt x="1179" y="1390"/>
                  <a:pt x="1179" y="1390"/>
                </a:cubicBezTo>
                <a:cubicBezTo>
                  <a:pt x="1183" y="1389"/>
                  <a:pt x="1183" y="1389"/>
                  <a:pt x="1183" y="1389"/>
                </a:cubicBezTo>
                <a:cubicBezTo>
                  <a:pt x="1175" y="1389"/>
                  <a:pt x="1175" y="1389"/>
                  <a:pt x="1175" y="1389"/>
                </a:cubicBezTo>
                <a:cubicBezTo>
                  <a:pt x="1162" y="1391"/>
                  <a:pt x="1153" y="1393"/>
                  <a:pt x="1146" y="1394"/>
                </a:cubicBezTo>
                <a:cubicBezTo>
                  <a:pt x="1146" y="1394"/>
                  <a:pt x="1145" y="1394"/>
                  <a:pt x="1145" y="1393"/>
                </a:cubicBezTo>
                <a:cubicBezTo>
                  <a:pt x="1143" y="1392"/>
                  <a:pt x="1142" y="1392"/>
                  <a:pt x="1142" y="1391"/>
                </a:cubicBezTo>
                <a:cubicBezTo>
                  <a:pt x="1138" y="1394"/>
                  <a:pt x="1138" y="1394"/>
                  <a:pt x="1138" y="1394"/>
                </a:cubicBezTo>
                <a:cubicBezTo>
                  <a:pt x="1141" y="1395"/>
                  <a:pt x="1141" y="1395"/>
                  <a:pt x="1141" y="1395"/>
                </a:cubicBezTo>
                <a:cubicBezTo>
                  <a:pt x="1120" y="1399"/>
                  <a:pt x="1136" y="1399"/>
                  <a:pt x="1143" y="1396"/>
                </a:cubicBezTo>
                <a:cubicBezTo>
                  <a:pt x="1140" y="1398"/>
                  <a:pt x="1140" y="1398"/>
                  <a:pt x="1140" y="1398"/>
                </a:cubicBezTo>
                <a:cubicBezTo>
                  <a:pt x="1136" y="1399"/>
                  <a:pt x="1133" y="1400"/>
                  <a:pt x="1131" y="1400"/>
                </a:cubicBezTo>
                <a:cubicBezTo>
                  <a:pt x="1138" y="1403"/>
                  <a:pt x="1138" y="1403"/>
                  <a:pt x="1138" y="1403"/>
                </a:cubicBezTo>
                <a:cubicBezTo>
                  <a:pt x="1126" y="1403"/>
                  <a:pt x="1126" y="1403"/>
                  <a:pt x="1126" y="1403"/>
                </a:cubicBezTo>
                <a:cubicBezTo>
                  <a:pt x="1117" y="1407"/>
                  <a:pt x="1117" y="1407"/>
                  <a:pt x="1117" y="1407"/>
                </a:cubicBezTo>
                <a:cubicBezTo>
                  <a:pt x="1115" y="1406"/>
                  <a:pt x="1115" y="1406"/>
                  <a:pt x="1115" y="1406"/>
                </a:cubicBezTo>
                <a:cubicBezTo>
                  <a:pt x="1114" y="1406"/>
                  <a:pt x="1113" y="1406"/>
                  <a:pt x="1112" y="1406"/>
                </a:cubicBezTo>
                <a:cubicBezTo>
                  <a:pt x="1114" y="1407"/>
                  <a:pt x="1114" y="1407"/>
                  <a:pt x="1114" y="1407"/>
                </a:cubicBezTo>
                <a:cubicBezTo>
                  <a:pt x="1097" y="1418"/>
                  <a:pt x="1110" y="1408"/>
                  <a:pt x="1103" y="1409"/>
                </a:cubicBezTo>
                <a:cubicBezTo>
                  <a:pt x="1103" y="1407"/>
                  <a:pt x="1103" y="1407"/>
                  <a:pt x="1103" y="1407"/>
                </a:cubicBezTo>
                <a:cubicBezTo>
                  <a:pt x="1103" y="1407"/>
                  <a:pt x="1103" y="1407"/>
                  <a:pt x="1103" y="1407"/>
                </a:cubicBezTo>
                <a:cubicBezTo>
                  <a:pt x="1101" y="1410"/>
                  <a:pt x="1101" y="1410"/>
                  <a:pt x="1101" y="1410"/>
                </a:cubicBezTo>
                <a:cubicBezTo>
                  <a:pt x="1097" y="1410"/>
                  <a:pt x="1097" y="1410"/>
                  <a:pt x="1097" y="1410"/>
                </a:cubicBezTo>
                <a:cubicBezTo>
                  <a:pt x="1086" y="1407"/>
                  <a:pt x="1086" y="1407"/>
                  <a:pt x="1086" y="1407"/>
                </a:cubicBezTo>
                <a:cubicBezTo>
                  <a:pt x="1086" y="1410"/>
                  <a:pt x="1086" y="1410"/>
                  <a:pt x="1086" y="1410"/>
                </a:cubicBezTo>
                <a:cubicBezTo>
                  <a:pt x="1089" y="1414"/>
                  <a:pt x="1089" y="1414"/>
                  <a:pt x="1089" y="1414"/>
                </a:cubicBezTo>
                <a:cubicBezTo>
                  <a:pt x="1080" y="1422"/>
                  <a:pt x="1080" y="1422"/>
                  <a:pt x="1080" y="1422"/>
                </a:cubicBezTo>
                <a:cubicBezTo>
                  <a:pt x="1076" y="1420"/>
                  <a:pt x="1076" y="1420"/>
                  <a:pt x="1076" y="1420"/>
                </a:cubicBezTo>
                <a:cubicBezTo>
                  <a:pt x="1073" y="1421"/>
                  <a:pt x="1070" y="1422"/>
                  <a:pt x="1069" y="1422"/>
                </a:cubicBezTo>
                <a:cubicBezTo>
                  <a:pt x="1068" y="1422"/>
                  <a:pt x="1068" y="1422"/>
                  <a:pt x="1068" y="1422"/>
                </a:cubicBezTo>
                <a:cubicBezTo>
                  <a:pt x="1069" y="1422"/>
                  <a:pt x="1069" y="1422"/>
                  <a:pt x="1069" y="1422"/>
                </a:cubicBezTo>
                <a:cubicBezTo>
                  <a:pt x="1058" y="1426"/>
                  <a:pt x="1073" y="1424"/>
                  <a:pt x="1069" y="1422"/>
                </a:cubicBezTo>
                <a:cubicBezTo>
                  <a:pt x="1079" y="1425"/>
                  <a:pt x="1079" y="1425"/>
                  <a:pt x="1079" y="1425"/>
                </a:cubicBezTo>
                <a:cubicBezTo>
                  <a:pt x="1071" y="1440"/>
                  <a:pt x="1079" y="1425"/>
                  <a:pt x="1070" y="1430"/>
                </a:cubicBezTo>
                <a:cubicBezTo>
                  <a:pt x="1076" y="1433"/>
                  <a:pt x="1076" y="1433"/>
                  <a:pt x="1076" y="1433"/>
                </a:cubicBezTo>
                <a:cubicBezTo>
                  <a:pt x="1070" y="1436"/>
                  <a:pt x="1070" y="1436"/>
                  <a:pt x="1070" y="1436"/>
                </a:cubicBezTo>
                <a:cubicBezTo>
                  <a:pt x="1068" y="1435"/>
                  <a:pt x="1068" y="1435"/>
                  <a:pt x="1068" y="1435"/>
                </a:cubicBezTo>
                <a:cubicBezTo>
                  <a:pt x="1069" y="1435"/>
                  <a:pt x="1071" y="1434"/>
                  <a:pt x="1070" y="1433"/>
                </a:cubicBezTo>
                <a:cubicBezTo>
                  <a:pt x="1045" y="1435"/>
                  <a:pt x="1045" y="1435"/>
                  <a:pt x="1045" y="1435"/>
                </a:cubicBezTo>
                <a:cubicBezTo>
                  <a:pt x="1042" y="1434"/>
                  <a:pt x="1042" y="1434"/>
                  <a:pt x="1042" y="1434"/>
                </a:cubicBezTo>
                <a:cubicBezTo>
                  <a:pt x="1011" y="1441"/>
                  <a:pt x="1011" y="1441"/>
                  <a:pt x="1011" y="1441"/>
                </a:cubicBezTo>
                <a:cubicBezTo>
                  <a:pt x="1012" y="1442"/>
                  <a:pt x="1012" y="1442"/>
                  <a:pt x="1012" y="1442"/>
                </a:cubicBezTo>
                <a:cubicBezTo>
                  <a:pt x="1002" y="1445"/>
                  <a:pt x="1002" y="1445"/>
                  <a:pt x="1002" y="1445"/>
                </a:cubicBezTo>
                <a:cubicBezTo>
                  <a:pt x="1012" y="1447"/>
                  <a:pt x="1012" y="1447"/>
                  <a:pt x="1012" y="1447"/>
                </a:cubicBezTo>
                <a:cubicBezTo>
                  <a:pt x="1004" y="1455"/>
                  <a:pt x="1004" y="1455"/>
                  <a:pt x="1004" y="1455"/>
                </a:cubicBezTo>
                <a:cubicBezTo>
                  <a:pt x="992" y="1456"/>
                  <a:pt x="992" y="1456"/>
                  <a:pt x="992" y="1456"/>
                </a:cubicBezTo>
                <a:cubicBezTo>
                  <a:pt x="988" y="1463"/>
                  <a:pt x="993" y="1458"/>
                  <a:pt x="994" y="1458"/>
                </a:cubicBezTo>
                <a:cubicBezTo>
                  <a:pt x="1008" y="1456"/>
                  <a:pt x="1008" y="1456"/>
                  <a:pt x="1008" y="1456"/>
                </a:cubicBezTo>
                <a:cubicBezTo>
                  <a:pt x="996" y="1464"/>
                  <a:pt x="998" y="1465"/>
                  <a:pt x="1002" y="1464"/>
                </a:cubicBezTo>
                <a:cubicBezTo>
                  <a:pt x="1002" y="1465"/>
                  <a:pt x="1002" y="1465"/>
                  <a:pt x="1002" y="1465"/>
                </a:cubicBezTo>
                <a:cubicBezTo>
                  <a:pt x="1011" y="1465"/>
                  <a:pt x="1011" y="1465"/>
                  <a:pt x="1011" y="1465"/>
                </a:cubicBezTo>
                <a:cubicBezTo>
                  <a:pt x="1024" y="1462"/>
                  <a:pt x="1024" y="1462"/>
                  <a:pt x="1024" y="1462"/>
                </a:cubicBezTo>
                <a:cubicBezTo>
                  <a:pt x="1029" y="1456"/>
                  <a:pt x="1029" y="1456"/>
                  <a:pt x="1029" y="1456"/>
                </a:cubicBezTo>
                <a:cubicBezTo>
                  <a:pt x="1033" y="1456"/>
                  <a:pt x="1033" y="1456"/>
                  <a:pt x="1033" y="1456"/>
                </a:cubicBezTo>
                <a:cubicBezTo>
                  <a:pt x="1049" y="1457"/>
                  <a:pt x="1049" y="1457"/>
                  <a:pt x="1049" y="1457"/>
                </a:cubicBezTo>
                <a:cubicBezTo>
                  <a:pt x="1049" y="1456"/>
                  <a:pt x="1049" y="1456"/>
                  <a:pt x="1049" y="1456"/>
                </a:cubicBezTo>
                <a:cubicBezTo>
                  <a:pt x="1059" y="1454"/>
                  <a:pt x="1039" y="1454"/>
                  <a:pt x="1039" y="1451"/>
                </a:cubicBezTo>
                <a:cubicBezTo>
                  <a:pt x="1062" y="1449"/>
                  <a:pt x="1062" y="1449"/>
                  <a:pt x="1062" y="1449"/>
                </a:cubicBezTo>
                <a:cubicBezTo>
                  <a:pt x="1062" y="1448"/>
                  <a:pt x="1062" y="1448"/>
                  <a:pt x="1062" y="1448"/>
                </a:cubicBezTo>
                <a:cubicBezTo>
                  <a:pt x="1058" y="1446"/>
                  <a:pt x="1058" y="1446"/>
                  <a:pt x="1058" y="1446"/>
                </a:cubicBezTo>
                <a:cubicBezTo>
                  <a:pt x="1049" y="1443"/>
                  <a:pt x="1049" y="1443"/>
                  <a:pt x="1049" y="1443"/>
                </a:cubicBezTo>
                <a:cubicBezTo>
                  <a:pt x="1078" y="1433"/>
                  <a:pt x="1058" y="1447"/>
                  <a:pt x="1068" y="1441"/>
                </a:cubicBezTo>
                <a:cubicBezTo>
                  <a:pt x="1070" y="1444"/>
                  <a:pt x="1070" y="1444"/>
                  <a:pt x="1070" y="1444"/>
                </a:cubicBezTo>
                <a:cubicBezTo>
                  <a:pt x="1080" y="1439"/>
                  <a:pt x="1085" y="1438"/>
                  <a:pt x="1086" y="1437"/>
                </a:cubicBezTo>
                <a:cubicBezTo>
                  <a:pt x="1086" y="1437"/>
                  <a:pt x="1086" y="1437"/>
                  <a:pt x="1086" y="1437"/>
                </a:cubicBezTo>
                <a:cubicBezTo>
                  <a:pt x="1090" y="1437"/>
                  <a:pt x="1090" y="1437"/>
                  <a:pt x="1090" y="1437"/>
                </a:cubicBezTo>
                <a:cubicBezTo>
                  <a:pt x="1083" y="1434"/>
                  <a:pt x="1083" y="1434"/>
                  <a:pt x="1083" y="1434"/>
                </a:cubicBezTo>
                <a:cubicBezTo>
                  <a:pt x="1085" y="1433"/>
                  <a:pt x="1085" y="1433"/>
                  <a:pt x="1085" y="1433"/>
                </a:cubicBezTo>
                <a:cubicBezTo>
                  <a:pt x="1105" y="1430"/>
                  <a:pt x="1105" y="1430"/>
                  <a:pt x="1105" y="1430"/>
                </a:cubicBezTo>
                <a:cubicBezTo>
                  <a:pt x="1121" y="1425"/>
                  <a:pt x="1121" y="1425"/>
                  <a:pt x="1121" y="1425"/>
                </a:cubicBezTo>
                <a:cubicBezTo>
                  <a:pt x="1134" y="1425"/>
                  <a:pt x="1134" y="1425"/>
                  <a:pt x="1134" y="1425"/>
                </a:cubicBezTo>
                <a:cubicBezTo>
                  <a:pt x="1126" y="1431"/>
                  <a:pt x="1126" y="1431"/>
                  <a:pt x="1126" y="1431"/>
                </a:cubicBezTo>
                <a:cubicBezTo>
                  <a:pt x="1145" y="1423"/>
                  <a:pt x="1145" y="1423"/>
                  <a:pt x="1145" y="1423"/>
                </a:cubicBezTo>
                <a:cubicBezTo>
                  <a:pt x="1167" y="1423"/>
                  <a:pt x="1167" y="1423"/>
                  <a:pt x="1167" y="1423"/>
                </a:cubicBezTo>
                <a:cubicBezTo>
                  <a:pt x="1188" y="1428"/>
                  <a:pt x="1188" y="1428"/>
                  <a:pt x="1188" y="1428"/>
                </a:cubicBezTo>
                <a:cubicBezTo>
                  <a:pt x="1212" y="1429"/>
                  <a:pt x="1212" y="1429"/>
                  <a:pt x="1212" y="1429"/>
                </a:cubicBezTo>
                <a:cubicBezTo>
                  <a:pt x="1208" y="1431"/>
                  <a:pt x="1208" y="1431"/>
                  <a:pt x="1208" y="1431"/>
                </a:cubicBezTo>
                <a:cubicBezTo>
                  <a:pt x="1207" y="1434"/>
                  <a:pt x="1195" y="1432"/>
                  <a:pt x="1192" y="1431"/>
                </a:cubicBezTo>
                <a:cubicBezTo>
                  <a:pt x="1187" y="1436"/>
                  <a:pt x="1179" y="1433"/>
                  <a:pt x="1172" y="1435"/>
                </a:cubicBezTo>
                <a:cubicBezTo>
                  <a:pt x="1172" y="1435"/>
                  <a:pt x="1171" y="1434"/>
                  <a:pt x="1171" y="1434"/>
                </a:cubicBezTo>
                <a:cubicBezTo>
                  <a:pt x="1159" y="1438"/>
                  <a:pt x="1149" y="1441"/>
                  <a:pt x="1143" y="1443"/>
                </a:cubicBezTo>
                <a:cubicBezTo>
                  <a:pt x="1144" y="1443"/>
                  <a:pt x="1146" y="1442"/>
                  <a:pt x="1146" y="1442"/>
                </a:cubicBezTo>
                <a:cubicBezTo>
                  <a:pt x="1143" y="1443"/>
                  <a:pt x="1139" y="1446"/>
                  <a:pt x="1134" y="1446"/>
                </a:cubicBezTo>
                <a:cubicBezTo>
                  <a:pt x="1130" y="1447"/>
                  <a:pt x="1128" y="1448"/>
                  <a:pt x="1127" y="1448"/>
                </a:cubicBezTo>
                <a:cubicBezTo>
                  <a:pt x="1126" y="1449"/>
                  <a:pt x="1126" y="1449"/>
                  <a:pt x="1126" y="1449"/>
                </a:cubicBezTo>
                <a:cubicBezTo>
                  <a:pt x="1136" y="1453"/>
                  <a:pt x="1136" y="1453"/>
                  <a:pt x="1136" y="1453"/>
                </a:cubicBezTo>
                <a:cubicBezTo>
                  <a:pt x="1134" y="1454"/>
                  <a:pt x="1134" y="1454"/>
                  <a:pt x="1134" y="1454"/>
                </a:cubicBezTo>
                <a:cubicBezTo>
                  <a:pt x="1132" y="1453"/>
                  <a:pt x="1132" y="1453"/>
                  <a:pt x="1132" y="1453"/>
                </a:cubicBezTo>
                <a:cubicBezTo>
                  <a:pt x="1122" y="1453"/>
                  <a:pt x="1120" y="1455"/>
                  <a:pt x="1115" y="1457"/>
                </a:cubicBezTo>
                <a:cubicBezTo>
                  <a:pt x="1114" y="1457"/>
                  <a:pt x="1114" y="1457"/>
                  <a:pt x="1114" y="1457"/>
                </a:cubicBezTo>
                <a:cubicBezTo>
                  <a:pt x="1119" y="1459"/>
                  <a:pt x="1109" y="1460"/>
                  <a:pt x="1109" y="1461"/>
                </a:cubicBezTo>
                <a:cubicBezTo>
                  <a:pt x="1101" y="1461"/>
                  <a:pt x="1101" y="1461"/>
                  <a:pt x="1101" y="1461"/>
                </a:cubicBezTo>
                <a:cubicBezTo>
                  <a:pt x="1090" y="1456"/>
                  <a:pt x="1090" y="1456"/>
                  <a:pt x="1090" y="1456"/>
                </a:cubicBezTo>
                <a:cubicBezTo>
                  <a:pt x="1103" y="1454"/>
                  <a:pt x="1103" y="1454"/>
                  <a:pt x="1103" y="1454"/>
                </a:cubicBezTo>
                <a:cubicBezTo>
                  <a:pt x="1103" y="1452"/>
                  <a:pt x="1103" y="1452"/>
                  <a:pt x="1103" y="1452"/>
                </a:cubicBezTo>
                <a:cubicBezTo>
                  <a:pt x="1096" y="1456"/>
                  <a:pt x="1082" y="1456"/>
                  <a:pt x="1076" y="1460"/>
                </a:cubicBezTo>
                <a:cubicBezTo>
                  <a:pt x="1090" y="1459"/>
                  <a:pt x="1090" y="1459"/>
                  <a:pt x="1090" y="1459"/>
                </a:cubicBezTo>
                <a:cubicBezTo>
                  <a:pt x="1101" y="1462"/>
                  <a:pt x="1089" y="1463"/>
                  <a:pt x="1086" y="1464"/>
                </a:cubicBezTo>
                <a:cubicBezTo>
                  <a:pt x="1068" y="1468"/>
                  <a:pt x="1068" y="1468"/>
                  <a:pt x="1068" y="1468"/>
                </a:cubicBezTo>
                <a:cubicBezTo>
                  <a:pt x="1049" y="1467"/>
                  <a:pt x="1049" y="1467"/>
                  <a:pt x="1049" y="1467"/>
                </a:cubicBezTo>
                <a:cubicBezTo>
                  <a:pt x="1054" y="1463"/>
                  <a:pt x="1054" y="1463"/>
                  <a:pt x="1054" y="1463"/>
                </a:cubicBezTo>
                <a:cubicBezTo>
                  <a:pt x="1039" y="1467"/>
                  <a:pt x="1039" y="1467"/>
                  <a:pt x="1039" y="1467"/>
                </a:cubicBezTo>
                <a:cubicBezTo>
                  <a:pt x="1067" y="1468"/>
                  <a:pt x="1074" y="1469"/>
                  <a:pt x="1073" y="1469"/>
                </a:cubicBezTo>
                <a:cubicBezTo>
                  <a:pt x="1093" y="1472"/>
                  <a:pt x="1093" y="1472"/>
                  <a:pt x="1093" y="1472"/>
                </a:cubicBezTo>
                <a:cubicBezTo>
                  <a:pt x="1083" y="1474"/>
                  <a:pt x="1083" y="1474"/>
                  <a:pt x="1083" y="1474"/>
                </a:cubicBezTo>
                <a:cubicBezTo>
                  <a:pt x="1048" y="1488"/>
                  <a:pt x="1072" y="1475"/>
                  <a:pt x="1055" y="1483"/>
                </a:cubicBezTo>
                <a:cubicBezTo>
                  <a:pt x="1052" y="1484"/>
                  <a:pt x="1052" y="1484"/>
                  <a:pt x="1052" y="1484"/>
                </a:cubicBezTo>
                <a:cubicBezTo>
                  <a:pt x="1054" y="1482"/>
                  <a:pt x="1050" y="1483"/>
                  <a:pt x="1049" y="1483"/>
                </a:cubicBezTo>
                <a:cubicBezTo>
                  <a:pt x="1035" y="1485"/>
                  <a:pt x="1035" y="1485"/>
                  <a:pt x="1035" y="1485"/>
                </a:cubicBezTo>
                <a:cubicBezTo>
                  <a:pt x="1039" y="1487"/>
                  <a:pt x="1039" y="1487"/>
                  <a:pt x="1039" y="1487"/>
                </a:cubicBezTo>
                <a:cubicBezTo>
                  <a:pt x="1021" y="1491"/>
                  <a:pt x="1039" y="1494"/>
                  <a:pt x="1031" y="1494"/>
                </a:cubicBezTo>
                <a:cubicBezTo>
                  <a:pt x="1037" y="1494"/>
                  <a:pt x="1037" y="1494"/>
                  <a:pt x="1037" y="1494"/>
                </a:cubicBezTo>
                <a:cubicBezTo>
                  <a:pt x="1018" y="1504"/>
                  <a:pt x="1018" y="1504"/>
                  <a:pt x="1018" y="1504"/>
                </a:cubicBezTo>
                <a:cubicBezTo>
                  <a:pt x="1048" y="1493"/>
                  <a:pt x="1048" y="1493"/>
                  <a:pt x="1048" y="1493"/>
                </a:cubicBezTo>
                <a:cubicBezTo>
                  <a:pt x="1039" y="1493"/>
                  <a:pt x="1039" y="1493"/>
                  <a:pt x="1039" y="1493"/>
                </a:cubicBezTo>
                <a:cubicBezTo>
                  <a:pt x="1039" y="1492"/>
                  <a:pt x="1039" y="1492"/>
                  <a:pt x="1039" y="1492"/>
                </a:cubicBezTo>
                <a:cubicBezTo>
                  <a:pt x="1046" y="1490"/>
                  <a:pt x="1051" y="1488"/>
                  <a:pt x="1055" y="1487"/>
                </a:cubicBezTo>
                <a:cubicBezTo>
                  <a:pt x="1055" y="1487"/>
                  <a:pt x="1055" y="1487"/>
                  <a:pt x="1055" y="1487"/>
                </a:cubicBezTo>
                <a:cubicBezTo>
                  <a:pt x="1064" y="1492"/>
                  <a:pt x="1064" y="1492"/>
                  <a:pt x="1064" y="1492"/>
                </a:cubicBezTo>
                <a:cubicBezTo>
                  <a:pt x="1064" y="1489"/>
                  <a:pt x="1064" y="1489"/>
                  <a:pt x="1064" y="1489"/>
                </a:cubicBezTo>
                <a:cubicBezTo>
                  <a:pt x="1085" y="1487"/>
                  <a:pt x="1068" y="1490"/>
                  <a:pt x="1072" y="1490"/>
                </a:cubicBezTo>
                <a:cubicBezTo>
                  <a:pt x="1055" y="1500"/>
                  <a:pt x="1055" y="1500"/>
                  <a:pt x="1055" y="1500"/>
                </a:cubicBezTo>
                <a:cubicBezTo>
                  <a:pt x="1062" y="1503"/>
                  <a:pt x="1062" y="1503"/>
                  <a:pt x="1062" y="1503"/>
                </a:cubicBezTo>
                <a:cubicBezTo>
                  <a:pt x="1065" y="1500"/>
                  <a:pt x="1067" y="1499"/>
                  <a:pt x="1068" y="1498"/>
                </a:cubicBezTo>
                <a:cubicBezTo>
                  <a:pt x="1072" y="1498"/>
                  <a:pt x="1072" y="1498"/>
                  <a:pt x="1072" y="1498"/>
                </a:cubicBezTo>
                <a:cubicBezTo>
                  <a:pt x="1089" y="1490"/>
                  <a:pt x="1089" y="1490"/>
                  <a:pt x="1089" y="1490"/>
                </a:cubicBezTo>
                <a:cubicBezTo>
                  <a:pt x="1076" y="1488"/>
                  <a:pt x="1076" y="1488"/>
                  <a:pt x="1076" y="1488"/>
                </a:cubicBezTo>
                <a:cubicBezTo>
                  <a:pt x="1089" y="1486"/>
                  <a:pt x="1089" y="1486"/>
                  <a:pt x="1089" y="1486"/>
                </a:cubicBezTo>
                <a:cubicBezTo>
                  <a:pt x="1085" y="1483"/>
                  <a:pt x="1085" y="1487"/>
                  <a:pt x="1083" y="1485"/>
                </a:cubicBezTo>
                <a:cubicBezTo>
                  <a:pt x="1086" y="1485"/>
                  <a:pt x="1088" y="1484"/>
                  <a:pt x="1090" y="1483"/>
                </a:cubicBezTo>
                <a:cubicBezTo>
                  <a:pt x="1097" y="1485"/>
                  <a:pt x="1097" y="1485"/>
                  <a:pt x="1097" y="1485"/>
                </a:cubicBezTo>
                <a:cubicBezTo>
                  <a:pt x="1095" y="1486"/>
                  <a:pt x="1095" y="1486"/>
                  <a:pt x="1095" y="1486"/>
                </a:cubicBezTo>
                <a:cubicBezTo>
                  <a:pt x="1109" y="1489"/>
                  <a:pt x="1109" y="1489"/>
                  <a:pt x="1109" y="1489"/>
                </a:cubicBezTo>
                <a:cubicBezTo>
                  <a:pt x="1102" y="1488"/>
                  <a:pt x="1106" y="1489"/>
                  <a:pt x="1105" y="1490"/>
                </a:cubicBezTo>
                <a:cubicBezTo>
                  <a:pt x="1107" y="1494"/>
                  <a:pt x="1107" y="1494"/>
                  <a:pt x="1107" y="1494"/>
                </a:cubicBezTo>
                <a:cubicBezTo>
                  <a:pt x="1117" y="1496"/>
                  <a:pt x="1124" y="1498"/>
                  <a:pt x="1128" y="1499"/>
                </a:cubicBezTo>
                <a:cubicBezTo>
                  <a:pt x="1129" y="1499"/>
                  <a:pt x="1129" y="1499"/>
                  <a:pt x="1129" y="1499"/>
                </a:cubicBezTo>
                <a:cubicBezTo>
                  <a:pt x="1133" y="1501"/>
                  <a:pt x="1133" y="1501"/>
                  <a:pt x="1133" y="1501"/>
                </a:cubicBezTo>
                <a:cubicBezTo>
                  <a:pt x="1138" y="1502"/>
                  <a:pt x="1139" y="1502"/>
                  <a:pt x="1138" y="1502"/>
                </a:cubicBezTo>
                <a:cubicBezTo>
                  <a:pt x="1140" y="1503"/>
                  <a:pt x="1140" y="1503"/>
                  <a:pt x="1140" y="1503"/>
                </a:cubicBezTo>
                <a:cubicBezTo>
                  <a:pt x="1109" y="1509"/>
                  <a:pt x="1109" y="1509"/>
                  <a:pt x="1109" y="1509"/>
                </a:cubicBezTo>
                <a:cubicBezTo>
                  <a:pt x="1101" y="1508"/>
                  <a:pt x="1101" y="1508"/>
                  <a:pt x="1101" y="1508"/>
                </a:cubicBezTo>
                <a:cubicBezTo>
                  <a:pt x="1074" y="1512"/>
                  <a:pt x="1074" y="1512"/>
                  <a:pt x="1074" y="1512"/>
                </a:cubicBezTo>
                <a:cubicBezTo>
                  <a:pt x="1070" y="1510"/>
                  <a:pt x="1070" y="1510"/>
                  <a:pt x="1070" y="1510"/>
                </a:cubicBezTo>
                <a:cubicBezTo>
                  <a:pt x="1072" y="1508"/>
                  <a:pt x="1072" y="1508"/>
                  <a:pt x="1072" y="1508"/>
                </a:cubicBezTo>
                <a:cubicBezTo>
                  <a:pt x="1066" y="1511"/>
                  <a:pt x="1066" y="1511"/>
                  <a:pt x="1066" y="1511"/>
                </a:cubicBezTo>
                <a:cubicBezTo>
                  <a:pt x="1076" y="1517"/>
                  <a:pt x="1076" y="1517"/>
                  <a:pt x="1076" y="1517"/>
                </a:cubicBezTo>
                <a:cubicBezTo>
                  <a:pt x="1060" y="1522"/>
                  <a:pt x="1060" y="1522"/>
                  <a:pt x="1060" y="1522"/>
                </a:cubicBezTo>
                <a:cubicBezTo>
                  <a:pt x="1043" y="1520"/>
                  <a:pt x="1043" y="1520"/>
                  <a:pt x="1043" y="1520"/>
                </a:cubicBezTo>
                <a:cubicBezTo>
                  <a:pt x="1045" y="1520"/>
                  <a:pt x="1045" y="1520"/>
                  <a:pt x="1045" y="1520"/>
                </a:cubicBezTo>
                <a:cubicBezTo>
                  <a:pt x="1029" y="1526"/>
                  <a:pt x="1029" y="1526"/>
                  <a:pt x="1029" y="1526"/>
                </a:cubicBezTo>
                <a:cubicBezTo>
                  <a:pt x="1031" y="1526"/>
                  <a:pt x="1031" y="1526"/>
                  <a:pt x="1031" y="1526"/>
                </a:cubicBezTo>
                <a:cubicBezTo>
                  <a:pt x="1059" y="1513"/>
                  <a:pt x="1048" y="1530"/>
                  <a:pt x="1062" y="1521"/>
                </a:cubicBezTo>
                <a:cubicBezTo>
                  <a:pt x="1070" y="1525"/>
                  <a:pt x="1070" y="1525"/>
                  <a:pt x="1070" y="1525"/>
                </a:cubicBezTo>
                <a:cubicBezTo>
                  <a:pt x="1060" y="1527"/>
                  <a:pt x="1053" y="1528"/>
                  <a:pt x="1048" y="1529"/>
                </a:cubicBezTo>
                <a:cubicBezTo>
                  <a:pt x="1048" y="1530"/>
                  <a:pt x="1048" y="1530"/>
                  <a:pt x="1048" y="1530"/>
                </a:cubicBezTo>
                <a:cubicBezTo>
                  <a:pt x="1039" y="1531"/>
                  <a:pt x="1039" y="1531"/>
                  <a:pt x="1039" y="1531"/>
                </a:cubicBezTo>
                <a:cubicBezTo>
                  <a:pt x="1062" y="1532"/>
                  <a:pt x="1062" y="1532"/>
                  <a:pt x="1062" y="1532"/>
                </a:cubicBezTo>
                <a:cubicBezTo>
                  <a:pt x="1079" y="1525"/>
                  <a:pt x="1079" y="1525"/>
                  <a:pt x="1079" y="1525"/>
                </a:cubicBezTo>
                <a:cubicBezTo>
                  <a:pt x="1085" y="1527"/>
                  <a:pt x="1085" y="1527"/>
                  <a:pt x="1085" y="1527"/>
                </a:cubicBezTo>
                <a:cubicBezTo>
                  <a:pt x="1094" y="1516"/>
                  <a:pt x="1107" y="1527"/>
                  <a:pt x="1109" y="1520"/>
                </a:cubicBezTo>
                <a:cubicBezTo>
                  <a:pt x="1134" y="1524"/>
                  <a:pt x="1134" y="1524"/>
                  <a:pt x="1134" y="1524"/>
                </a:cubicBezTo>
                <a:cubicBezTo>
                  <a:pt x="1132" y="1528"/>
                  <a:pt x="1132" y="1528"/>
                  <a:pt x="1132" y="1528"/>
                </a:cubicBezTo>
                <a:cubicBezTo>
                  <a:pt x="1138" y="1526"/>
                  <a:pt x="1138" y="1526"/>
                  <a:pt x="1138" y="1526"/>
                </a:cubicBezTo>
                <a:cubicBezTo>
                  <a:pt x="1131" y="1523"/>
                  <a:pt x="1142" y="1523"/>
                  <a:pt x="1145" y="1522"/>
                </a:cubicBezTo>
                <a:cubicBezTo>
                  <a:pt x="1155" y="1522"/>
                  <a:pt x="1155" y="1522"/>
                  <a:pt x="1155" y="1522"/>
                </a:cubicBezTo>
                <a:cubicBezTo>
                  <a:pt x="1154" y="1524"/>
                  <a:pt x="1153" y="1525"/>
                  <a:pt x="1152" y="1525"/>
                </a:cubicBezTo>
                <a:cubicBezTo>
                  <a:pt x="1155" y="1526"/>
                  <a:pt x="1155" y="1526"/>
                  <a:pt x="1155" y="1526"/>
                </a:cubicBezTo>
                <a:cubicBezTo>
                  <a:pt x="1162" y="1523"/>
                  <a:pt x="1162" y="1523"/>
                  <a:pt x="1162" y="1523"/>
                </a:cubicBezTo>
                <a:cubicBezTo>
                  <a:pt x="1189" y="1526"/>
                  <a:pt x="1189" y="1526"/>
                  <a:pt x="1189" y="1526"/>
                </a:cubicBezTo>
                <a:cubicBezTo>
                  <a:pt x="1183" y="1528"/>
                  <a:pt x="1183" y="1528"/>
                  <a:pt x="1183" y="1528"/>
                </a:cubicBezTo>
                <a:cubicBezTo>
                  <a:pt x="1188" y="1528"/>
                  <a:pt x="1191" y="1527"/>
                  <a:pt x="1194" y="1527"/>
                </a:cubicBezTo>
                <a:cubicBezTo>
                  <a:pt x="1214" y="1535"/>
                  <a:pt x="1214" y="1535"/>
                  <a:pt x="1214" y="1535"/>
                </a:cubicBezTo>
                <a:cubicBezTo>
                  <a:pt x="1210" y="1539"/>
                  <a:pt x="1210" y="1539"/>
                  <a:pt x="1210" y="1539"/>
                </a:cubicBezTo>
                <a:cubicBezTo>
                  <a:pt x="1224" y="1539"/>
                  <a:pt x="1224" y="1539"/>
                  <a:pt x="1224" y="1539"/>
                </a:cubicBezTo>
                <a:cubicBezTo>
                  <a:pt x="1229" y="1543"/>
                  <a:pt x="1229" y="1543"/>
                  <a:pt x="1229" y="1543"/>
                </a:cubicBezTo>
                <a:cubicBezTo>
                  <a:pt x="1224" y="1543"/>
                  <a:pt x="1224" y="1543"/>
                  <a:pt x="1224" y="1543"/>
                </a:cubicBezTo>
                <a:cubicBezTo>
                  <a:pt x="1224" y="1548"/>
                  <a:pt x="1224" y="1548"/>
                  <a:pt x="1224" y="1548"/>
                </a:cubicBezTo>
                <a:cubicBezTo>
                  <a:pt x="1212" y="1548"/>
                  <a:pt x="1212" y="1548"/>
                  <a:pt x="1212" y="1548"/>
                </a:cubicBezTo>
                <a:cubicBezTo>
                  <a:pt x="1214" y="1552"/>
                  <a:pt x="1214" y="1552"/>
                  <a:pt x="1214" y="1552"/>
                </a:cubicBezTo>
                <a:cubicBezTo>
                  <a:pt x="1233" y="1551"/>
                  <a:pt x="1233" y="1551"/>
                  <a:pt x="1233" y="1551"/>
                </a:cubicBezTo>
                <a:cubicBezTo>
                  <a:pt x="1231" y="1553"/>
                  <a:pt x="1230" y="1554"/>
                  <a:pt x="1229" y="1554"/>
                </a:cubicBezTo>
                <a:cubicBezTo>
                  <a:pt x="1230" y="1556"/>
                  <a:pt x="1230" y="1556"/>
                  <a:pt x="1230" y="1556"/>
                </a:cubicBezTo>
                <a:cubicBezTo>
                  <a:pt x="1167" y="1559"/>
                  <a:pt x="1209" y="1556"/>
                  <a:pt x="1208" y="1554"/>
                </a:cubicBezTo>
                <a:cubicBezTo>
                  <a:pt x="1181" y="1559"/>
                  <a:pt x="1181" y="1559"/>
                  <a:pt x="1181" y="1559"/>
                </a:cubicBezTo>
                <a:cubicBezTo>
                  <a:pt x="1173" y="1556"/>
                  <a:pt x="1173" y="1556"/>
                  <a:pt x="1173" y="1556"/>
                </a:cubicBezTo>
                <a:cubicBezTo>
                  <a:pt x="1162" y="1558"/>
                  <a:pt x="1162" y="1558"/>
                  <a:pt x="1162" y="1558"/>
                </a:cubicBezTo>
                <a:cubicBezTo>
                  <a:pt x="1165" y="1564"/>
                  <a:pt x="1165" y="1564"/>
                  <a:pt x="1165" y="1564"/>
                </a:cubicBezTo>
                <a:cubicBezTo>
                  <a:pt x="1148" y="1567"/>
                  <a:pt x="1148" y="1567"/>
                  <a:pt x="1148" y="1567"/>
                </a:cubicBezTo>
                <a:cubicBezTo>
                  <a:pt x="1138" y="1568"/>
                  <a:pt x="1138" y="1568"/>
                  <a:pt x="1138" y="1568"/>
                </a:cubicBezTo>
                <a:cubicBezTo>
                  <a:pt x="1132" y="1574"/>
                  <a:pt x="1132" y="1574"/>
                  <a:pt x="1132" y="1574"/>
                </a:cubicBezTo>
                <a:cubicBezTo>
                  <a:pt x="1151" y="1576"/>
                  <a:pt x="1151" y="1576"/>
                  <a:pt x="1151" y="1576"/>
                </a:cubicBezTo>
                <a:cubicBezTo>
                  <a:pt x="1115" y="1582"/>
                  <a:pt x="1115" y="1582"/>
                  <a:pt x="1115" y="1582"/>
                </a:cubicBezTo>
                <a:cubicBezTo>
                  <a:pt x="1101" y="1585"/>
                  <a:pt x="1101" y="1585"/>
                  <a:pt x="1101" y="1585"/>
                </a:cubicBezTo>
                <a:cubicBezTo>
                  <a:pt x="1117" y="1587"/>
                  <a:pt x="1117" y="1587"/>
                  <a:pt x="1117" y="1587"/>
                </a:cubicBezTo>
                <a:cubicBezTo>
                  <a:pt x="1114" y="1589"/>
                  <a:pt x="1114" y="1589"/>
                  <a:pt x="1114" y="1589"/>
                </a:cubicBezTo>
                <a:cubicBezTo>
                  <a:pt x="1099" y="1589"/>
                  <a:pt x="1099" y="1589"/>
                  <a:pt x="1099" y="1589"/>
                </a:cubicBezTo>
                <a:cubicBezTo>
                  <a:pt x="1089" y="1596"/>
                  <a:pt x="1089" y="1596"/>
                  <a:pt x="1089" y="1596"/>
                </a:cubicBezTo>
                <a:cubicBezTo>
                  <a:pt x="1081" y="1597"/>
                  <a:pt x="1075" y="1597"/>
                  <a:pt x="1070" y="1598"/>
                </a:cubicBezTo>
                <a:cubicBezTo>
                  <a:pt x="1074" y="1599"/>
                  <a:pt x="1074" y="1599"/>
                  <a:pt x="1074" y="1599"/>
                </a:cubicBezTo>
                <a:cubicBezTo>
                  <a:pt x="1048" y="1604"/>
                  <a:pt x="1044" y="1603"/>
                  <a:pt x="1046" y="1601"/>
                </a:cubicBezTo>
                <a:cubicBezTo>
                  <a:pt x="1039" y="1599"/>
                  <a:pt x="1039" y="1599"/>
                  <a:pt x="1039" y="1599"/>
                </a:cubicBezTo>
                <a:cubicBezTo>
                  <a:pt x="1042" y="1596"/>
                  <a:pt x="1042" y="1596"/>
                  <a:pt x="1042" y="1596"/>
                </a:cubicBezTo>
                <a:cubicBezTo>
                  <a:pt x="1038" y="1597"/>
                  <a:pt x="1035" y="1598"/>
                  <a:pt x="1033" y="1599"/>
                </a:cubicBezTo>
                <a:cubicBezTo>
                  <a:pt x="1032" y="1599"/>
                  <a:pt x="1032" y="1598"/>
                  <a:pt x="1031" y="1598"/>
                </a:cubicBezTo>
                <a:cubicBezTo>
                  <a:pt x="1032" y="1599"/>
                  <a:pt x="1032" y="1599"/>
                  <a:pt x="1032" y="1599"/>
                </a:cubicBezTo>
                <a:cubicBezTo>
                  <a:pt x="1024" y="1601"/>
                  <a:pt x="1031" y="1600"/>
                  <a:pt x="1032" y="1599"/>
                </a:cubicBezTo>
                <a:cubicBezTo>
                  <a:pt x="1042" y="1606"/>
                  <a:pt x="1042" y="1606"/>
                  <a:pt x="1042" y="1606"/>
                </a:cubicBezTo>
                <a:cubicBezTo>
                  <a:pt x="1052" y="1603"/>
                  <a:pt x="1052" y="1603"/>
                  <a:pt x="1052" y="1603"/>
                </a:cubicBezTo>
                <a:cubicBezTo>
                  <a:pt x="1074" y="1601"/>
                  <a:pt x="1074" y="1601"/>
                  <a:pt x="1074" y="1601"/>
                </a:cubicBezTo>
                <a:cubicBezTo>
                  <a:pt x="1080" y="1604"/>
                  <a:pt x="1080" y="1604"/>
                  <a:pt x="1080" y="1604"/>
                </a:cubicBezTo>
                <a:cubicBezTo>
                  <a:pt x="1086" y="1610"/>
                  <a:pt x="1086" y="1610"/>
                  <a:pt x="1086" y="1610"/>
                </a:cubicBezTo>
                <a:cubicBezTo>
                  <a:pt x="1083" y="1614"/>
                  <a:pt x="1083" y="1614"/>
                  <a:pt x="1083" y="1614"/>
                </a:cubicBezTo>
                <a:cubicBezTo>
                  <a:pt x="1086" y="1620"/>
                  <a:pt x="1086" y="1620"/>
                  <a:pt x="1086" y="1620"/>
                </a:cubicBezTo>
                <a:cubicBezTo>
                  <a:pt x="1097" y="1620"/>
                  <a:pt x="1097" y="1620"/>
                  <a:pt x="1097" y="1620"/>
                </a:cubicBezTo>
                <a:cubicBezTo>
                  <a:pt x="1099" y="1616"/>
                  <a:pt x="1099" y="1616"/>
                  <a:pt x="1099" y="1616"/>
                </a:cubicBezTo>
                <a:cubicBezTo>
                  <a:pt x="1095" y="1614"/>
                  <a:pt x="1095" y="1614"/>
                  <a:pt x="1095" y="1614"/>
                </a:cubicBezTo>
                <a:cubicBezTo>
                  <a:pt x="1103" y="1612"/>
                  <a:pt x="1103" y="1612"/>
                  <a:pt x="1103" y="1612"/>
                </a:cubicBezTo>
                <a:cubicBezTo>
                  <a:pt x="1085" y="1609"/>
                  <a:pt x="1100" y="1611"/>
                  <a:pt x="1099" y="1610"/>
                </a:cubicBezTo>
                <a:cubicBezTo>
                  <a:pt x="1109" y="1604"/>
                  <a:pt x="1109" y="1604"/>
                  <a:pt x="1109" y="1604"/>
                </a:cubicBezTo>
                <a:cubicBezTo>
                  <a:pt x="1120" y="1603"/>
                  <a:pt x="1120" y="1603"/>
                  <a:pt x="1120" y="1603"/>
                </a:cubicBezTo>
                <a:cubicBezTo>
                  <a:pt x="1132" y="1608"/>
                  <a:pt x="1132" y="1608"/>
                  <a:pt x="1132" y="1608"/>
                </a:cubicBezTo>
                <a:cubicBezTo>
                  <a:pt x="1145" y="1604"/>
                  <a:pt x="1145" y="1604"/>
                  <a:pt x="1145" y="1604"/>
                </a:cubicBezTo>
                <a:cubicBezTo>
                  <a:pt x="1148" y="1605"/>
                  <a:pt x="1148" y="1605"/>
                  <a:pt x="1148" y="1605"/>
                </a:cubicBezTo>
                <a:cubicBezTo>
                  <a:pt x="1162" y="1620"/>
                  <a:pt x="1162" y="1624"/>
                  <a:pt x="1158" y="1624"/>
                </a:cubicBezTo>
                <a:cubicBezTo>
                  <a:pt x="1158" y="1624"/>
                  <a:pt x="1158" y="1624"/>
                  <a:pt x="1158" y="1624"/>
                </a:cubicBezTo>
                <a:cubicBezTo>
                  <a:pt x="1142" y="1626"/>
                  <a:pt x="1142" y="1626"/>
                  <a:pt x="1142" y="1626"/>
                </a:cubicBezTo>
                <a:cubicBezTo>
                  <a:pt x="1140" y="1630"/>
                  <a:pt x="1140" y="1630"/>
                  <a:pt x="1140" y="1630"/>
                </a:cubicBezTo>
                <a:cubicBezTo>
                  <a:pt x="1148" y="1635"/>
                  <a:pt x="1148" y="1635"/>
                  <a:pt x="1148" y="1635"/>
                </a:cubicBezTo>
                <a:cubicBezTo>
                  <a:pt x="1148" y="1640"/>
                  <a:pt x="1148" y="1640"/>
                  <a:pt x="1148" y="1640"/>
                </a:cubicBezTo>
                <a:cubicBezTo>
                  <a:pt x="1167" y="1637"/>
                  <a:pt x="1167" y="1637"/>
                  <a:pt x="1167" y="1637"/>
                </a:cubicBezTo>
                <a:cubicBezTo>
                  <a:pt x="1179" y="1633"/>
                  <a:pt x="1179" y="1633"/>
                  <a:pt x="1179" y="1633"/>
                </a:cubicBezTo>
                <a:cubicBezTo>
                  <a:pt x="1181" y="1633"/>
                  <a:pt x="1181" y="1633"/>
                  <a:pt x="1181" y="1633"/>
                </a:cubicBezTo>
                <a:cubicBezTo>
                  <a:pt x="1182" y="1633"/>
                  <a:pt x="1184" y="1632"/>
                  <a:pt x="1186" y="1631"/>
                </a:cubicBezTo>
                <a:cubicBezTo>
                  <a:pt x="1158" y="1631"/>
                  <a:pt x="1158" y="1631"/>
                  <a:pt x="1158" y="1631"/>
                </a:cubicBezTo>
                <a:cubicBezTo>
                  <a:pt x="1173" y="1625"/>
                  <a:pt x="1173" y="1625"/>
                  <a:pt x="1173" y="1625"/>
                </a:cubicBezTo>
                <a:cubicBezTo>
                  <a:pt x="1156" y="1627"/>
                  <a:pt x="1156" y="1627"/>
                  <a:pt x="1156" y="1627"/>
                </a:cubicBezTo>
                <a:cubicBezTo>
                  <a:pt x="1156" y="1625"/>
                  <a:pt x="1156" y="1625"/>
                  <a:pt x="1156" y="1625"/>
                </a:cubicBezTo>
                <a:cubicBezTo>
                  <a:pt x="1169" y="1622"/>
                  <a:pt x="1169" y="1622"/>
                  <a:pt x="1169" y="1622"/>
                </a:cubicBezTo>
                <a:cubicBezTo>
                  <a:pt x="1169" y="1620"/>
                  <a:pt x="1169" y="1620"/>
                  <a:pt x="1169" y="1620"/>
                </a:cubicBezTo>
                <a:cubicBezTo>
                  <a:pt x="1162" y="1618"/>
                  <a:pt x="1162" y="1618"/>
                  <a:pt x="1162" y="1618"/>
                </a:cubicBezTo>
                <a:cubicBezTo>
                  <a:pt x="1171" y="1616"/>
                  <a:pt x="1171" y="1616"/>
                  <a:pt x="1171" y="1616"/>
                </a:cubicBezTo>
                <a:cubicBezTo>
                  <a:pt x="1165" y="1611"/>
                  <a:pt x="1165" y="1611"/>
                  <a:pt x="1165" y="1611"/>
                </a:cubicBezTo>
                <a:cubicBezTo>
                  <a:pt x="1175" y="1609"/>
                  <a:pt x="1175" y="1609"/>
                  <a:pt x="1175" y="1609"/>
                </a:cubicBezTo>
                <a:cubicBezTo>
                  <a:pt x="1179" y="1612"/>
                  <a:pt x="1179" y="1612"/>
                  <a:pt x="1179" y="1612"/>
                </a:cubicBezTo>
                <a:cubicBezTo>
                  <a:pt x="1206" y="1611"/>
                  <a:pt x="1206" y="1611"/>
                  <a:pt x="1206" y="1611"/>
                </a:cubicBezTo>
                <a:cubicBezTo>
                  <a:pt x="1214" y="1614"/>
                  <a:pt x="1214" y="1614"/>
                  <a:pt x="1214" y="1614"/>
                </a:cubicBezTo>
                <a:cubicBezTo>
                  <a:pt x="1202" y="1614"/>
                  <a:pt x="1202" y="1614"/>
                  <a:pt x="1202" y="1614"/>
                </a:cubicBezTo>
                <a:cubicBezTo>
                  <a:pt x="1202" y="1615"/>
                  <a:pt x="1202" y="1615"/>
                  <a:pt x="1202" y="1615"/>
                </a:cubicBezTo>
                <a:cubicBezTo>
                  <a:pt x="1241" y="1617"/>
                  <a:pt x="1241" y="1617"/>
                  <a:pt x="1241" y="1617"/>
                </a:cubicBezTo>
                <a:cubicBezTo>
                  <a:pt x="1251" y="1606"/>
                  <a:pt x="1251" y="1606"/>
                  <a:pt x="1251" y="1606"/>
                </a:cubicBezTo>
                <a:cubicBezTo>
                  <a:pt x="1276" y="1601"/>
                  <a:pt x="1276" y="1601"/>
                  <a:pt x="1276" y="1601"/>
                </a:cubicBezTo>
                <a:cubicBezTo>
                  <a:pt x="1274" y="1600"/>
                  <a:pt x="1274" y="1600"/>
                  <a:pt x="1274" y="1600"/>
                </a:cubicBezTo>
                <a:cubicBezTo>
                  <a:pt x="1255" y="1599"/>
                  <a:pt x="1255" y="1599"/>
                  <a:pt x="1255" y="1599"/>
                </a:cubicBezTo>
                <a:cubicBezTo>
                  <a:pt x="1235" y="1601"/>
                  <a:pt x="1235" y="1601"/>
                  <a:pt x="1235" y="1601"/>
                </a:cubicBezTo>
                <a:cubicBezTo>
                  <a:pt x="1224" y="1596"/>
                  <a:pt x="1224" y="1596"/>
                  <a:pt x="1224" y="1596"/>
                </a:cubicBezTo>
                <a:cubicBezTo>
                  <a:pt x="1230" y="1592"/>
                  <a:pt x="1230" y="1592"/>
                  <a:pt x="1230" y="1592"/>
                </a:cubicBezTo>
                <a:cubicBezTo>
                  <a:pt x="1223" y="1591"/>
                  <a:pt x="1223" y="1591"/>
                  <a:pt x="1223" y="1591"/>
                </a:cubicBezTo>
                <a:cubicBezTo>
                  <a:pt x="1206" y="1593"/>
                  <a:pt x="1229" y="1595"/>
                  <a:pt x="1214" y="1595"/>
                </a:cubicBezTo>
                <a:cubicBezTo>
                  <a:pt x="1199" y="1594"/>
                  <a:pt x="1192" y="1593"/>
                  <a:pt x="1191" y="1592"/>
                </a:cubicBezTo>
                <a:cubicBezTo>
                  <a:pt x="1186" y="1597"/>
                  <a:pt x="1186" y="1597"/>
                  <a:pt x="1186" y="1597"/>
                </a:cubicBezTo>
                <a:cubicBezTo>
                  <a:pt x="1175" y="1595"/>
                  <a:pt x="1175" y="1595"/>
                  <a:pt x="1175" y="1595"/>
                </a:cubicBezTo>
                <a:cubicBezTo>
                  <a:pt x="1158" y="1603"/>
                  <a:pt x="1158" y="1603"/>
                  <a:pt x="1158" y="1603"/>
                </a:cubicBezTo>
                <a:cubicBezTo>
                  <a:pt x="1161" y="1605"/>
                  <a:pt x="1161" y="1605"/>
                  <a:pt x="1161" y="1605"/>
                </a:cubicBezTo>
                <a:cubicBezTo>
                  <a:pt x="1155" y="1606"/>
                  <a:pt x="1155" y="1606"/>
                  <a:pt x="1155" y="1606"/>
                </a:cubicBezTo>
                <a:cubicBezTo>
                  <a:pt x="1151" y="1603"/>
                  <a:pt x="1151" y="1603"/>
                  <a:pt x="1151" y="1603"/>
                </a:cubicBezTo>
                <a:cubicBezTo>
                  <a:pt x="1140" y="1600"/>
                  <a:pt x="1140" y="1600"/>
                  <a:pt x="1140" y="1600"/>
                </a:cubicBezTo>
                <a:cubicBezTo>
                  <a:pt x="1140" y="1599"/>
                  <a:pt x="1140" y="1599"/>
                  <a:pt x="1140" y="1599"/>
                </a:cubicBezTo>
                <a:cubicBezTo>
                  <a:pt x="1148" y="1597"/>
                  <a:pt x="1148" y="1597"/>
                  <a:pt x="1148" y="1597"/>
                </a:cubicBezTo>
                <a:cubicBezTo>
                  <a:pt x="1142" y="1595"/>
                  <a:pt x="1142" y="1595"/>
                  <a:pt x="1142" y="1595"/>
                </a:cubicBezTo>
                <a:cubicBezTo>
                  <a:pt x="1148" y="1593"/>
                  <a:pt x="1148" y="1593"/>
                  <a:pt x="1148" y="1593"/>
                </a:cubicBezTo>
                <a:cubicBezTo>
                  <a:pt x="1132" y="1593"/>
                  <a:pt x="1132" y="1593"/>
                  <a:pt x="1132" y="1593"/>
                </a:cubicBezTo>
                <a:cubicBezTo>
                  <a:pt x="1124" y="1596"/>
                  <a:pt x="1124" y="1596"/>
                  <a:pt x="1124" y="1596"/>
                </a:cubicBezTo>
                <a:cubicBezTo>
                  <a:pt x="1120" y="1595"/>
                  <a:pt x="1120" y="1595"/>
                  <a:pt x="1120" y="1595"/>
                </a:cubicBezTo>
                <a:cubicBezTo>
                  <a:pt x="1117" y="1591"/>
                  <a:pt x="1117" y="1591"/>
                  <a:pt x="1117" y="1591"/>
                </a:cubicBezTo>
                <a:cubicBezTo>
                  <a:pt x="1130" y="1586"/>
                  <a:pt x="1130" y="1586"/>
                  <a:pt x="1130" y="1586"/>
                </a:cubicBezTo>
                <a:cubicBezTo>
                  <a:pt x="1132" y="1582"/>
                  <a:pt x="1132" y="1582"/>
                  <a:pt x="1132" y="1582"/>
                </a:cubicBezTo>
                <a:cubicBezTo>
                  <a:pt x="1146" y="1579"/>
                  <a:pt x="1146" y="1579"/>
                  <a:pt x="1146" y="1579"/>
                </a:cubicBezTo>
                <a:cubicBezTo>
                  <a:pt x="1161" y="1582"/>
                  <a:pt x="1161" y="1582"/>
                  <a:pt x="1161" y="1582"/>
                </a:cubicBezTo>
                <a:cubicBezTo>
                  <a:pt x="1152" y="1584"/>
                  <a:pt x="1152" y="1584"/>
                  <a:pt x="1152" y="1584"/>
                </a:cubicBezTo>
                <a:cubicBezTo>
                  <a:pt x="1167" y="1585"/>
                  <a:pt x="1167" y="1585"/>
                  <a:pt x="1167" y="1585"/>
                </a:cubicBezTo>
                <a:cubicBezTo>
                  <a:pt x="1198" y="1580"/>
                  <a:pt x="1198" y="1580"/>
                  <a:pt x="1198" y="1580"/>
                </a:cubicBezTo>
                <a:cubicBezTo>
                  <a:pt x="1189" y="1578"/>
                  <a:pt x="1189" y="1578"/>
                  <a:pt x="1189" y="1578"/>
                </a:cubicBezTo>
                <a:cubicBezTo>
                  <a:pt x="1193" y="1576"/>
                  <a:pt x="1193" y="1576"/>
                  <a:pt x="1193" y="1576"/>
                </a:cubicBezTo>
                <a:cubicBezTo>
                  <a:pt x="1203" y="1575"/>
                  <a:pt x="1203" y="1575"/>
                  <a:pt x="1203" y="1575"/>
                </a:cubicBezTo>
                <a:cubicBezTo>
                  <a:pt x="1204" y="1574"/>
                  <a:pt x="1204" y="1573"/>
                  <a:pt x="1202" y="1573"/>
                </a:cubicBezTo>
                <a:cubicBezTo>
                  <a:pt x="1208" y="1571"/>
                  <a:pt x="1208" y="1571"/>
                  <a:pt x="1208" y="1571"/>
                </a:cubicBezTo>
                <a:cubicBezTo>
                  <a:pt x="1151" y="1574"/>
                  <a:pt x="1212" y="1568"/>
                  <a:pt x="1181" y="1570"/>
                </a:cubicBezTo>
                <a:cubicBezTo>
                  <a:pt x="1193" y="1567"/>
                  <a:pt x="1193" y="1567"/>
                  <a:pt x="1193" y="1567"/>
                </a:cubicBezTo>
                <a:cubicBezTo>
                  <a:pt x="1223" y="1569"/>
                  <a:pt x="1223" y="1569"/>
                  <a:pt x="1223" y="1569"/>
                </a:cubicBezTo>
                <a:cubicBezTo>
                  <a:pt x="1237" y="1564"/>
                  <a:pt x="1237" y="1564"/>
                  <a:pt x="1237" y="1564"/>
                </a:cubicBezTo>
                <a:cubicBezTo>
                  <a:pt x="1247" y="1564"/>
                  <a:pt x="1247" y="1564"/>
                  <a:pt x="1247" y="1564"/>
                </a:cubicBezTo>
                <a:cubicBezTo>
                  <a:pt x="1227" y="1566"/>
                  <a:pt x="1244" y="1565"/>
                  <a:pt x="1241" y="1566"/>
                </a:cubicBezTo>
                <a:cubicBezTo>
                  <a:pt x="1241" y="1571"/>
                  <a:pt x="1241" y="1571"/>
                  <a:pt x="1241" y="1571"/>
                </a:cubicBezTo>
                <a:cubicBezTo>
                  <a:pt x="1220" y="1572"/>
                  <a:pt x="1220" y="1572"/>
                  <a:pt x="1220" y="1572"/>
                </a:cubicBezTo>
                <a:cubicBezTo>
                  <a:pt x="1245" y="1575"/>
                  <a:pt x="1245" y="1575"/>
                  <a:pt x="1245" y="1575"/>
                </a:cubicBezTo>
                <a:cubicBezTo>
                  <a:pt x="1251" y="1573"/>
                  <a:pt x="1251" y="1573"/>
                  <a:pt x="1251" y="1573"/>
                </a:cubicBezTo>
                <a:cubicBezTo>
                  <a:pt x="1257" y="1574"/>
                  <a:pt x="1262" y="1575"/>
                  <a:pt x="1266" y="1576"/>
                </a:cubicBezTo>
                <a:cubicBezTo>
                  <a:pt x="1265" y="1576"/>
                  <a:pt x="1266" y="1575"/>
                  <a:pt x="1270" y="1575"/>
                </a:cubicBezTo>
                <a:cubicBezTo>
                  <a:pt x="1268" y="1571"/>
                  <a:pt x="1268" y="1571"/>
                  <a:pt x="1268" y="1571"/>
                </a:cubicBezTo>
                <a:cubicBezTo>
                  <a:pt x="1278" y="1572"/>
                  <a:pt x="1278" y="1572"/>
                  <a:pt x="1278" y="1572"/>
                </a:cubicBezTo>
                <a:cubicBezTo>
                  <a:pt x="1296" y="1568"/>
                  <a:pt x="1296" y="1568"/>
                  <a:pt x="1296" y="1568"/>
                </a:cubicBezTo>
                <a:cubicBezTo>
                  <a:pt x="1301" y="1570"/>
                  <a:pt x="1301" y="1570"/>
                  <a:pt x="1301" y="1570"/>
                </a:cubicBezTo>
                <a:cubicBezTo>
                  <a:pt x="1292" y="1569"/>
                  <a:pt x="1300" y="1573"/>
                  <a:pt x="1295" y="1573"/>
                </a:cubicBezTo>
                <a:cubicBezTo>
                  <a:pt x="1298" y="1574"/>
                  <a:pt x="1300" y="1574"/>
                  <a:pt x="1301" y="1574"/>
                </a:cubicBezTo>
                <a:cubicBezTo>
                  <a:pt x="1307" y="1576"/>
                  <a:pt x="1307" y="1576"/>
                  <a:pt x="1307" y="1576"/>
                </a:cubicBezTo>
                <a:cubicBezTo>
                  <a:pt x="1306" y="1575"/>
                  <a:pt x="1305" y="1574"/>
                  <a:pt x="1305" y="1573"/>
                </a:cubicBezTo>
                <a:cubicBezTo>
                  <a:pt x="1305" y="1573"/>
                  <a:pt x="1305" y="1573"/>
                  <a:pt x="1304" y="1573"/>
                </a:cubicBezTo>
                <a:cubicBezTo>
                  <a:pt x="1304" y="1573"/>
                  <a:pt x="1304" y="1573"/>
                  <a:pt x="1304" y="1573"/>
                </a:cubicBezTo>
                <a:cubicBezTo>
                  <a:pt x="1307" y="1572"/>
                  <a:pt x="1307" y="1572"/>
                  <a:pt x="1307" y="1572"/>
                </a:cubicBezTo>
                <a:cubicBezTo>
                  <a:pt x="1317" y="1572"/>
                  <a:pt x="1317" y="1572"/>
                  <a:pt x="1317" y="1572"/>
                </a:cubicBezTo>
                <a:cubicBezTo>
                  <a:pt x="1301" y="1569"/>
                  <a:pt x="1301" y="1569"/>
                  <a:pt x="1301" y="1569"/>
                </a:cubicBezTo>
                <a:cubicBezTo>
                  <a:pt x="1307" y="1568"/>
                  <a:pt x="1311" y="1568"/>
                  <a:pt x="1315" y="1567"/>
                </a:cubicBezTo>
                <a:cubicBezTo>
                  <a:pt x="1326" y="1568"/>
                  <a:pt x="1326" y="1568"/>
                  <a:pt x="1326" y="1568"/>
                </a:cubicBezTo>
                <a:cubicBezTo>
                  <a:pt x="1323" y="1573"/>
                  <a:pt x="1323" y="1573"/>
                  <a:pt x="1323" y="1573"/>
                </a:cubicBezTo>
                <a:cubicBezTo>
                  <a:pt x="1354" y="1569"/>
                  <a:pt x="1354" y="1569"/>
                  <a:pt x="1354" y="1569"/>
                </a:cubicBezTo>
                <a:cubicBezTo>
                  <a:pt x="1358" y="1571"/>
                  <a:pt x="1358" y="1571"/>
                  <a:pt x="1358" y="1571"/>
                </a:cubicBezTo>
                <a:cubicBezTo>
                  <a:pt x="1348" y="1576"/>
                  <a:pt x="1357" y="1572"/>
                  <a:pt x="1356" y="1573"/>
                </a:cubicBezTo>
                <a:cubicBezTo>
                  <a:pt x="1364" y="1570"/>
                  <a:pt x="1364" y="1570"/>
                  <a:pt x="1364" y="1570"/>
                </a:cubicBezTo>
                <a:cubicBezTo>
                  <a:pt x="1367" y="1571"/>
                  <a:pt x="1367" y="1571"/>
                  <a:pt x="1367" y="1571"/>
                </a:cubicBezTo>
                <a:cubicBezTo>
                  <a:pt x="1369" y="1568"/>
                  <a:pt x="1369" y="1568"/>
                  <a:pt x="1369" y="1568"/>
                </a:cubicBezTo>
                <a:cubicBezTo>
                  <a:pt x="1368" y="1567"/>
                  <a:pt x="1369" y="1567"/>
                  <a:pt x="1370" y="1567"/>
                </a:cubicBezTo>
                <a:cubicBezTo>
                  <a:pt x="1371" y="1566"/>
                  <a:pt x="1371" y="1566"/>
                  <a:pt x="1371" y="1566"/>
                </a:cubicBezTo>
                <a:cubicBezTo>
                  <a:pt x="1372" y="1567"/>
                  <a:pt x="1372" y="1567"/>
                  <a:pt x="1372" y="1567"/>
                </a:cubicBezTo>
                <a:cubicBezTo>
                  <a:pt x="1372" y="1567"/>
                  <a:pt x="1373" y="1567"/>
                  <a:pt x="1373" y="1567"/>
                </a:cubicBezTo>
                <a:cubicBezTo>
                  <a:pt x="1389" y="1564"/>
                  <a:pt x="1389" y="1564"/>
                  <a:pt x="1389" y="1564"/>
                </a:cubicBezTo>
                <a:cubicBezTo>
                  <a:pt x="1402" y="1566"/>
                  <a:pt x="1402" y="1566"/>
                  <a:pt x="1402" y="1566"/>
                </a:cubicBezTo>
                <a:cubicBezTo>
                  <a:pt x="1406" y="1565"/>
                  <a:pt x="1411" y="1565"/>
                  <a:pt x="1409" y="1564"/>
                </a:cubicBezTo>
                <a:cubicBezTo>
                  <a:pt x="1418" y="1563"/>
                  <a:pt x="1418" y="1563"/>
                  <a:pt x="1418" y="1563"/>
                </a:cubicBezTo>
                <a:cubicBezTo>
                  <a:pt x="1423" y="1565"/>
                  <a:pt x="1423" y="1565"/>
                  <a:pt x="1423" y="1565"/>
                </a:cubicBezTo>
                <a:cubicBezTo>
                  <a:pt x="1426" y="1562"/>
                  <a:pt x="1426" y="1562"/>
                  <a:pt x="1426" y="1562"/>
                </a:cubicBezTo>
                <a:cubicBezTo>
                  <a:pt x="1445" y="1565"/>
                  <a:pt x="1445" y="1565"/>
                  <a:pt x="1445" y="1565"/>
                </a:cubicBezTo>
                <a:cubicBezTo>
                  <a:pt x="1440" y="1565"/>
                  <a:pt x="1437" y="1566"/>
                  <a:pt x="1435" y="1566"/>
                </a:cubicBezTo>
                <a:cubicBezTo>
                  <a:pt x="1434" y="1566"/>
                  <a:pt x="1434" y="1566"/>
                  <a:pt x="1433" y="1566"/>
                </a:cubicBezTo>
                <a:cubicBezTo>
                  <a:pt x="1426" y="1568"/>
                  <a:pt x="1426" y="1568"/>
                  <a:pt x="1426" y="1568"/>
                </a:cubicBezTo>
                <a:cubicBezTo>
                  <a:pt x="1470" y="1569"/>
                  <a:pt x="1470" y="1569"/>
                  <a:pt x="1470" y="1569"/>
                </a:cubicBezTo>
                <a:cubicBezTo>
                  <a:pt x="1461" y="1567"/>
                  <a:pt x="1461" y="1567"/>
                  <a:pt x="1461" y="1567"/>
                </a:cubicBezTo>
                <a:cubicBezTo>
                  <a:pt x="1465" y="1564"/>
                  <a:pt x="1465" y="1564"/>
                  <a:pt x="1465" y="1564"/>
                </a:cubicBezTo>
                <a:cubicBezTo>
                  <a:pt x="1471" y="1561"/>
                  <a:pt x="1471" y="1561"/>
                  <a:pt x="1471" y="1561"/>
                </a:cubicBezTo>
                <a:cubicBezTo>
                  <a:pt x="1480" y="1562"/>
                  <a:pt x="1487" y="1563"/>
                  <a:pt x="1491" y="1564"/>
                </a:cubicBezTo>
                <a:cubicBezTo>
                  <a:pt x="1506" y="1561"/>
                  <a:pt x="1506" y="1561"/>
                  <a:pt x="1506" y="1561"/>
                </a:cubicBezTo>
                <a:cubicBezTo>
                  <a:pt x="1533" y="1567"/>
                  <a:pt x="1511" y="1563"/>
                  <a:pt x="1513" y="1564"/>
                </a:cubicBezTo>
                <a:cubicBezTo>
                  <a:pt x="1496" y="1567"/>
                  <a:pt x="1496" y="1567"/>
                  <a:pt x="1496" y="1567"/>
                </a:cubicBezTo>
                <a:cubicBezTo>
                  <a:pt x="1527" y="1568"/>
                  <a:pt x="1527" y="1568"/>
                  <a:pt x="1527" y="1568"/>
                </a:cubicBezTo>
                <a:cubicBezTo>
                  <a:pt x="1527" y="1566"/>
                  <a:pt x="1527" y="1566"/>
                  <a:pt x="1527" y="1566"/>
                </a:cubicBezTo>
                <a:cubicBezTo>
                  <a:pt x="1539" y="1565"/>
                  <a:pt x="1539" y="1565"/>
                  <a:pt x="1539" y="1565"/>
                </a:cubicBezTo>
                <a:cubicBezTo>
                  <a:pt x="1539" y="1566"/>
                  <a:pt x="1539" y="1566"/>
                  <a:pt x="1539" y="1566"/>
                </a:cubicBezTo>
                <a:cubicBezTo>
                  <a:pt x="1541" y="1565"/>
                  <a:pt x="1542" y="1564"/>
                  <a:pt x="1543" y="1564"/>
                </a:cubicBezTo>
                <a:cubicBezTo>
                  <a:pt x="1549" y="1567"/>
                  <a:pt x="1549" y="1567"/>
                  <a:pt x="1549" y="1567"/>
                </a:cubicBezTo>
                <a:cubicBezTo>
                  <a:pt x="1565" y="1566"/>
                  <a:pt x="1572" y="1566"/>
                  <a:pt x="1574" y="1565"/>
                </a:cubicBezTo>
                <a:cubicBezTo>
                  <a:pt x="1576" y="1566"/>
                  <a:pt x="1577" y="1566"/>
                  <a:pt x="1578" y="1566"/>
                </a:cubicBezTo>
                <a:cubicBezTo>
                  <a:pt x="1587" y="1563"/>
                  <a:pt x="1587" y="1563"/>
                  <a:pt x="1587" y="1563"/>
                </a:cubicBezTo>
                <a:cubicBezTo>
                  <a:pt x="1620" y="1565"/>
                  <a:pt x="1620" y="1565"/>
                  <a:pt x="1620" y="1565"/>
                </a:cubicBezTo>
                <a:cubicBezTo>
                  <a:pt x="1645" y="1561"/>
                  <a:pt x="1645" y="1561"/>
                  <a:pt x="1645" y="1561"/>
                </a:cubicBezTo>
                <a:cubicBezTo>
                  <a:pt x="1652" y="1563"/>
                  <a:pt x="1652" y="1563"/>
                  <a:pt x="1652" y="1563"/>
                </a:cubicBezTo>
                <a:cubicBezTo>
                  <a:pt x="1677" y="1556"/>
                  <a:pt x="1677" y="1556"/>
                  <a:pt x="1677" y="1556"/>
                </a:cubicBezTo>
                <a:cubicBezTo>
                  <a:pt x="1681" y="1559"/>
                  <a:pt x="1681" y="1559"/>
                  <a:pt x="1681" y="1559"/>
                </a:cubicBezTo>
                <a:cubicBezTo>
                  <a:pt x="1690" y="1557"/>
                  <a:pt x="1690" y="1557"/>
                  <a:pt x="1690" y="1557"/>
                </a:cubicBezTo>
                <a:cubicBezTo>
                  <a:pt x="1696" y="1551"/>
                  <a:pt x="1696" y="1551"/>
                  <a:pt x="1696" y="1551"/>
                </a:cubicBezTo>
                <a:cubicBezTo>
                  <a:pt x="1718" y="1557"/>
                  <a:pt x="1724" y="1559"/>
                  <a:pt x="1724" y="1560"/>
                </a:cubicBezTo>
                <a:cubicBezTo>
                  <a:pt x="1727" y="1561"/>
                  <a:pt x="1727" y="1561"/>
                  <a:pt x="1727" y="1561"/>
                </a:cubicBezTo>
                <a:cubicBezTo>
                  <a:pt x="1721" y="1563"/>
                  <a:pt x="1721" y="1563"/>
                  <a:pt x="1721" y="1563"/>
                </a:cubicBezTo>
                <a:cubicBezTo>
                  <a:pt x="1727" y="1563"/>
                  <a:pt x="1727" y="1563"/>
                  <a:pt x="1727" y="1563"/>
                </a:cubicBezTo>
                <a:cubicBezTo>
                  <a:pt x="1735" y="1559"/>
                  <a:pt x="1735" y="1559"/>
                  <a:pt x="1735" y="1559"/>
                </a:cubicBezTo>
                <a:cubicBezTo>
                  <a:pt x="1772" y="1556"/>
                  <a:pt x="1772" y="1556"/>
                  <a:pt x="1772" y="1556"/>
                </a:cubicBezTo>
                <a:cubicBezTo>
                  <a:pt x="1772" y="1560"/>
                  <a:pt x="1772" y="1560"/>
                  <a:pt x="1772" y="1560"/>
                </a:cubicBezTo>
                <a:cubicBezTo>
                  <a:pt x="1776" y="1560"/>
                  <a:pt x="1776" y="1560"/>
                  <a:pt x="1776" y="1560"/>
                </a:cubicBezTo>
                <a:cubicBezTo>
                  <a:pt x="1776" y="1554"/>
                  <a:pt x="1776" y="1554"/>
                  <a:pt x="1776" y="1554"/>
                </a:cubicBezTo>
                <a:cubicBezTo>
                  <a:pt x="1791" y="1556"/>
                  <a:pt x="1791" y="1556"/>
                  <a:pt x="1791" y="1556"/>
                </a:cubicBezTo>
                <a:cubicBezTo>
                  <a:pt x="1801" y="1558"/>
                  <a:pt x="1801" y="1558"/>
                  <a:pt x="1801" y="1558"/>
                </a:cubicBezTo>
                <a:cubicBezTo>
                  <a:pt x="1834" y="1556"/>
                  <a:pt x="1834" y="1556"/>
                  <a:pt x="1834" y="1556"/>
                </a:cubicBezTo>
                <a:cubicBezTo>
                  <a:pt x="1840" y="1553"/>
                  <a:pt x="1840" y="1553"/>
                  <a:pt x="1840" y="1553"/>
                </a:cubicBezTo>
                <a:cubicBezTo>
                  <a:pt x="1844" y="1554"/>
                  <a:pt x="1844" y="1554"/>
                  <a:pt x="1844" y="1554"/>
                </a:cubicBezTo>
                <a:cubicBezTo>
                  <a:pt x="1851" y="1551"/>
                  <a:pt x="1856" y="1549"/>
                  <a:pt x="1858" y="1548"/>
                </a:cubicBezTo>
                <a:cubicBezTo>
                  <a:pt x="1861" y="1548"/>
                  <a:pt x="1861" y="1548"/>
                  <a:pt x="1861" y="1548"/>
                </a:cubicBezTo>
                <a:cubicBezTo>
                  <a:pt x="1861" y="1548"/>
                  <a:pt x="1860" y="1547"/>
                  <a:pt x="1860" y="1547"/>
                </a:cubicBezTo>
                <a:cubicBezTo>
                  <a:pt x="1861" y="1546"/>
                  <a:pt x="1861" y="1547"/>
                  <a:pt x="1859" y="1547"/>
                </a:cubicBezTo>
                <a:cubicBezTo>
                  <a:pt x="1850" y="1543"/>
                  <a:pt x="1834" y="1548"/>
                  <a:pt x="1821" y="1548"/>
                </a:cubicBezTo>
                <a:cubicBezTo>
                  <a:pt x="1817" y="1547"/>
                  <a:pt x="1817" y="1547"/>
                  <a:pt x="1817" y="1547"/>
                </a:cubicBezTo>
                <a:cubicBezTo>
                  <a:pt x="1814" y="1550"/>
                  <a:pt x="1814" y="1550"/>
                  <a:pt x="1814" y="1550"/>
                </a:cubicBezTo>
                <a:cubicBezTo>
                  <a:pt x="1809" y="1548"/>
                  <a:pt x="1809" y="1548"/>
                  <a:pt x="1809" y="1548"/>
                </a:cubicBezTo>
                <a:cubicBezTo>
                  <a:pt x="1806" y="1554"/>
                  <a:pt x="1803" y="1553"/>
                  <a:pt x="1796" y="1552"/>
                </a:cubicBezTo>
                <a:cubicBezTo>
                  <a:pt x="1789" y="1550"/>
                  <a:pt x="1789" y="1550"/>
                  <a:pt x="1789" y="1550"/>
                </a:cubicBezTo>
                <a:cubicBezTo>
                  <a:pt x="1801" y="1548"/>
                  <a:pt x="1801" y="1548"/>
                  <a:pt x="1801" y="1548"/>
                </a:cubicBezTo>
                <a:cubicBezTo>
                  <a:pt x="1791" y="1549"/>
                  <a:pt x="1777" y="1548"/>
                  <a:pt x="1766" y="1548"/>
                </a:cubicBezTo>
                <a:cubicBezTo>
                  <a:pt x="1753" y="1547"/>
                  <a:pt x="1753" y="1547"/>
                  <a:pt x="1753" y="1547"/>
                </a:cubicBezTo>
                <a:cubicBezTo>
                  <a:pt x="1760" y="1544"/>
                  <a:pt x="1760" y="1544"/>
                  <a:pt x="1760" y="1544"/>
                </a:cubicBezTo>
                <a:cubicBezTo>
                  <a:pt x="1731" y="1547"/>
                  <a:pt x="1731" y="1547"/>
                  <a:pt x="1731" y="1547"/>
                </a:cubicBezTo>
                <a:cubicBezTo>
                  <a:pt x="1686" y="1543"/>
                  <a:pt x="1688" y="1548"/>
                  <a:pt x="1692" y="1550"/>
                </a:cubicBezTo>
                <a:cubicBezTo>
                  <a:pt x="1691" y="1550"/>
                  <a:pt x="1689" y="1549"/>
                  <a:pt x="1686" y="1548"/>
                </a:cubicBezTo>
                <a:cubicBezTo>
                  <a:pt x="1667" y="1547"/>
                  <a:pt x="1667" y="1547"/>
                  <a:pt x="1667" y="1547"/>
                </a:cubicBezTo>
                <a:cubicBezTo>
                  <a:pt x="1667" y="1546"/>
                  <a:pt x="1667" y="1546"/>
                  <a:pt x="1667" y="1546"/>
                </a:cubicBezTo>
                <a:cubicBezTo>
                  <a:pt x="1652" y="1547"/>
                  <a:pt x="1652" y="1547"/>
                  <a:pt x="1652" y="1547"/>
                </a:cubicBezTo>
                <a:cubicBezTo>
                  <a:pt x="1639" y="1543"/>
                  <a:pt x="1639" y="1543"/>
                  <a:pt x="1639" y="1543"/>
                </a:cubicBezTo>
                <a:cubicBezTo>
                  <a:pt x="1603" y="1545"/>
                  <a:pt x="1603" y="1545"/>
                  <a:pt x="1603" y="1545"/>
                </a:cubicBezTo>
                <a:cubicBezTo>
                  <a:pt x="1577" y="1545"/>
                  <a:pt x="1577" y="1545"/>
                  <a:pt x="1577" y="1545"/>
                </a:cubicBezTo>
                <a:cubicBezTo>
                  <a:pt x="1577" y="1544"/>
                  <a:pt x="1577" y="1544"/>
                  <a:pt x="1577" y="1544"/>
                </a:cubicBezTo>
                <a:cubicBezTo>
                  <a:pt x="1588" y="1544"/>
                  <a:pt x="1598" y="1544"/>
                  <a:pt x="1607" y="1543"/>
                </a:cubicBezTo>
                <a:cubicBezTo>
                  <a:pt x="1603" y="1545"/>
                  <a:pt x="1603" y="1545"/>
                  <a:pt x="1603" y="1545"/>
                </a:cubicBezTo>
                <a:cubicBezTo>
                  <a:pt x="1609" y="1544"/>
                  <a:pt x="1614" y="1543"/>
                  <a:pt x="1617" y="1543"/>
                </a:cubicBezTo>
                <a:cubicBezTo>
                  <a:pt x="1611" y="1542"/>
                  <a:pt x="1611" y="1542"/>
                  <a:pt x="1611" y="1542"/>
                </a:cubicBezTo>
                <a:cubicBezTo>
                  <a:pt x="1619" y="1541"/>
                  <a:pt x="1626" y="1539"/>
                  <a:pt x="1630" y="1537"/>
                </a:cubicBezTo>
                <a:cubicBezTo>
                  <a:pt x="1652" y="1536"/>
                  <a:pt x="1652" y="1536"/>
                  <a:pt x="1652" y="1536"/>
                </a:cubicBezTo>
                <a:cubicBezTo>
                  <a:pt x="1670" y="1537"/>
                  <a:pt x="1670" y="1537"/>
                  <a:pt x="1670" y="1537"/>
                </a:cubicBezTo>
                <a:cubicBezTo>
                  <a:pt x="1671" y="1534"/>
                  <a:pt x="1671" y="1534"/>
                  <a:pt x="1671" y="1534"/>
                </a:cubicBezTo>
                <a:cubicBezTo>
                  <a:pt x="1692" y="1531"/>
                  <a:pt x="1692" y="1531"/>
                  <a:pt x="1692" y="1531"/>
                </a:cubicBezTo>
                <a:cubicBezTo>
                  <a:pt x="1714" y="1533"/>
                  <a:pt x="1714" y="1533"/>
                  <a:pt x="1714" y="1533"/>
                </a:cubicBezTo>
                <a:cubicBezTo>
                  <a:pt x="1783" y="1530"/>
                  <a:pt x="1783" y="1530"/>
                  <a:pt x="1783" y="1530"/>
                </a:cubicBezTo>
                <a:cubicBezTo>
                  <a:pt x="1786" y="1531"/>
                  <a:pt x="1786" y="1531"/>
                  <a:pt x="1786" y="1531"/>
                </a:cubicBezTo>
                <a:cubicBezTo>
                  <a:pt x="1846" y="1528"/>
                  <a:pt x="1846" y="1528"/>
                  <a:pt x="1846" y="1528"/>
                </a:cubicBezTo>
                <a:cubicBezTo>
                  <a:pt x="1869" y="1532"/>
                  <a:pt x="1869" y="1532"/>
                  <a:pt x="1869" y="1532"/>
                </a:cubicBezTo>
                <a:cubicBezTo>
                  <a:pt x="1886" y="1532"/>
                  <a:pt x="1886" y="1532"/>
                  <a:pt x="1886" y="1532"/>
                </a:cubicBezTo>
                <a:cubicBezTo>
                  <a:pt x="1877" y="1527"/>
                  <a:pt x="1877" y="1527"/>
                  <a:pt x="1877" y="1527"/>
                </a:cubicBezTo>
                <a:cubicBezTo>
                  <a:pt x="1851" y="1527"/>
                  <a:pt x="1851" y="1527"/>
                  <a:pt x="1851" y="1527"/>
                </a:cubicBezTo>
                <a:cubicBezTo>
                  <a:pt x="1770" y="1530"/>
                  <a:pt x="1770" y="1530"/>
                  <a:pt x="1770" y="1530"/>
                </a:cubicBezTo>
                <a:cubicBezTo>
                  <a:pt x="1770" y="1528"/>
                  <a:pt x="1770" y="1528"/>
                  <a:pt x="1770" y="1528"/>
                </a:cubicBezTo>
                <a:cubicBezTo>
                  <a:pt x="1784" y="1526"/>
                  <a:pt x="1772" y="1527"/>
                  <a:pt x="1774" y="1527"/>
                </a:cubicBezTo>
                <a:cubicBezTo>
                  <a:pt x="1758" y="1527"/>
                  <a:pt x="1758" y="1527"/>
                  <a:pt x="1758" y="1527"/>
                </a:cubicBezTo>
                <a:cubicBezTo>
                  <a:pt x="1733" y="1531"/>
                  <a:pt x="1733" y="1531"/>
                  <a:pt x="1733" y="1531"/>
                </a:cubicBezTo>
                <a:cubicBezTo>
                  <a:pt x="1727" y="1529"/>
                  <a:pt x="1727" y="1529"/>
                  <a:pt x="1727" y="1529"/>
                </a:cubicBezTo>
                <a:cubicBezTo>
                  <a:pt x="1735" y="1523"/>
                  <a:pt x="1754" y="1525"/>
                  <a:pt x="1764" y="1521"/>
                </a:cubicBezTo>
                <a:cubicBezTo>
                  <a:pt x="1852" y="1515"/>
                  <a:pt x="1852" y="1515"/>
                  <a:pt x="1852" y="1515"/>
                </a:cubicBezTo>
                <a:cubicBezTo>
                  <a:pt x="1867" y="1517"/>
                  <a:pt x="1867" y="1517"/>
                  <a:pt x="1867" y="1517"/>
                </a:cubicBezTo>
                <a:cubicBezTo>
                  <a:pt x="1883" y="1514"/>
                  <a:pt x="1883" y="1514"/>
                  <a:pt x="1883" y="1514"/>
                </a:cubicBezTo>
                <a:cubicBezTo>
                  <a:pt x="1904" y="1515"/>
                  <a:pt x="1904" y="1515"/>
                  <a:pt x="1904" y="1515"/>
                </a:cubicBezTo>
                <a:cubicBezTo>
                  <a:pt x="1924" y="1516"/>
                  <a:pt x="1924" y="1516"/>
                  <a:pt x="1924" y="1516"/>
                </a:cubicBezTo>
                <a:cubicBezTo>
                  <a:pt x="1951" y="1509"/>
                  <a:pt x="1951" y="1509"/>
                  <a:pt x="1951" y="1509"/>
                </a:cubicBezTo>
                <a:cubicBezTo>
                  <a:pt x="1933" y="1509"/>
                  <a:pt x="1933" y="1509"/>
                  <a:pt x="1933" y="1509"/>
                </a:cubicBezTo>
                <a:cubicBezTo>
                  <a:pt x="1924" y="1512"/>
                  <a:pt x="1924" y="1512"/>
                  <a:pt x="1924" y="1512"/>
                </a:cubicBezTo>
                <a:cubicBezTo>
                  <a:pt x="1910" y="1508"/>
                  <a:pt x="1910" y="1508"/>
                  <a:pt x="1910" y="1508"/>
                </a:cubicBezTo>
                <a:cubicBezTo>
                  <a:pt x="1924" y="1503"/>
                  <a:pt x="1924" y="1503"/>
                  <a:pt x="1924" y="1503"/>
                </a:cubicBezTo>
                <a:cubicBezTo>
                  <a:pt x="1970" y="1499"/>
                  <a:pt x="1970" y="1499"/>
                  <a:pt x="1970" y="1499"/>
                </a:cubicBezTo>
                <a:cubicBezTo>
                  <a:pt x="1968" y="1498"/>
                  <a:pt x="1968" y="1498"/>
                  <a:pt x="1968" y="1498"/>
                </a:cubicBezTo>
                <a:cubicBezTo>
                  <a:pt x="1980" y="1495"/>
                  <a:pt x="1980" y="1495"/>
                  <a:pt x="1980" y="1495"/>
                </a:cubicBezTo>
                <a:cubicBezTo>
                  <a:pt x="1984" y="1497"/>
                  <a:pt x="1984" y="1497"/>
                  <a:pt x="1984" y="1497"/>
                </a:cubicBezTo>
                <a:cubicBezTo>
                  <a:pt x="1988" y="1500"/>
                  <a:pt x="1988" y="1500"/>
                  <a:pt x="1988" y="1500"/>
                </a:cubicBezTo>
                <a:cubicBezTo>
                  <a:pt x="1955" y="1505"/>
                  <a:pt x="1955" y="1505"/>
                  <a:pt x="1955" y="1505"/>
                </a:cubicBezTo>
                <a:cubicBezTo>
                  <a:pt x="1955" y="1506"/>
                  <a:pt x="1955" y="1506"/>
                  <a:pt x="1955" y="1506"/>
                </a:cubicBezTo>
                <a:cubicBezTo>
                  <a:pt x="1955" y="1506"/>
                  <a:pt x="1955" y="1506"/>
                  <a:pt x="1955" y="1506"/>
                </a:cubicBezTo>
                <a:cubicBezTo>
                  <a:pt x="1955" y="1509"/>
                  <a:pt x="1955" y="1509"/>
                  <a:pt x="1955" y="1509"/>
                </a:cubicBezTo>
                <a:cubicBezTo>
                  <a:pt x="1972" y="1509"/>
                  <a:pt x="1972" y="1509"/>
                  <a:pt x="1972" y="1509"/>
                </a:cubicBezTo>
                <a:cubicBezTo>
                  <a:pt x="1966" y="1508"/>
                  <a:pt x="1962" y="1507"/>
                  <a:pt x="1960" y="1507"/>
                </a:cubicBezTo>
                <a:cubicBezTo>
                  <a:pt x="1962" y="1507"/>
                  <a:pt x="1965" y="1507"/>
                  <a:pt x="1964" y="1506"/>
                </a:cubicBezTo>
                <a:cubicBezTo>
                  <a:pt x="1970" y="1504"/>
                  <a:pt x="1970" y="1504"/>
                  <a:pt x="1970" y="1504"/>
                </a:cubicBezTo>
                <a:cubicBezTo>
                  <a:pt x="1982" y="1509"/>
                  <a:pt x="1982" y="1509"/>
                  <a:pt x="1982" y="1509"/>
                </a:cubicBezTo>
                <a:cubicBezTo>
                  <a:pt x="1976" y="1495"/>
                  <a:pt x="1990" y="1510"/>
                  <a:pt x="1990" y="1502"/>
                </a:cubicBezTo>
                <a:cubicBezTo>
                  <a:pt x="2005" y="1499"/>
                  <a:pt x="2005" y="1499"/>
                  <a:pt x="2005" y="1499"/>
                </a:cubicBezTo>
                <a:cubicBezTo>
                  <a:pt x="2007" y="1505"/>
                  <a:pt x="2013" y="1499"/>
                  <a:pt x="2019" y="1501"/>
                </a:cubicBezTo>
                <a:cubicBezTo>
                  <a:pt x="2021" y="1506"/>
                  <a:pt x="2021" y="1506"/>
                  <a:pt x="2021" y="1506"/>
                </a:cubicBezTo>
                <a:cubicBezTo>
                  <a:pt x="2027" y="1503"/>
                  <a:pt x="2027" y="1503"/>
                  <a:pt x="2027" y="1503"/>
                </a:cubicBezTo>
                <a:cubicBezTo>
                  <a:pt x="2036" y="1504"/>
                  <a:pt x="2036" y="1504"/>
                  <a:pt x="2036" y="1504"/>
                </a:cubicBezTo>
                <a:cubicBezTo>
                  <a:pt x="2048" y="1497"/>
                  <a:pt x="2048" y="1497"/>
                  <a:pt x="2048" y="1497"/>
                </a:cubicBezTo>
                <a:cubicBezTo>
                  <a:pt x="2070" y="1496"/>
                  <a:pt x="2070" y="1496"/>
                  <a:pt x="2070" y="1496"/>
                </a:cubicBezTo>
                <a:cubicBezTo>
                  <a:pt x="2060" y="1492"/>
                  <a:pt x="2060" y="1492"/>
                  <a:pt x="2060" y="1492"/>
                </a:cubicBezTo>
                <a:cubicBezTo>
                  <a:pt x="2066" y="1485"/>
                  <a:pt x="2073" y="1489"/>
                  <a:pt x="2077" y="1489"/>
                </a:cubicBezTo>
                <a:cubicBezTo>
                  <a:pt x="2083" y="1497"/>
                  <a:pt x="2083" y="1497"/>
                  <a:pt x="2083" y="1497"/>
                </a:cubicBezTo>
                <a:cubicBezTo>
                  <a:pt x="2095" y="1497"/>
                  <a:pt x="2095" y="1497"/>
                  <a:pt x="2095" y="1497"/>
                </a:cubicBezTo>
                <a:cubicBezTo>
                  <a:pt x="2116" y="1499"/>
                  <a:pt x="2116" y="1499"/>
                  <a:pt x="2116" y="1499"/>
                </a:cubicBezTo>
                <a:cubicBezTo>
                  <a:pt x="2110" y="1497"/>
                  <a:pt x="2110" y="1497"/>
                  <a:pt x="2110" y="1497"/>
                </a:cubicBezTo>
                <a:cubicBezTo>
                  <a:pt x="2118" y="1490"/>
                  <a:pt x="2118" y="1490"/>
                  <a:pt x="2118" y="1490"/>
                </a:cubicBezTo>
                <a:cubicBezTo>
                  <a:pt x="2135" y="1492"/>
                  <a:pt x="2135" y="1492"/>
                  <a:pt x="2135" y="1492"/>
                </a:cubicBezTo>
                <a:cubicBezTo>
                  <a:pt x="2136" y="1490"/>
                  <a:pt x="2136" y="1490"/>
                  <a:pt x="2136" y="1490"/>
                </a:cubicBezTo>
                <a:cubicBezTo>
                  <a:pt x="2105" y="1482"/>
                  <a:pt x="2117" y="1490"/>
                  <a:pt x="2089" y="1488"/>
                </a:cubicBezTo>
                <a:cubicBezTo>
                  <a:pt x="2083" y="1492"/>
                  <a:pt x="2083" y="1492"/>
                  <a:pt x="2083" y="1492"/>
                </a:cubicBezTo>
                <a:cubicBezTo>
                  <a:pt x="2086" y="1483"/>
                  <a:pt x="2081" y="1491"/>
                  <a:pt x="2079" y="1489"/>
                </a:cubicBezTo>
                <a:cubicBezTo>
                  <a:pt x="2083" y="1485"/>
                  <a:pt x="2083" y="1485"/>
                  <a:pt x="2083" y="1485"/>
                </a:cubicBezTo>
                <a:cubicBezTo>
                  <a:pt x="2153" y="1479"/>
                  <a:pt x="2153" y="1479"/>
                  <a:pt x="2153" y="1479"/>
                </a:cubicBezTo>
                <a:cubicBezTo>
                  <a:pt x="2159" y="1481"/>
                  <a:pt x="2159" y="1481"/>
                  <a:pt x="2159" y="1481"/>
                </a:cubicBezTo>
                <a:cubicBezTo>
                  <a:pt x="2180" y="1477"/>
                  <a:pt x="2180" y="1477"/>
                  <a:pt x="2180" y="1477"/>
                </a:cubicBezTo>
                <a:cubicBezTo>
                  <a:pt x="2183" y="1479"/>
                  <a:pt x="2183" y="1479"/>
                  <a:pt x="2183" y="1479"/>
                </a:cubicBezTo>
                <a:cubicBezTo>
                  <a:pt x="2229" y="1475"/>
                  <a:pt x="2229" y="1475"/>
                  <a:pt x="2229" y="1475"/>
                </a:cubicBezTo>
                <a:cubicBezTo>
                  <a:pt x="2239" y="1473"/>
                  <a:pt x="2239" y="1473"/>
                  <a:pt x="2239" y="1473"/>
                </a:cubicBezTo>
                <a:cubicBezTo>
                  <a:pt x="2243" y="1474"/>
                  <a:pt x="2243" y="1474"/>
                  <a:pt x="2243" y="1474"/>
                </a:cubicBezTo>
                <a:cubicBezTo>
                  <a:pt x="2270" y="1472"/>
                  <a:pt x="2285" y="1471"/>
                  <a:pt x="2293" y="1470"/>
                </a:cubicBezTo>
                <a:cubicBezTo>
                  <a:pt x="2295" y="1470"/>
                  <a:pt x="2295" y="1470"/>
                  <a:pt x="2295" y="1470"/>
                </a:cubicBezTo>
                <a:cubicBezTo>
                  <a:pt x="2283" y="1470"/>
                  <a:pt x="2283" y="1470"/>
                  <a:pt x="2283" y="1470"/>
                </a:cubicBezTo>
                <a:cubicBezTo>
                  <a:pt x="2286" y="1467"/>
                  <a:pt x="2286" y="1467"/>
                  <a:pt x="2286" y="1467"/>
                </a:cubicBezTo>
                <a:cubicBezTo>
                  <a:pt x="2322" y="1463"/>
                  <a:pt x="2322" y="1463"/>
                  <a:pt x="2322" y="1463"/>
                </a:cubicBezTo>
                <a:cubicBezTo>
                  <a:pt x="2345" y="1467"/>
                  <a:pt x="2345" y="1467"/>
                  <a:pt x="2345" y="1467"/>
                </a:cubicBezTo>
                <a:cubicBezTo>
                  <a:pt x="2342" y="1469"/>
                  <a:pt x="2342" y="1469"/>
                  <a:pt x="2342" y="1469"/>
                </a:cubicBezTo>
                <a:cubicBezTo>
                  <a:pt x="2348" y="1469"/>
                  <a:pt x="2348" y="1469"/>
                  <a:pt x="2348" y="1469"/>
                </a:cubicBezTo>
                <a:cubicBezTo>
                  <a:pt x="2367" y="1467"/>
                  <a:pt x="2367" y="1467"/>
                  <a:pt x="2367" y="1467"/>
                </a:cubicBezTo>
                <a:cubicBezTo>
                  <a:pt x="2402" y="1467"/>
                  <a:pt x="2402" y="1467"/>
                  <a:pt x="2402" y="1467"/>
                </a:cubicBezTo>
                <a:cubicBezTo>
                  <a:pt x="2379" y="1473"/>
                  <a:pt x="2379" y="1473"/>
                  <a:pt x="2379" y="1473"/>
                </a:cubicBezTo>
                <a:cubicBezTo>
                  <a:pt x="2383" y="1477"/>
                  <a:pt x="2383" y="1477"/>
                  <a:pt x="2383" y="1477"/>
                </a:cubicBezTo>
                <a:cubicBezTo>
                  <a:pt x="2375" y="1479"/>
                  <a:pt x="2375" y="1479"/>
                  <a:pt x="2375" y="1479"/>
                </a:cubicBezTo>
                <a:cubicBezTo>
                  <a:pt x="2365" y="1473"/>
                  <a:pt x="2365" y="1473"/>
                  <a:pt x="2365" y="1473"/>
                </a:cubicBezTo>
                <a:cubicBezTo>
                  <a:pt x="2352" y="1475"/>
                  <a:pt x="2352" y="1475"/>
                  <a:pt x="2352" y="1475"/>
                </a:cubicBezTo>
                <a:cubicBezTo>
                  <a:pt x="2342" y="1472"/>
                  <a:pt x="2342" y="1472"/>
                  <a:pt x="2342" y="1472"/>
                </a:cubicBezTo>
                <a:cubicBezTo>
                  <a:pt x="2340" y="1473"/>
                  <a:pt x="2340" y="1473"/>
                  <a:pt x="2340" y="1473"/>
                </a:cubicBezTo>
                <a:cubicBezTo>
                  <a:pt x="2332" y="1479"/>
                  <a:pt x="2332" y="1479"/>
                  <a:pt x="2332" y="1479"/>
                </a:cubicBezTo>
                <a:cubicBezTo>
                  <a:pt x="2326" y="1476"/>
                  <a:pt x="2315" y="1477"/>
                  <a:pt x="2305" y="1478"/>
                </a:cubicBezTo>
                <a:cubicBezTo>
                  <a:pt x="2293" y="1476"/>
                  <a:pt x="2293" y="1476"/>
                  <a:pt x="2293" y="1476"/>
                </a:cubicBezTo>
                <a:cubicBezTo>
                  <a:pt x="2277" y="1478"/>
                  <a:pt x="2265" y="1482"/>
                  <a:pt x="2252" y="1482"/>
                </a:cubicBezTo>
                <a:cubicBezTo>
                  <a:pt x="2262" y="1486"/>
                  <a:pt x="2262" y="1486"/>
                  <a:pt x="2262" y="1486"/>
                </a:cubicBezTo>
                <a:cubicBezTo>
                  <a:pt x="2262" y="1484"/>
                  <a:pt x="2262" y="1484"/>
                  <a:pt x="2262" y="1484"/>
                </a:cubicBezTo>
                <a:cubicBezTo>
                  <a:pt x="2292" y="1482"/>
                  <a:pt x="2276" y="1484"/>
                  <a:pt x="2273" y="1484"/>
                </a:cubicBezTo>
                <a:cubicBezTo>
                  <a:pt x="2283" y="1490"/>
                  <a:pt x="2283" y="1490"/>
                  <a:pt x="2283" y="1490"/>
                </a:cubicBezTo>
                <a:cubicBezTo>
                  <a:pt x="2281" y="1490"/>
                  <a:pt x="2280" y="1491"/>
                  <a:pt x="2278" y="1491"/>
                </a:cubicBezTo>
                <a:cubicBezTo>
                  <a:pt x="2281" y="1491"/>
                  <a:pt x="2283" y="1491"/>
                  <a:pt x="2285" y="1491"/>
                </a:cubicBezTo>
                <a:cubicBezTo>
                  <a:pt x="2297" y="1487"/>
                  <a:pt x="2297" y="1487"/>
                  <a:pt x="2297" y="1487"/>
                </a:cubicBezTo>
                <a:cubicBezTo>
                  <a:pt x="2293" y="1484"/>
                  <a:pt x="2286" y="1486"/>
                  <a:pt x="2280" y="1485"/>
                </a:cubicBezTo>
                <a:cubicBezTo>
                  <a:pt x="2299" y="1479"/>
                  <a:pt x="2299" y="1479"/>
                  <a:pt x="2299" y="1479"/>
                </a:cubicBezTo>
                <a:cubicBezTo>
                  <a:pt x="2315" y="1483"/>
                  <a:pt x="2315" y="1483"/>
                  <a:pt x="2315" y="1483"/>
                </a:cubicBezTo>
                <a:cubicBezTo>
                  <a:pt x="2303" y="1486"/>
                  <a:pt x="2303" y="1486"/>
                  <a:pt x="2303" y="1486"/>
                </a:cubicBezTo>
                <a:cubicBezTo>
                  <a:pt x="2340" y="1488"/>
                  <a:pt x="2340" y="1488"/>
                  <a:pt x="2340" y="1488"/>
                </a:cubicBezTo>
                <a:cubicBezTo>
                  <a:pt x="2336" y="1490"/>
                  <a:pt x="2336" y="1490"/>
                  <a:pt x="2336" y="1490"/>
                </a:cubicBezTo>
                <a:cubicBezTo>
                  <a:pt x="2311" y="1492"/>
                  <a:pt x="2311" y="1492"/>
                  <a:pt x="2311" y="1492"/>
                </a:cubicBezTo>
                <a:cubicBezTo>
                  <a:pt x="2276" y="1496"/>
                  <a:pt x="2276" y="1496"/>
                  <a:pt x="2276" y="1496"/>
                </a:cubicBezTo>
                <a:cubicBezTo>
                  <a:pt x="2262" y="1500"/>
                  <a:pt x="2262" y="1500"/>
                  <a:pt x="2262" y="1500"/>
                </a:cubicBezTo>
                <a:cubicBezTo>
                  <a:pt x="2259" y="1503"/>
                  <a:pt x="2256" y="1505"/>
                  <a:pt x="2255" y="1506"/>
                </a:cubicBezTo>
                <a:cubicBezTo>
                  <a:pt x="2252" y="1504"/>
                  <a:pt x="2252" y="1504"/>
                  <a:pt x="2252" y="1504"/>
                </a:cubicBezTo>
                <a:cubicBezTo>
                  <a:pt x="2249" y="1504"/>
                  <a:pt x="2253" y="1503"/>
                  <a:pt x="2254" y="1503"/>
                </a:cubicBezTo>
                <a:cubicBezTo>
                  <a:pt x="2248" y="1503"/>
                  <a:pt x="2248" y="1503"/>
                  <a:pt x="2248" y="1503"/>
                </a:cubicBezTo>
                <a:cubicBezTo>
                  <a:pt x="2248" y="1505"/>
                  <a:pt x="2248" y="1505"/>
                  <a:pt x="2248" y="1505"/>
                </a:cubicBezTo>
                <a:cubicBezTo>
                  <a:pt x="2223" y="1507"/>
                  <a:pt x="2223" y="1507"/>
                  <a:pt x="2223" y="1507"/>
                </a:cubicBezTo>
                <a:cubicBezTo>
                  <a:pt x="2192" y="1513"/>
                  <a:pt x="2192" y="1513"/>
                  <a:pt x="2192" y="1513"/>
                </a:cubicBezTo>
                <a:cubicBezTo>
                  <a:pt x="2176" y="1514"/>
                  <a:pt x="2162" y="1516"/>
                  <a:pt x="2149" y="1517"/>
                </a:cubicBezTo>
                <a:cubicBezTo>
                  <a:pt x="2151" y="1517"/>
                  <a:pt x="2153" y="1517"/>
                  <a:pt x="2155" y="1518"/>
                </a:cubicBezTo>
                <a:cubicBezTo>
                  <a:pt x="2141" y="1521"/>
                  <a:pt x="2141" y="1521"/>
                  <a:pt x="2141" y="1521"/>
                </a:cubicBezTo>
                <a:cubicBezTo>
                  <a:pt x="2128" y="1521"/>
                  <a:pt x="2128" y="1521"/>
                  <a:pt x="2128" y="1521"/>
                </a:cubicBezTo>
                <a:cubicBezTo>
                  <a:pt x="2065" y="1525"/>
                  <a:pt x="2065" y="1525"/>
                  <a:pt x="2065" y="1525"/>
                </a:cubicBezTo>
                <a:cubicBezTo>
                  <a:pt x="2042" y="1528"/>
                  <a:pt x="2040" y="1528"/>
                  <a:pt x="2047" y="1527"/>
                </a:cubicBezTo>
                <a:cubicBezTo>
                  <a:pt x="2039" y="1527"/>
                  <a:pt x="2039" y="1527"/>
                  <a:pt x="2039" y="1527"/>
                </a:cubicBezTo>
                <a:cubicBezTo>
                  <a:pt x="2026" y="1530"/>
                  <a:pt x="2026" y="1530"/>
                  <a:pt x="2026" y="1530"/>
                </a:cubicBezTo>
                <a:cubicBezTo>
                  <a:pt x="2008" y="1528"/>
                  <a:pt x="2008" y="1528"/>
                  <a:pt x="2008" y="1528"/>
                </a:cubicBezTo>
                <a:cubicBezTo>
                  <a:pt x="1990" y="1533"/>
                  <a:pt x="1990" y="1533"/>
                  <a:pt x="1990" y="1533"/>
                </a:cubicBezTo>
                <a:cubicBezTo>
                  <a:pt x="1975" y="1531"/>
                  <a:pt x="1974" y="1530"/>
                  <a:pt x="1976" y="1529"/>
                </a:cubicBezTo>
                <a:cubicBezTo>
                  <a:pt x="1964" y="1530"/>
                  <a:pt x="1964" y="1530"/>
                  <a:pt x="1964" y="1530"/>
                </a:cubicBezTo>
                <a:cubicBezTo>
                  <a:pt x="1961" y="1533"/>
                  <a:pt x="1961" y="1533"/>
                  <a:pt x="1961" y="1533"/>
                </a:cubicBezTo>
                <a:cubicBezTo>
                  <a:pt x="1937" y="1532"/>
                  <a:pt x="1937" y="1532"/>
                  <a:pt x="1937" y="1532"/>
                </a:cubicBezTo>
                <a:cubicBezTo>
                  <a:pt x="1933" y="1537"/>
                  <a:pt x="1933" y="1537"/>
                  <a:pt x="1933" y="1537"/>
                </a:cubicBezTo>
                <a:cubicBezTo>
                  <a:pt x="1943" y="1540"/>
                  <a:pt x="1943" y="1540"/>
                  <a:pt x="1943" y="1540"/>
                </a:cubicBezTo>
                <a:cubicBezTo>
                  <a:pt x="1959" y="1537"/>
                  <a:pt x="1959" y="1537"/>
                  <a:pt x="1959" y="1537"/>
                </a:cubicBezTo>
                <a:cubicBezTo>
                  <a:pt x="1964" y="1539"/>
                  <a:pt x="1964" y="1539"/>
                  <a:pt x="1964" y="1539"/>
                </a:cubicBezTo>
                <a:cubicBezTo>
                  <a:pt x="1984" y="1535"/>
                  <a:pt x="1984" y="1535"/>
                  <a:pt x="1984" y="1535"/>
                </a:cubicBezTo>
                <a:cubicBezTo>
                  <a:pt x="1992" y="1539"/>
                  <a:pt x="1992" y="1539"/>
                  <a:pt x="1992" y="1539"/>
                </a:cubicBezTo>
                <a:cubicBezTo>
                  <a:pt x="2005" y="1539"/>
                  <a:pt x="2005" y="1539"/>
                  <a:pt x="2005" y="1539"/>
                </a:cubicBezTo>
                <a:cubicBezTo>
                  <a:pt x="2002" y="1539"/>
                  <a:pt x="2002" y="1539"/>
                  <a:pt x="2002" y="1539"/>
                </a:cubicBezTo>
                <a:cubicBezTo>
                  <a:pt x="2017" y="1539"/>
                  <a:pt x="2017" y="1539"/>
                  <a:pt x="2017" y="1539"/>
                </a:cubicBezTo>
                <a:cubicBezTo>
                  <a:pt x="2021" y="1542"/>
                  <a:pt x="2021" y="1542"/>
                  <a:pt x="2021" y="1542"/>
                </a:cubicBezTo>
                <a:cubicBezTo>
                  <a:pt x="1972" y="1545"/>
                  <a:pt x="1972" y="1545"/>
                  <a:pt x="1972" y="1545"/>
                </a:cubicBezTo>
                <a:cubicBezTo>
                  <a:pt x="1970" y="1550"/>
                  <a:pt x="1970" y="1550"/>
                  <a:pt x="1970" y="1550"/>
                </a:cubicBezTo>
                <a:cubicBezTo>
                  <a:pt x="1958" y="1550"/>
                  <a:pt x="1958" y="1550"/>
                  <a:pt x="1958" y="1550"/>
                </a:cubicBezTo>
                <a:cubicBezTo>
                  <a:pt x="1958" y="1546"/>
                  <a:pt x="1958" y="1546"/>
                  <a:pt x="1958" y="1546"/>
                </a:cubicBezTo>
                <a:cubicBezTo>
                  <a:pt x="1943" y="1545"/>
                  <a:pt x="1943" y="1545"/>
                  <a:pt x="1943" y="1545"/>
                </a:cubicBezTo>
                <a:cubicBezTo>
                  <a:pt x="1947" y="1550"/>
                  <a:pt x="1947" y="1550"/>
                  <a:pt x="1947" y="1550"/>
                </a:cubicBezTo>
                <a:cubicBezTo>
                  <a:pt x="1929" y="1550"/>
                  <a:pt x="1929" y="1550"/>
                  <a:pt x="1929" y="1550"/>
                </a:cubicBezTo>
                <a:cubicBezTo>
                  <a:pt x="1927" y="1554"/>
                  <a:pt x="1927" y="1554"/>
                  <a:pt x="1927" y="1554"/>
                </a:cubicBezTo>
                <a:cubicBezTo>
                  <a:pt x="1898" y="1556"/>
                  <a:pt x="1898" y="1556"/>
                  <a:pt x="1898" y="1556"/>
                </a:cubicBezTo>
                <a:cubicBezTo>
                  <a:pt x="1888" y="1554"/>
                  <a:pt x="1888" y="1554"/>
                  <a:pt x="1888" y="1554"/>
                </a:cubicBezTo>
                <a:cubicBezTo>
                  <a:pt x="1908" y="1551"/>
                  <a:pt x="1908" y="1551"/>
                  <a:pt x="1908" y="1551"/>
                </a:cubicBezTo>
                <a:cubicBezTo>
                  <a:pt x="1906" y="1550"/>
                  <a:pt x="1906" y="1550"/>
                  <a:pt x="1906" y="1550"/>
                </a:cubicBezTo>
                <a:cubicBezTo>
                  <a:pt x="1922" y="1548"/>
                  <a:pt x="1932" y="1546"/>
                  <a:pt x="1937" y="1545"/>
                </a:cubicBezTo>
                <a:cubicBezTo>
                  <a:pt x="1938" y="1544"/>
                  <a:pt x="1938" y="1544"/>
                  <a:pt x="1938" y="1543"/>
                </a:cubicBezTo>
                <a:cubicBezTo>
                  <a:pt x="1939" y="1543"/>
                  <a:pt x="1939" y="1543"/>
                  <a:pt x="1939" y="1543"/>
                </a:cubicBezTo>
                <a:cubicBezTo>
                  <a:pt x="1939" y="1543"/>
                  <a:pt x="1939" y="1543"/>
                  <a:pt x="1939" y="1543"/>
                </a:cubicBezTo>
                <a:cubicBezTo>
                  <a:pt x="1944" y="1538"/>
                  <a:pt x="1939" y="1540"/>
                  <a:pt x="1937" y="1542"/>
                </a:cubicBezTo>
                <a:cubicBezTo>
                  <a:pt x="1931" y="1536"/>
                  <a:pt x="1926" y="1541"/>
                  <a:pt x="1924" y="1542"/>
                </a:cubicBezTo>
                <a:cubicBezTo>
                  <a:pt x="1927" y="1544"/>
                  <a:pt x="1927" y="1544"/>
                  <a:pt x="1927" y="1544"/>
                </a:cubicBezTo>
                <a:cubicBezTo>
                  <a:pt x="1906" y="1546"/>
                  <a:pt x="1906" y="1546"/>
                  <a:pt x="1906" y="1546"/>
                </a:cubicBezTo>
                <a:cubicBezTo>
                  <a:pt x="1896" y="1545"/>
                  <a:pt x="1896" y="1545"/>
                  <a:pt x="1896" y="1545"/>
                </a:cubicBezTo>
                <a:cubicBezTo>
                  <a:pt x="1889" y="1548"/>
                  <a:pt x="1889" y="1548"/>
                  <a:pt x="1889" y="1548"/>
                </a:cubicBezTo>
                <a:cubicBezTo>
                  <a:pt x="1869" y="1547"/>
                  <a:pt x="1869" y="1547"/>
                  <a:pt x="1869" y="1547"/>
                </a:cubicBezTo>
                <a:cubicBezTo>
                  <a:pt x="1865" y="1554"/>
                  <a:pt x="1865" y="1554"/>
                  <a:pt x="1865" y="1554"/>
                </a:cubicBezTo>
                <a:cubicBezTo>
                  <a:pt x="1871" y="1557"/>
                  <a:pt x="1871" y="1557"/>
                  <a:pt x="1871" y="1557"/>
                </a:cubicBezTo>
                <a:cubicBezTo>
                  <a:pt x="1858" y="1559"/>
                  <a:pt x="1858" y="1559"/>
                  <a:pt x="1858" y="1559"/>
                </a:cubicBezTo>
                <a:cubicBezTo>
                  <a:pt x="1875" y="1559"/>
                  <a:pt x="1875" y="1559"/>
                  <a:pt x="1875" y="1559"/>
                </a:cubicBezTo>
                <a:cubicBezTo>
                  <a:pt x="1879" y="1564"/>
                  <a:pt x="1879" y="1564"/>
                  <a:pt x="1879" y="1564"/>
                </a:cubicBezTo>
                <a:cubicBezTo>
                  <a:pt x="1888" y="1563"/>
                  <a:pt x="1888" y="1563"/>
                  <a:pt x="1888" y="1563"/>
                </a:cubicBezTo>
                <a:cubicBezTo>
                  <a:pt x="1895" y="1567"/>
                  <a:pt x="1903" y="1558"/>
                  <a:pt x="1908" y="1557"/>
                </a:cubicBezTo>
                <a:cubicBezTo>
                  <a:pt x="1910" y="1556"/>
                  <a:pt x="1910" y="1556"/>
                  <a:pt x="1910" y="1556"/>
                </a:cubicBezTo>
                <a:cubicBezTo>
                  <a:pt x="1914" y="1557"/>
                  <a:pt x="1914" y="1557"/>
                  <a:pt x="1914" y="1557"/>
                </a:cubicBezTo>
                <a:cubicBezTo>
                  <a:pt x="1918" y="1558"/>
                  <a:pt x="1922" y="1560"/>
                  <a:pt x="1925" y="1560"/>
                </a:cubicBezTo>
                <a:cubicBezTo>
                  <a:pt x="1922" y="1561"/>
                  <a:pt x="1920" y="1562"/>
                  <a:pt x="1918" y="1563"/>
                </a:cubicBezTo>
                <a:cubicBezTo>
                  <a:pt x="1892" y="1566"/>
                  <a:pt x="1892" y="1566"/>
                  <a:pt x="1892" y="1566"/>
                </a:cubicBezTo>
                <a:cubicBezTo>
                  <a:pt x="1896" y="1566"/>
                  <a:pt x="1898" y="1567"/>
                  <a:pt x="1899" y="1567"/>
                </a:cubicBezTo>
                <a:cubicBezTo>
                  <a:pt x="1927" y="1571"/>
                  <a:pt x="1927" y="1571"/>
                  <a:pt x="1927" y="1571"/>
                </a:cubicBezTo>
                <a:cubicBezTo>
                  <a:pt x="1929" y="1569"/>
                  <a:pt x="1929" y="1569"/>
                  <a:pt x="1929" y="1569"/>
                </a:cubicBezTo>
                <a:cubicBezTo>
                  <a:pt x="1943" y="1567"/>
                  <a:pt x="1943" y="1567"/>
                  <a:pt x="1943" y="1567"/>
                </a:cubicBezTo>
                <a:cubicBezTo>
                  <a:pt x="1947" y="1569"/>
                  <a:pt x="1947" y="1569"/>
                  <a:pt x="1947" y="1569"/>
                </a:cubicBezTo>
                <a:cubicBezTo>
                  <a:pt x="1945" y="1570"/>
                  <a:pt x="1945" y="1570"/>
                  <a:pt x="1945" y="1570"/>
                </a:cubicBezTo>
                <a:cubicBezTo>
                  <a:pt x="1961" y="1571"/>
                  <a:pt x="1961" y="1571"/>
                  <a:pt x="1961" y="1571"/>
                </a:cubicBezTo>
                <a:cubicBezTo>
                  <a:pt x="1961" y="1574"/>
                  <a:pt x="1961" y="1574"/>
                  <a:pt x="1961" y="1574"/>
                </a:cubicBezTo>
                <a:cubicBezTo>
                  <a:pt x="1958" y="1577"/>
                  <a:pt x="1958" y="1577"/>
                  <a:pt x="1958" y="1577"/>
                </a:cubicBezTo>
                <a:cubicBezTo>
                  <a:pt x="1961" y="1577"/>
                  <a:pt x="1961" y="1577"/>
                  <a:pt x="1961" y="1577"/>
                </a:cubicBezTo>
                <a:cubicBezTo>
                  <a:pt x="1966" y="1572"/>
                  <a:pt x="1968" y="1569"/>
                  <a:pt x="1970" y="1567"/>
                </a:cubicBezTo>
                <a:cubicBezTo>
                  <a:pt x="1986" y="1567"/>
                  <a:pt x="1986" y="1567"/>
                  <a:pt x="1986" y="1567"/>
                </a:cubicBezTo>
                <a:cubicBezTo>
                  <a:pt x="1978" y="1565"/>
                  <a:pt x="1978" y="1565"/>
                  <a:pt x="1978" y="1565"/>
                </a:cubicBezTo>
                <a:cubicBezTo>
                  <a:pt x="1988" y="1560"/>
                  <a:pt x="1988" y="1560"/>
                  <a:pt x="1988" y="1560"/>
                </a:cubicBezTo>
                <a:cubicBezTo>
                  <a:pt x="1995" y="1562"/>
                  <a:pt x="1995" y="1562"/>
                  <a:pt x="1995" y="1562"/>
                </a:cubicBezTo>
                <a:cubicBezTo>
                  <a:pt x="1997" y="1562"/>
                  <a:pt x="1997" y="1562"/>
                  <a:pt x="1997" y="1562"/>
                </a:cubicBezTo>
                <a:cubicBezTo>
                  <a:pt x="1995" y="1564"/>
                  <a:pt x="2003" y="1566"/>
                  <a:pt x="1998" y="1567"/>
                </a:cubicBezTo>
                <a:cubicBezTo>
                  <a:pt x="2019" y="1567"/>
                  <a:pt x="2019" y="1567"/>
                  <a:pt x="2019" y="1567"/>
                </a:cubicBezTo>
                <a:cubicBezTo>
                  <a:pt x="2033" y="1559"/>
                  <a:pt x="2033" y="1559"/>
                  <a:pt x="2033" y="1559"/>
                </a:cubicBezTo>
                <a:cubicBezTo>
                  <a:pt x="2067" y="1559"/>
                  <a:pt x="2067" y="1559"/>
                  <a:pt x="2067" y="1559"/>
                </a:cubicBezTo>
                <a:cubicBezTo>
                  <a:pt x="2091" y="1553"/>
                  <a:pt x="2091" y="1553"/>
                  <a:pt x="2091" y="1553"/>
                </a:cubicBezTo>
                <a:cubicBezTo>
                  <a:pt x="2080" y="1554"/>
                  <a:pt x="2080" y="1554"/>
                  <a:pt x="2080" y="1554"/>
                </a:cubicBezTo>
                <a:cubicBezTo>
                  <a:pt x="2068" y="1546"/>
                  <a:pt x="2052" y="1558"/>
                  <a:pt x="2036" y="1554"/>
                </a:cubicBezTo>
                <a:cubicBezTo>
                  <a:pt x="2087" y="1547"/>
                  <a:pt x="2087" y="1547"/>
                  <a:pt x="2087" y="1547"/>
                </a:cubicBezTo>
                <a:cubicBezTo>
                  <a:pt x="2093" y="1550"/>
                  <a:pt x="2093" y="1550"/>
                  <a:pt x="2093" y="1550"/>
                </a:cubicBezTo>
                <a:cubicBezTo>
                  <a:pt x="2111" y="1547"/>
                  <a:pt x="2111" y="1547"/>
                  <a:pt x="2111" y="1547"/>
                </a:cubicBezTo>
                <a:cubicBezTo>
                  <a:pt x="2112" y="1548"/>
                  <a:pt x="2112" y="1549"/>
                  <a:pt x="2112" y="1549"/>
                </a:cubicBezTo>
                <a:cubicBezTo>
                  <a:pt x="2118" y="1550"/>
                  <a:pt x="2118" y="1550"/>
                  <a:pt x="2118" y="1550"/>
                </a:cubicBezTo>
                <a:cubicBezTo>
                  <a:pt x="2118" y="1548"/>
                  <a:pt x="2118" y="1548"/>
                  <a:pt x="2118" y="1548"/>
                </a:cubicBezTo>
                <a:cubicBezTo>
                  <a:pt x="2146" y="1551"/>
                  <a:pt x="2132" y="1548"/>
                  <a:pt x="2129" y="1548"/>
                </a:cubicBezTo>
                <a:cubicBezTo>
                  <a:pt x="2135" y="1545"/>
                  <a:pt x="2135" y="1545"/>
                  <a:pt x="2135" y="1545"/>
                </a:cubicBezTo>
                <a:cubicBezTo>
                  <a:pt x="2136" y="1548"/>
                  <a:pt x="2136" y="1548"/>
                  <a:pt x="2136" y="1548"/>
                </a:cubicBezTo>
                <a:cubicBezTo>
                  <a:pt x="2142" y="1544"/>
                  <a:pt x="2142" y="1544"/>
                  <a:pt x="2142" y="1544"/>
                </a:cubicBezTo>
                <a:cubicBezTo>
                  <a:pt x="2182" y="1543"/>
                  <a:pt x="2182" y="1543"/>
                  <a:pt x="2182" y="1543"/>
                </a:cubicBezTo>
                <a:cubicBezTo>
                  <a:pt x="2254" y="1540"/>
                  <a:pt x="2254" y="1540"/>
                  <a:pt x="2254" y="1540"/>
                </a:cubicBezTo>
                <a:cubicBezTo>
                  <a:pt x="2270" y="1537"/>
                  <a:pt x="2270" y="1537"/>
                  <a:pt x="2270" y="1537"/>
                </a:cubicBezTo>
                <a:cubicBezTo>
                  <a:pt x="2280" y="1537"/>
                  <a:pt x="2280" y="1537"/>
                  <a:pt x="2280" y="1537"/>
                </a:cubicBezTo>
                <a:cubicBezTo>
                  <a:pt x="2289" y="1535"/>
                  <a:pt x="2289" y="1535"/>
                  <a:pt x="2289" y="1535"/>
                </a:cubicBezTo>
                <a:cubicBezTo>
                  <a:pt x="2326" y="1533"/>
                  <a:pt x="2326" y="1533"/>
                  <a:pt x="2326" y="1533"/>
                </a:cubicBezTo>
                <a:cubicBezTo>
                  <a:pt x="2345" y="1532"/>
                  <a:pt x="2345" y="1532"/>
                  <a:pt x="2345" y="1532"/>
                </a:cubicBezTo>
                <a:cubicBezTo>
                  <a:pt x="2375" y="1531"/>
                  <a:pt x="2375" y="1531"/>
                  <a:pt x="2375" y="1531"/>
                </a:cubicBezTo>
                <a:cubicBezTo>
                  <a:pt x="2417" y="1527"/>
                  <a:pt x="2417" y="1527"/>
                  <a:pt x="2417" y="1527"/>
                </a:cubicBezTo>
                <a:cubicBezTo>
                  <a:pt x="2429" y="1529"/>
                  <a:pt x="2429" y="1529"/>
                  <a:pt x="2429" y="1529"/>
                </a:cubicBezTo>
                <a:cubicBezTo>
                  <a:pt x="2449" y="1526"/>
                  <a:pt x="2449" y="1526"/>
                  <a:pt x="2449" y="1526"/>
                </a:cubicBezTo>
                <a:cubicBezTo>
                  <a:pt x="2468" y="1526"/>
                  <a:pt x="2468" y="1526"/>
                  <a:pt x="2468" y="1526"/>
                </a:cubicBezTo>
                <a:cubicBezTo>
                  <a:pt x="2480" y="1524"/>
                  <a:pt x="2480" y="1524"/>
                  <a:pt x="2480" y="1524"/>
                </a:cubicBezTo>
                <a:cubicBezTo>
                  <a:pt x="2511" y="1522"/>
                  <a:pt x="2511" y="1522"/>
                  <a:pt x="2511" y="1522"/>
                </a:cubicBezTo>
                <a:cubicBezTo>
                  <a:pt x="2532" y="1523"/>
                  <a:pt x="2532" y="1523"/>
                  <a:pt x="2532" y="1523"/>
                </a:cubicBezTo>
                <a:cubicBezTo>
                  <a:pt x="2520" y="1526"/>
                  <a:pt x="2520" y="1526"/>
                  <a:pt x="2520" y="1526"/>
                </a:cubicBezTo>
                <a:cubicBezTo>
                  <a:pt x="2527" y="1530"/>
                  <a:pt x="2531" y="1527"/>
                  <a:pt x="2532" y="1526"/>
                </a:cubicBezTo>
                <a:cubicBezTo>
                  <a:pt x="2533" y="1522"/>
                  <a:pt x="2533" y="1522"/>
                  <a:pt x="2533" y="1522"/>
                </a:cubicBezTo>
                <a:cubicBezTo>
                  <a:pt x="2563" y="1520"/>
                  <a:pt x="2563" y="1520"/>
                  <a:pt x="2563" y="1520"/>
                </a:cubicBezTo>
                <a:cubicBezTo>
                  <a:pt x="2678" y="1514"/>
                  <a:pt x="2678" y="1514"/>
                  <a:pt x="2678" y="1514"/>
                </a:cubicBezTo>
                <a:cubicBezTo>
                  <a:pt x="2682" y="1511"/>
                  <a:pt x="2682" y="1511"/>
                  <a:pt x="2682" y="1511"/>
                </a:cubicBezTo>
                <a:cubicBezTo>
                  <a:pt x="2692" y="1511"/>
                  <a:pt x="2692" y="1511"/>
                  <a:pt x="2692" y="1511"/>
                </a:cubicBezTo>
                <a:cubicBezTo>
                  <a:pt x="2736" y="1508"/>
                  <a:pt x="2736" y="1508"/>
                  <a:pt x="2736" y="1508"/>
                </a:cubicBezTo>
                <a:cubicBezTo>
                  <a:pt x="2752" y="1509"/>
                  <a:pt x="2752" y="1509"/>
                  <a:pt x="2752" y="1509"/>
                </a:cubicBezTo>
                <a:cubicBezTo>
                  <a:pt x="2758" y="1507"/>
                  <a:pt x="2758" y="1507"/>
                  <a:pt x="2758" y="1507"/>
                </a:cubicBezTo>
                <a:cubicBezTo>
                  <a:pt x="2793" y="1507"/>
                  <a:pt x="2793" y="1507"/>
                  <a:pt x="2793" y="1507"/>
                </a:cubicBezTo>
                <a:cubicBezTo>
                  <a:pt x="2820" y="1503"/>
                  <a:pt x="2820" y="1503"/>
                  <a:pt x="2820" y="1503"/>
                </a:cubicBezTo>
                <a:cubicBezTo>
                  <a:pt x="2826" y="1504"/>
                  <a:pt x="2826" y="1504"/>
                  <a:pt x="2826" y="1504"/>
                </a:cubicBezTo>
                <a:cubicBezTo>
                  <a:pt x="2836" y="1502"/>
                  <a:pt x="2836" y="1502"/>
                  <a:pt x="2836" y="1502"/>
                </a:cubicBezTo>
                <a:cubicBezTo>
                  <a:pt x="2839" y="1503"/>
                  <a:pt x="2839" y="1503"/>
                  <a:pt x="2839" y="1503"/>
                </a:cubicBezTo>
                <a:cubicBezTo>
                  <a:pt x="2880" y="1500"/>
                  <a:pt x="2880" y="1500"/>
                  <a:pt x="2880" y="1500"/>
                </a:cubicBezTo>
                <a:cubicBezTo>
                  <a:pt x="2919" y="1498"/>
                  <a:pt x="2919" y="1498"/>
                  <a:pt x="2919" y="1498"/>
                </a:cubicBezTo>
                <a:cubicBezTo>
                  <a:pt x="2954" y="1493"/>
                  <a:pt x="2954" y="1493"/>
                  <a:pt x="2954" y="1493"/>
                </a:cubicBezTo>
                <a:cubicBezTo>
                  <a:pt x="2958" y="1495"/>
                  <a:pt x="2958" y="1495"/>
                  <a:pt x="2958" y="1495"/>
                </a:cubicBezTo>
                <a:cubicBezTo>
                  <a:pt x="2962" y="1495"/>
                  <a:pt x="2962" y="1495"/>
                  <a:pt x="2962" y="1495"/>
                </a:cubicBezTo>
                <a:cubicBezTo>
                  <a:pt x="2979" y="1493"/>
                  <a:pt x="2979" y="1493"/>
                  <a:pt x="2979" y="1493"/>
                </a:cubicBezTo>
                <a:cubicBezTo>
                  <a:pt x="2986" y="1495"/>
                  <a:pt x="2986" y="1495"/>
                  <a:pt x="2986" y="1495"/>
                </a:cubicBezTo>
                <a:cubicBezTo>
                  <a:pt x="3010" y="1493"/>
                  <a:pt x="3010" y="1493"/>
                  <a:pt x="3010" y="1493"/>
                </a:cubicBezTo>
                <a:cubicBezTo>
                  <a:pt x="3048" y="1490"/>
                  <a:pt x="3048" y="1490"/>
                  <a:pt x="3048" y="1490"/>
                </a:cubicBezTo>
                <a:cubicBezTo>
                  <a:pt x="3061" y="1488"/>
                  <a:pt x="3061" y="1488"/>
                  <a:pt x="3061" y="1488"/>
                </a:cubicBezTo>
                <a:cubicBezTo>
                  <a:pt x="3124" y="1484"/>
                  <a:pt x="3124" y="1484"/>
                  <a:pt x="3124" y="1484"/>
                </a:cubicBezTo>
                <a:cubicBezTo>
                  <a:pt x="3143" y="1484"/>
                  <a:pt x="3143" y="1484"/>
                  <a:pt x="3143" y="1484"/>
                </a:cubicBezTo>
                <a:cubicBezTo>
                  <a:pt x="3148" y="1481"/>
                  <a:pt x="3148" y="1481"/>
                  <a:pt x="3148" y="1481"/>
                </a:cubicBezTo>
                <a:cubicBezTo>
                  <a:pt x="3151" y="1483"/>
                  <a:pt x="3151" y="1483"/>
                  <a:pt x="3151" y="1483"/>
                </a:cubicBezTo>
                <a:cubicBezTo>
                  <a:pt x="3158" y="1484"/>
                  <a:pt x="3158" y="1484"/>
                  <a:pt x="3158" y="1484"/>
                </a:cubicBezTo>
                <a:cubicBezTo>
                  <a:pt x="3161" y="1482"/>
                  <a:pt x="3161" y="1482"/>
                  <a:pt x="3161" y="1482"/>
                </a:cubicBezTo>
                <a:cubicBezTo>
                  <a:pt x="3230" y="1479"/>
                  <a:pt x="3230" y="1479"/>
                  <a:pt x="3230" y="1479"/>
                </a:cubicBezTo>
                <a:cubicBezTo>
                  <a:pt x="3246" y="1477"/>
                  <a:pt x="3246" y="1477"/>
                  <a:pt x="3246" y="1477"/>
                </a:cubicBezTo>
                <a:cubicBezTo>
                  <a:pt x="3257" y="1471"/>
                  <a:pt x="3257" y="1471"/>
                  <a:pt x="3257" y="1471"/>
                </a:cubicBezTo>
                <a:cubicBezTo>
                  <a:pt x="3267" y="1470"/>
                  <a:pt x="3267" y="1470"/>
                  <a:pt x="3267" y="1470"/>
                </a:cubicBezTo>
                <a:cubicBezTo>
                  <a:pt x="3279" y="1476"/>
                  <a:pt x="3279" y="1476"/>
                  <a:pt x="3279" y="1476"/>
                </a:cubicBezTo>
                <a:cubicBezTo>
                  <a:pt x="3283" y="1474"/>
                  <a:pt x="3283" y="1474"/>
                  <a:pt x="3283" y="1474"/>
                </a:cubicBezTo>
                <a:cubicBezTo>
                  <a:pt x="3279" y="1467"/>
                  <a:pt x="3289" y="1467"/>
                  <a:pt x="3295" y="1469"/>
                </a:cubicBezTo>
                <a:cubicBezTo>
                  <a:pt x="3308" y="1473"/>
                  <a:pt x="3308" y="1473"/>
                  <a:pt x="3308" y="1473"/>
                </a:cubicBezTo>
                <a:cubicBezTo>
                  <a:pt x="3343" y="1470"/>
                  <a:pt x="3343" y="1470"/>
                  <a:pt x="3343" y="1470"/>
                </a:cubicBezTo>
                <a:cubicBezTo>
                  <a:pt x="3349" y="1467"/>
                  <a:pt x="3349" y="1467"/>
                  <a:pt x="3349" y="1467"/>
                </a:cubicBezTo>
                <a:cubicBezTo>
                  <a:pt x="3364" y="1467"/>
                  <a:pt x="3364" y="1467"/>
                  <a:pt x="3364" y="1467"/>
                </a:cubicBezTo>
                <a:cubicBezTo>
                  <a:pt x="3364" y="1468"/>
                  <a:pt x="3364" y="1468"/>
                  <a:pt x="3364" y="1468"/>
                </a:cubicBezTo>
                <a:cubicBezTo>
                  <a:pt x="3425" y="1467"/>
                  <a:pt x="3425" y="1467"/>
                  <a:pt x="3425" y="1467"/>
                </a:cubicBezTo>
                <a:cubicBezTo>
                  <a:pt x="3448" y="1462"/>
                  <a:pt x="3448" y="1462"/>
                  <a:pt x="3448" y="1462"/>
                </a:cubicBezTo>
                <a:cubicBezTo>
                  <a:pt x="3448" y="1458"/>
                  <a:pt x="3448" y="1458"/>
                  <a:pt x="3448" y="1458"/>
                </a:cubicBezTo>
                <a:cubicBezTo>
                  <a:pt x="3454" y="1458"/>
                  <a:pt x="3454" y="1458"/>
                  <a:pt x="3454" y="1458"/>
                </a:cubicBezTo>
                <a:cubicBezTo>
                  <a:pt x="3460" y="1462"/>
                  <a:pt x="3460" y="1462"/>
                  <a:pt x="3460" y="1462"/>
                </a:cubicBezTo>
                <a:cubicBezTo>
                  <a:pt x="3536" y="1456"/>
                  <a:pt x="3536" y="1456"/>
                  <a:pt x="3536" y="1456"/>
                </a:cubicBezTo>
                <a:cubicBezTo>
                  <a:pt x="3577" y="1453"/>
                  <a:pt x="3577" y="1453"/>
                  <a:pt x="3577" y="1453"/>
                </a:cubicBezTo>
                <a:cubicBezTo>
                  <a:pt x="3594" y="1452"/>
                  <a:pt x="3607" y="1451"/>
                  <a:pt x="3616" y="1450"/>
                </a:cubicBezTo>
                <a:cubicBezTo>
                  <a:pt x="3617" y="1451"/>
                  <a:pt x="3617" y="1451"/>
                  <a:pt x="3617" y="1451"/>
                </a:cubicBezTo>
                <a:cubicBezTo>
                  <a:pt x="3619" y="1451"/>
                  <a:pt x="3620" y="1450"/>
                  <a:pt x="3621" y="1450"/>
                </a:cubicBezTo>
                <a:cubicBezTo>
                  <a:pt x="3629" y="1449"/>
                  <a:pt x="3633" y="1449"/>
                  <a:pt x="3635" y="1449"/>
                </a:cubicBezTo>
                <a:cubicBezTo>
                  <a:pt x="3635" y="1449"/>
                  <a:pt x="3636" y="1449"/>
                  <a:pt x="3637" y="1449"/>
                </a:cubicBezTo>
                <a:cubicBezTo>
                  <a:pt x="3645" y="1445"/>
                  <a:pt x="3645" y="1445"/>
                  <a:pt x="3645" y="1445"/>
                </a:cubicBezTo>
                <a:cubicBezTo>
                  <a:pt x="3652" y="1447"/>
                  <a:pt x="3652" y="1447"/>
                  <a:pt x="3652" y="1447"/>
                </a:cubicBezTo>
                <a:cubicBezTo>
                  <a:pt x="3668" y="1445"/>
                  <a:pt x="3668" y="1445"/>
                  <a:pt x="3668" y="1445"/>
                </a:cubicBezTo>
                <a:cubicBezTo>
                  <a:pt x="3685" y="1441"/>
                  <a:pt x="3685" y="1441"/>
                  <a:pt x="3685" y="1441"/>
                </a:cubicBezTo>
                <a:cubicBezTo>
                  <a:pt x="3699" y="1442"/>
                  <a:pt x="3699" y="1442"/>
                  <a:pt x="3699" y="1442"/>
                </a:cubicBezTo>
                <a:cubicBezTo>
                  <a:pt x="3704" y="1439"/>
                  <a:pt x="3704" y="1439"/>
                  <a:pt x="3704" y="1439"/>
                </a:cubicBezTo>
                <a:cubicBezTo>
                  <a:pt x="3745" y="1436"/>
                  <a:pt x="3745" y="1436"/>
                  <a:pt x="3745" y="1436"/>
                </a:cubicBezTo>
                <a:cubicBezTo>
                  <a:pt x="3765" y="1436"/>
                  <a:pt x="3765" y="1436"/>
                  <a:pt x="3765" y="1436"/>
                </a:cubicBezTo>
                <a:cubicBezTo>
                  <a:pt x="3794" y="1432"/>
                  <a:pt x="3794" y="1432"/>
                  <a:pt x="3794" y="1432"/>
                </a:cubicBezTo>
                <a:cubicBezTo>
                  <a:pt x="3803" y="1431"/>
                  <a:pt x="3809" y="1431"/>
                  <a:pt x="3812" y="1431"/>
                </a:cubicBezTo>
                <a:cubicBezTo>
                  <a:pt x="3812" y="1431"/>
                  <a:pt x="3812" y="1431"/>
                  <a:pt x="3813" y="1431"/>
                </a:cubicBezTo>
                <a:cubicBezTo>
                  <a:pt x="3813" y="1431"/>
                  <a:pt x="3813" y="1431"/>
                  <a:pt x="3813" y="1431"/>
                </a:cubicBezTo>
                <a:cubicBezTo>
                  <a:pt x="3817" y="1430"/>
                  <a:pt x="3818" y="1430"/>
                  <a:pt x="3816" y="1429"/>
                </a:cubicBezTo>
                <a:cubicBezTo>
                  <a:pt x="3823" y="1428"/>
                  <a:pt x="3823" y="1428"/>
                  <a:pt x="3823" y="1428"/>
                </a:cubicBezTo>
                <a:cubicBezTo>
                  <a:pt x="3831" y="1431"/>
                  <a:pt x="3831" y="1431"/>
                  <a:pt x="3831" y="1431"/>
                </a:cubicBezTo>
                <a:cubicBezTo>
                  <a:pt x="3831" y="1431"/>
                  <a:pt x="3830" y="1432"/>
                  <a:pt x="3829" y="1432"/>
                </a:cubicBezTo>
                <a:cubicBezTo>
                  <a:pt x="3829" y="1435"/>
                  <a:pt x="3829" y="1435"/>
                  <a:pt x="3829" y="1435"/>
                </a:cubicBezTo>
                <a:cubicBezTo>
                  <a:pt x="3814" y="1435"/>
                  <a:pt x="3814" y="1435"/>
                  <a:pt x="3814" y="1435"/>
                </a:cubicBezTo>
                <a:cubicBezTo>
                  <a:pt x="3814" y="1437"/>
                  <a:pt x="3814" y="1437"/>
                  <a:pt x="3814" y="1437"/>
                </a:cubicBezTo>
                <a:cubicBezTo>
                  <a:pt x="3817" y="1437"/>
                  <a:pt x="3817" y="1437"/>
                  <a:pt x="3817" y="1437"/>
                </a:cubicBezTo>
                <a:cubicBezTo>
                  <a:pt x="3837" y="1434"/>
                  <a:pt x="3837" y="1434"/>
                  <a:pt x="3837" y="1434"/>
                </a:cubicBezTo>
                <a:cubicBezTo>
                  <a:pt x="3843" y="1435"/>
                  <a:pt x="3843" y="1435"/>
                  <a:pt x="3843" y="1435"/>
                </a:cubicBezTo>
                <a:cubicBezTo>
                  <a:pt x="3849" y="1432"/>
                  <a:pt x="3849" y="1432"/>
                  <a:pt x="3849" y="1432"/>
                </a:cubicBezTo>
                <a:cubicBezTo>
                  <a:pt x="3841" y="1433"/>
                  <a:pt x="3841" y="1433"/>
                  <a:pt x="3841" y="1433"/>
                </a:cubicBezTo>
                <a:cubicBezTo>
                  <a:pt x="3839" y="1429"/>
                  <a:pt x="3839" y="1429"/>
                  <a:pt x="3839" y="1429"/>
                </a:cubicBezTo>
                <a:cubicBezTo>
                  <a:pt x="3880" y="1422"/>
                  <a:pt x="3880" y="1422"/>
                  <a:pt x="3880" y="1422"/>
                </a:cubicBezTo>
                <a:cubicBezTo>
                  <a:pt x="3895" y="1424"/>
                  <a:pt x="3895" y="1424"/>
                  <a:pt x="3895" y="1424"/>
                </a:cubicBezTo>
                <a:cubicBezTo>
                  <a:pt x="3880" y="1428"/>
                  <a:pt x="3880" y="1428"/>
                  <a:pt x="3880" y="1428"/>
                </a:cubicBezTo>
                <a:cubicBezTo>
                  <a:pt x="3876" y="1426"/>
                  <a:pt x="3876" y="1426"/>
                  <a:pt x="3876" y="1426"/>
                </a:cubicBezTo>
                <a:cubicBezTo>
                  <a:pt x="3864" y="1432"/>
                  <a:pt x="3864" y="1432"/>
                  <a:pt x="3864" y="1432"/>
                </a:cubicBezTo>
                <a:cubicBezTo>
                  <a:pt x="3896" y="1429"/>
                  <a:pt x="3896" y="1429"/>
                  <a:pt x="3896" y="1429"/>
                </a:cubicBezTo>
                <a:cubicBezTo>
                  <a:pt x="3940" y="1424"/>
                  <a:pt x="3940" y="1424"/>
                  <a:pt x="3940" y="1424"/>
                </a:cubicBezTo>
                <a:cubicBezTo>
                  <a:pt x="3938" y="1421"/>
                  <a:pt x="3938" y="1421"/>
                  <a:pt x="3938" y="1421"/>
                </a:cubicBezTo>
                <a:cubicBezTo>
                  <a:pt x="3927" y="1424"/>
                  <a:pt x="3912" y="1424"/>
                  <a:pt x="3899" y="1425"/>
                </a:cubicBezTo>
                <a:cubicBezTo>
                  <a:pt x="3903" y="1423"/>
                  <a:pt x="3906" y="1423"/>
                  <a:pt x="3908" y="1422"/>
                </a:cubicBezTo>
                <a:cubicBezTo>
                  <a:pt x="3905" y="1422"/>
                  <a:pt x="3903" y="1422"/>
                  <a:pt x="3905" y="1420"/>
                </a:cubicBezTo>
                <a:cubicBezTo>
                  <a:pt x="3927" y="1418"/>
                  <a:pt x="3927" y="1418"/>
                  <a:pt x="3927" y="1418"/>
                </a:cubicBezTo>
                <a:cubicBezTo>
                  <a:pt x="3987" y="1412"/>
                  <a:pt x="3987" y="1412"/>
                  <a:pt x="3987" y="1412"/>
                </a:cubicBezTo>
                <a:cubicBezTo>
                  <a:pt x="3999" y="1416"/>
                  <a:pt x="3999" y="1416"/>
                  <a:pt x="3999" y="1416"/>
                </a:cubicBezTo>
                <a:cubicBezTo>
                  <a:pt x="4020" y="1413"/>
                  <a:pt x="4020" y="1413"/>
                  <a:pt x="4020" y="1413"/>
                </a:cubicBezTo>
                <a:cubicBezTo>
                  <a:pt x="4024" y="1415"/>
                  <a:pt x="4024" y="1415"/>
                  <a:pt x="4024" y="1415"/>
                </a:cubicBezTo>
                <a:cubicBezTo>
                  <a:pt x="4033" y="1412"/>
                  <a:pt x="4033" y="1412"/>
                  <a:pt x="4033" y="1412"/>
                </a:cubicBezTo>
                <a:cubicBezTo>
                  <a:pt x="4012" y="1410"/>
                  <a:pt x="4036" y="1408"/>
                  <a:pt x="4029" y="1406"/>
                </a:cubicBezTo>
                <a:cubicBezTo>
                  <a:pt x="4049" y="1404"/>
                  <a:pt x="4049" y="1404"/>
                  <a:pt x="4049" y="1404"/>
                </a:cubicBezTo>
                <a:cubicBezTo>
                  <a:pt x="4064" y="1409"/>
                  <a:pt x="4064" y="1409"/>
                  <a:pt x="4064" y="1409"/>
                </a:cubicBezTo>
                <a:cubicBezTo>
                  <a:pt x="4088" y="1407"/>
                  <a:pt x="4088" y="1407"/>
                  <a:pt x="4088" y="1407"/>
                </a:cubicBezTo>
                <a:cubicBezTo>
                  <a:pt x="4095" y="1404"/>
                  <a:pt x="4095" y="1404"/>
                  <a:pt x="4095" y="1404"/>
                </a:cubicBezTo>
                <a:cubicBezTo>
                  <a:pt x="4132" y="1401"/>
                  <a:pt x="4132" y="1401"/>
                  <a:pt x="4132" y="1401"/>
                </a:cubicBezTo>
                <a:cubicBezTo>
                  <a:pt x="4139" y="1397"/>
                  <a:pt x="4139" y="1397"/>
                  <a:pt x="4139" y="1397"/>
                </a:cubicBezTo>
                <a:cubicBezTo>
                  <a:pt x="4146" y="1396"/>
                  <a:pt x="4146" y="1396"/>
                  <a:pt x="4146" y="1396"/>
                </a:cubicBezTo>
                <a:cubicBezTo>
                  <a:pt x="4158" y="1398"/>
                  <a:pt x="4158" y="1398"/>
                  <a:pt x="4158" y="1398"/>
                </a:cubicBezTo>
                <a:cubicBezTo>
                  <a:pt x="4173" y="1394"/>
                  <a:pt x="4173" y="1394"/>
                  <a:pt x="4173" y="1394"/>
                </a:cubicBezTo>
                <a:cubicBezTo>
                  <a:pt x="4175" y="1395"/>
                  <a:pt x="4176" y="1395"/>
                  <a:pt x="4177" y="1396"/>
                </a:cubicBezTo>
                <a:cubicBezTo>
                  <a:pt x="4146" y="1409"/>
                  <a:pt x="4146" y="1409"/>
                  <a:pt x="4146" y="1409"/>
                </a:cubicBezTo>
                <a:cubicBezTo>
                  <a:pt x="4139" y="1415"/>
                  <a:pt x="4139" y="1415"/>
                  <a:pt x="4139" y="1415"/>
                </a:cubicBezTo>
                <a:cubicBezTo>
                  <a:pt x="4121" y="1416"/>
                  <a:pt x="4121" y="1416"/>
                  <a:pt x="4121" y="1416"/>
                </a:cubicBezTo>
                <a:cubicBezTo>
                  <a:pt x="4105" y="1421"/>
                  <a:pt x="4105" y="1421"/>
                  <a:pt x="4105" y="1421"/>
                </a:cubicBezTo>
                <a:cubicBezTo>
                  <a:pt x="4119" y="1424"/>
                  <a:pt x="4119" y="1424"/>
                  <a:pt x="4119" y="1424"/>
                </a:cubicBezTo>
                <a:cubicBezTo>
                  <a:pt x="4111" y="1428"/>
                  <a:pt x="4111" y="1428"/>
                  <a:pt x="4111" y="1428"/>
                </a:cubicBezTo>
                <a:cubicBezTo>
                  <a:pt x="4106" y="1427"/>
                  <a:pt x="4104" y="1426"/>
                  <a:pt x="4104" y="1426"/>
                </a:cubicBezTo>
                <a:cubicBezTo>
                  <a:pt x="4090" y="1429"/>
                  <a:pt x="4090" y="1429"/>
                  <a:pt x="4090" y="1429"/>
                </a:cubicBezTo>
                <a:cubicBezTo>
                  <a:pt x="4074" y="1436"/>
                  <a:pt x="4074" y="1436"/>
                  <a:pt x="4074" y="1436"/>
                </a:cubicBezTo>
                <a:cubicBezTo>
                  <a:pt x="4078" y="1434"/>
                  <a:pt x="4083" y="1436"/>
                  <a:pt x="4084" y="1434"/>
                </a:cubicBezTo>
                <a:cubicBezTo>
                  <a:pt x="4088" y="1436"/>
                  <a:pt x="4088" y="1436"/>
                  <a:pt x="4088" y="1436"/>
                </a:cubicBezTo>
                <a:cubicBezTo>
                  <a:pt x="4090" y="1438"/>
                  <a:pt x="4090" y="1438"/>
                  <a:pt x="4090" y="1438"/>
                </a:cubicBezTo>
                <a:cubicBezTo>
                  <a:pt x="4084" y="1443"/>
                  <a:pt x="4084" y="1443"/>
                  <a:pt x="4084" y="1443"/>
                </a:cubicBezTo>
                <a:cubicBezTo>
                  <a:pt x="4066" y="1439"/>
                  <a:pt x="4066" y="1439"/>
                  <a:pt x="4066" y="1439"/>
                </a:cubicBezTo>
                <a:cubicBezTo>
                  <a:pt x="4057" y="1445"/>
                  <a:pt x="4057" y="1445"/>
                  <a:pt x="4057" y="1445"/>
                </a:cubicBezTo>
                <a:cubicBezTo>
                  <a:pt x="4052" y="1443"/>
                  <a:pt x="4050" y="1442"/>
                  <a:pt x="4048" y="1442"/>
                </a:cubicBezTo>
                <a:cubicBezTo>
                  <a:pt x="4047" y="1442"/>
                  <a:pt x="4047" y="1442"/>
                  <a:pt x="4047" y="1442"/>
                </a:cubicBezTo>
                <a:cubicBezTo>
                  <a:pt x="4041" y="1447"/>
                  <a:pt x="4041" y="1447"/>
                  <a:pt x="4041" y="1447"/>
                </a:cubicBezTo>
                <a:cubicBezTo>
                  <a:pt x="4033" y="1448"/>
                  <a:pt x="4033" y="1448"/>
                  <a:pt x="4033" y="1448"/>
                </a:cubicBezTo>
                <a:cubicBezTo>
                  <a:pt x="4018" y="1460"/>
                  <a:pt x="4018" y="1460"/>
                  <a:pt x="4018" y="1460"/>
                </a:cubicBezTo>
                <a:cubicBezTo>
                  <a:pt x="4007" y="1464"/>
                  <a:pt x="3999" y="1463"/>
                  <a:pt x="3985" y="1464"/>
                </a:cubicBezTo>
                <a:cubicBezTo>
                  <a:pt x="3985" y="1471"/>
                  <a:pt x="3974" y="1468"/>
                  <a:pt x="3975" y="1467"/>
                </a:cubicBezTo>
                <a:cubicBezTo>
                  <a:pt x="3964" y="1473"/>
                  <a:pt x="3964" y="1473"/>
                  <a:pt x="3964" y="1473"/>
                </a:cubicBezTo>
                <a:cubicBezTo>
                  <a:pt x="3972" y="1462"/>
                  <a:pt x="3966" y="1469"/>
                  <a:pt x="3966" y="1469"/>
                </a:cubicBezTo>
                <a:cubicBezTo>
                  <a:pt x="3954" y="1469"/>
                  <a:pt x="3954" y="1469"/>
                  <a:pt x="3954" y="1469"/>
                </a:cubicBezTo>
                <a:cubicBezTo>
                  <a:pt x="3948" y="1468"/>
                  <a:pt x="3944" y="1467"/>
                  <a:pt x="3943" y="1466"/>
                </a:cubicBezTo>
                <a:cubicBezTo>
                  <a:pt x="3942" y="1467"/>
                  <a:pt x="3942" y="1467"/>
                  <a:pt x="3942" y="1467"/>
                </a:cubicBezTo>
                <a:cubicBezTo>
                  <a:pt x="3936" y="1466"/>
                  <a:pt x="3936" y="1466"/>
                  <a:pt x="3936" y="1466"/>
                </a:cubicBezTo>
                <a:cubicBezTo>
                  <a:pt x="3909" y="1475"/>
                  <a:pt x="3909" y="1475"/>
                  <a:pt x="3909" y="1475"/>
                </a:cubicBezTo>
                <a:cubicBezTo>
                  <a:pt x="3896" y="1476"/>
                  <a:pt x="3896" y="1476"/>
                  <a:pt x="3896" y="1476"/>
                </a:cubicBezTo>
                <a:cubicBezTo>
                  <a:pt x="3901" y="1479"/>
                  <a:pt x="3901" y="1479"/>
                  <a:pt x="3901" y="1479"/>
                </a:cubicBezTo>
                <a:cubicBezTo>
                  <a:pt x="3895" y="1481"/>
                  <a:pt x="3895" y="1481"/>
                  <a:pt x="3895" y="1481"/>
                </a:cubicBezTo>
                <a:cubicBezTo>
                  <a:pt x="3872" y="1489"/>
                  <a:pt x="3872" y="1489"/>
                  <a:pt x="3872" y="1489"/>
                </a:cubicBezTo>
                <a:cubicBezTo>
                  <a:pt x="3868" y="1486"/>
                  <a:pt x="3868" y="1486"/>
                  <a:pt x="3868" y="1486"/>
                </a:cubicBezTo>
                <a:cubicBezTo>
                  <a:pt x="3872" y="1484"/>
                  <a:pt x="3872" y="1484"/>
                  <a:pt x="3872" y="1484"/>
                </a:cubicBezTo>
                <a:cubicBezTo>
                  <a:pt x="3880" y="1483"/>
                  <a:pt x="3880" y="1483"/>
                  <a:pt x="3880" y="1483"/>
                </a:cubicBezTo>
                <a:cubicBezTo>
                  <a:pt x="3868" y="1481"/>
                  <a:pt x="3868" y="1481"/>
                  <a:pt x="3868" y="1481"/>
                </a:cubicBezTo>
                <a:cubicBezTo>
                  <a:pt x="3883" y="1479"/>
                  <a:pt x="3869" y="1479"/>
                  <a:pt x="3870" y="1478"/>
                </a:cubicBezTo>
                <a:cubicBezTo>
                  <a:pt x="3876" y="1477"/>
                  <a:pt x="3876" y="1477"/>
                  <a:pt x="3876" y="1477"/>
                </a:cubicBezTo>
                <a:cubicBezTo>
                  <a:pt x="3886" y="1480"/>
                  <a:pt x="3886" y="1480"/>
                  <a:pt x="3886" y="1480"/>
                </a:cubicBezTo>
                <a:cubicBezTo>
                  <a:pt x="3895" y="1473"/>
                  <a:pt x="3895" y="1473"/>
                  <a:pt x="3895" y="1473"/>
                </a:cubicBezTo>
                <a:cubicBezTo>
                  <a:pt x="3885" y="1477"/>
                  <a:pt x="3885" y="1477"/>
                  <a:pt x="3885" y="1477"/>
                </a:cubicBezTo>
                <a:cubicBezTo>
                  <a:pt x="3872" y="1473"/>
                  <a:pt x="3872" y="1473"/>
                  <a:pt x="3872" y="1473"/>
                </a:cubicBezTo>
                <a:cubicBezTo>
                  <a:pt x="3868" y="1478"/>
                  <a:pt x="3868" y="1478"/>
                  <a:pt x="3868" y="1478"/>
                </a:cubicBezTo>
                <a:cubicBezTo>
                  <a:pt x="3851" y="1479"/>
                  <a:pt x="3851" y="1479"/>
                  <a:pt x="3851" y="1479"/>
                </a:cubicBezTo>
                <a:cubicBezTo>
                  <a:pt x="3854" y="1483"/>
                  <a:pt x="3854" y="1483"/>
                  <a:pt x="3854" y="1483"/>
                </a:cubicBezTo>
                <a:cubicBezTo>
                  <a:pt x="3839" y="1487"/>
                  <a:pt x="3839" y="1487"/>
                  <a:pt x="3839" y="1487"/>
                </a:cubicBezTo>
                <a:cubicBezTo>
                  <a:pt x="3833" y="1486"/>
                  <a:pt x="3833" y="1486"/>
                  <a:pt x="3833" y="1486"/>
                </a:cubicBezTo>
                <a:cubicBezTo>
                  <a:pt x="3827" y="1481"/>
                  <a:pt x="3827" y="1481"/>
                  <a:pt x="3827" y="1481"/>
                </a:cubicBezTo>
                <a:cubicBezTo>
                  <a:pt x="3819" y="1481"/>
                  <a:pt x="3819" y="1481"/>
                  <a:pt x="3819" y="1481"/>
                </a:cubicBezTo>
                <a:cubicBezTo>
                  <a:pt x="3823" y="1479"/>
                  <a:pt x="3823" y="1479"/>
                  <a:pt x="3823" y="1479"/>
                </a:cubicBezTo>
                <a:cubicBezTo>
                  <a:pt x="3820" y="1477"/>
                  <a:pt x="3825" y="1475"/>
                  <a:pt x="3823" y="1473"/>
                </a:cubicBezTo>
                <a:cubicBezTo>
                  <a:pt x="3800" y="1481"/>
                  <a:pt x="3823" y="1473"/>
                  <a:pt x="3810" y="1475"/>
                </a:cubicBezTo>
                <a:cubicBezTo>
                  <a:pt x="3810" y="1478"/>
                  <a:pt x="3810" y="1478"/>
                  <a:pt x="3810" y="1478"/>
                </a:cubicBezTo>
                <a:cubicBezTo>
                  <a:pt x="3819" y="1479"/>
                  <a:pt x="3819" y="1479"/>
                  <a:pt x="3819" y="1479"/>
                </a:cubicBezTo>
                <a:cubicBezTo>
                  <a:pt x="3804" y="1485"/>
                  <a:pt x="3804" y="1485"/>
                  <a:pt x="3804" y="1485"/>
                </a:cubicBezTo>
                <a:cubicBezTo>
                  <a:pt x="3810" y="1488"/>
                  <a:pt x="3810" y="1488"/>
                  <a:pt x="3810" y="1488"/>
                </a:cubicBezTo>
                <a:cubicBezTo>
                  <a:pt x="3819" y="1486"/>
                  <a:pt x="3819" y="1486"/>
                  <a:pt x="3819" y="1486"/>
                </a:cubicBezTo>
                <a:cubicBezTo>
                  <a:pt x="3823" y="1488"/>
                  <a:pt x="3823" y="1488"/>
                  <a:pt x="3823" y="1488"/>
                </a:cubicBezTo>
                <a:cubicBezTo>
                  <a:pt x="3817" y="1490"/>
                  <a:pt x="3828" y="1492"/>
                  <a:pt x="3827" y="1494"/>
                </a:cubicBezTo>
                <a:cubicBezTo>
                  <a:pt x="3823" y="1497"/>
                  <a:pt x="3823" y="1497"/>
                  <a:pt x="3823" y="1497"/>
                </a:cubicBezTo>
                <a:cubicBezTo>
                  <a:pt x="3806" y="1498"/>
                  <a:pt x="3806" y="1498"/>
                  <a:pt x="3806" y="1498"/>
                </a:cubicBezTo>
                <a:cubicBezTo>
                  <a:pt x="3806" y="1497"/>
                  <a:pt x="3806" y="1497"/>
                  <a:pt x="3806" y="1497"/>
                </a:cubicBezTo>
                <a:cubicBezTo>
                  <a:pt x="3820" y="1497"/>
                  <a:pt x="3809" y="1496"/>
                  <a:pt x="3810" y="1496"/>
                </a:cubicBezTo>
                <a:cubicBezTo>
                  <a:pt x="3804" y="1493"/>
                  <a:pt x="3804" y="1493"/>
                  <a:pt x="3804" y="1493"/>
                </a:cubicBezTo>
                <a:cubicBezTo>
                  <a:pt x="3798" y="1496"/>
                  <a:pt x="3798" y="1496"/>
                  <a:pt x="3798" y="1496"/>
                </a:cubicBezTo>
                <a:cubicBezTo>
                  <a:pt x="3782" y="1496"/>
                  <a:pt x="3782" y="1496"/>
                  <a:pt x="3782" y="1496"/>
                </a:cubicBezTo>
                <a:cubicBezTo>
                  <a:pt x="3782" y="1499"/>
                  <a:pt x="3782" y="1499"/>
                  <a:pt x="3782" y="1499"/>
                </a:cubicBezTo>
                <a:cubicBezTo>
                  <a:pt x="3789" y="1505"/>
                  <a:pt x="3789" y="1505"/>
                  <a:pt x="3789" y="1505"/>
                </a:cubicBezTo>
                <a:cubicBezTo>
                  <a:pt x="3789" y="1503"/>
                  <a:pt x="3789" y="1503"/>
                  <a:pt x="3789" y="1503"/>
                </a:cubicBezTo>
                <a:cubicBezTo>
                  <a:pt x="3799" y="1505"/>
                  <a:pt x="3803" y="1502"/>
                  <a:pt x="3810" y="1501"/>
                </a:cubicBezTo>
                <a:cubicBezTo>
                  <a:pt x="3810" y="1503"/>
                  <a:pt x="3810" y="1503"/>
                  <a:pt x="3810" y="1503"/>
                </a:cubicBezTo>
                <a:cubicBezTo>
                  <a:pt x="3799" y="1508"/>
                  <a:pt x="3799" y="1508"/>
                  <a:pt x="3799" y="1508"/>
                </a:cubicBezTo>
                <a:cubicBezTo>
                  <a:pt x="3783" y="1509"/>
                  <a:pt x="3783" y="1509"/>
                  <a:pt x="3783" y="1509"/>
                </a:cubicBezTo>
                <a:cubicBezTo>
                  <a:pt x="3783" y="1511"/>
                  <a:pt x="3783" y="1511"/>
                  <a:pt x="3783" y="1511"/>
                </a:cubicBezTo>
                <a:cubicBezTo>
                  <a:pt x="3788" y="1508"/>
                  <a:pt x="3799" y="1513"/>
                  <a:pt x="3806" y="1510"/>
                </a:cubicBezTo>
                <a:cubicBezTo>
                  <a:pt x="3813" y="1508"/>
                  <a:pt x="3813" y="1508"/>
                  <a:pt x="3813" y="1508"/>
                </a:cubicBezTo>
                <a:cubicBezTo>
                  <a:pt x="3819" y="1509"/>
                  <a:pt x="3819" y="1509"/>
                  <a:pt x="3819" y="1509"/>
                </a:cubicBezTo>
                <a:cubicBezTo>
                  <a:pt x="3839" y="1506"/>
                  <a:pt x="3839" y="1506"/>
                  <a:pt x="3839" y="1506"/>
                </a:cubicBezTo>
                <a:cubicBezTo>
                  <a:pt x="3870" y="1504"/>
                  <a:pt x="3870" y="1504"/>
                  <a:pt x="3870" y="1504"/>
                </a:cubicBezTo>
                <a:cubicBezTo>
                  <a:pt x="3872" y="1500"/>
                  <a:pt x="3872" y="1500"/>
                  <a:pt x="3872" y="1500"/>
                </a:cubicBezTo>
                <a:cubicBezTo>
                  <a:pt x="3876" y="1500"/>
                  <a:pt x="3876" y="1500"/>
                  <a:pt x="3876" y="1500"/>
                </a:cubicBezTo>
                <a:cubicBezTo>
                  <a:pt x="3880" y="1502"/>
                  <a:pt x="3880" y="1502"/>
                  <a:pt x="3880" y="1502"/>
                </a:cubicBezTo>
                <a:cubicBezTo>
                  <a:pt x="3876" y="1495"/>
                  <a:pt x="3876" y="1495"/>
                  <a:pt x="3876" y="1495"/>
                </a:cubicBezTo>
                <a:cubicBezTo>
                  <a:pt x="3895" y="1495"/>
                  <a:pt x="3895" y="1495"/>
                  <a:pt x="3895" y="1495"/>
                </a:cubicBezTo>
                <a:cubicBezTo>
                  <a:pt x="3889" y="1498"/>
                  <a:pt x="3889" y="1498"/>
                  <a:pt x="3889" y="1498"/>
                </a:cubicBezTo>
                <a:cubicBezTo>
                  <a:pt x="3899" y="1500"/>
                  <a:pt x="3899" y="1500"/>
                  <a:pt x="3899" y="1500"/>
                </a:cubicBezTo>
                <a:cubicBezTo>
                  <a:pt x="3907" y="1496"/>
                  <a:pt x="3907" y="1496"/>
                  <a:pt x="3907" y="1496"/>
                </a:cubicBezTo>
                <a:cubicBezTo>
                  <a:pt x="3895" y="1494"/>
                  <a:pt x="3895" y="1494"/>
                  <a:pt x="3895" y="1494"/>
                </a:cubicBezTo>
                <a:cubicBezTo>
                  <a:pt x="3907" y="1494"/>
                  <a:pt x="3909" y="1491"/>
                  <a:pt x="3923" y="1492"/>
                </a:cubicBezTo>
                <a:cubicBezTo>
                  <a:pt x="3913" y="1498"/>
                  <a:pt x="3913" y="1498"/>
                  <a:pt x="3913" y="1498"/>
                </a:cubicBezTo>
                <a:cubicBezTo>
                  <a:pt x="3932" y="1495"/>
                  <a:pt x="3932" y="1495"/>
                  <a:pt x="3932" y="1495"/>
                </a:cubicBezTo>
                <a:cubicBezTo>
                  <a:pt x="3930" y="1498"/>
                  <a:pt x="3930" y="1499"/>
                  <a:pt x="3930" y="1499"/>
                </a:cubicBezTo>
                <a:cubicBezTo>
                  <a:pt x="3917" y="1501"/>
                  <a:pt x="3917" y="1501"/>
                  <a:pt x="3917" y="1501"/>
                </a:cubicBezTo>
                <a:cubicBezTo>
                  <a:pt x="3909" y="1507"/>
                  <a:pt x="3909" y="1507"/>
                  <a:pt x="3909" y="1507"/>
                </a:cubicBezTo>
                <a:cubicBezTo>
                  <a:pt x="3901" y="1503"/>
                  <a:pt x="3901" y="1503"/>
                  <a:pt x="3901" y="1503"/>
                </a:cubicBezTo>
                <a:cubicBezTo>
                  <a:pt x="3885" y="1507"/>
                  <a:pt x="3885" y="1507"/>
                  <a:pt x="3885" y="1507"/>
                </a:cubicBezTo>
                <a:cubicBezTo>
                  <a:pt x="3880" y="1513"/>
                  <a:pt x="3880" y="1513"/>
                  <a:pt x="3880" y="1513"/>
                </a:cubicBezTo>
                <a:cubicBezTo>
                  <a:pt x="3876" y="1511"/>
                  <a:pt x="3876" y="1511"/>
                  <a:pt x="3876" y="1511"/>
                </a:cubicBezTo>
                <a:cubicBezTo>
                  <a:pt x="3854" y="1514"/>
                  <a:pt x="3854" y="1514"/>
                  <a:pt x="3854" y="1514"/>
                </a:cubicBezTo>
                <a:cubicBezTo>
                  <a:pt x="3854" y="1510"/>
                  <a:pt x="3854" y="1510"/>
                  <a:pt x="3854" y="1510"/>
                </a:cubicBezTo>
                <a:cubicBezTo>
                  <a:pt x="3849" y="1515"/>
                  <a:pt x="3842" y="1512"/>
                  <a:pt x="3841" y="1517"/>
                </a:cubicBezTo>
                <a:cubicBezTo>
                  <a:pt x="3830" y="1518"/>
                  <a:pt x="3830" y="1518"/>
                  <a:pt x="3830" y="1518"/>
                </a:cubicBezTo>
                <a:cubicBezTo>
                  <a:pt x="3833" y="1523"/>
                  <a:pt x="3833" y="1523"/>
                  <a:pt x="3833" y="1523"/>
                </a:cubicBezTo>
                <a:cubicBezTo>
                  <a:pt x="3860" y="1524"/>
                  <a:pt x="3860" y="1524"/>
                  <a:pt x="3860" y="1524"/>
                </a:cubicBezTo>
                <a:cubicBezTo>
                  <a:pt x="3872" y="1519"/>
                  <a:pt x="3872" y="1519"/>
                  <a:pt x="3872" y="1519"/>
                </a:cubicBezTo>
                <a:cubicBezTo>
                  <a:pt x="3880" y="1518"/>
                  <a:pt x="3880" y="1518"/>
                  <a:pt x="3880" y="1518"/>
                </a:cubicBezTo>
                <a:cubicBezTo>
                  <a:pt x="3886" y="1524"/>
                  <a:pt x="3886" y="1524"/>
                  <a:pt x="3886" y="1524"/>
                </a:cubicBezTo>
                <a:cubicBezTo>
                  <a:pt x="3882" y="1527"/>
                  <a:pt x="3882" y="1527"/>
                  <a:pt x="3882" y="1527"/>
                </a:cubicBezTo>
                <a:cubicBezTo>
                  <a:pt x="3870" y="1529"/>
                  <a:pt x="3870" y="1529"/>
                  <a:pt x="3870" y="1529"/>
                </a:cubicBezTo>
                <a:cubicBezTo>
                  <a:pt x="3870" y="1525"/>
                  <a:pt x="3870" y="1525"/>
                  <a:pt x="3870" y="1525"/>
                </a:cubicBezTo>
                <a:cubicBezTo>
                  <a:pt x="3858" y="1530"/>
                  <a:pt x="3858" y="1530"/>
                  <a:pt x="3858" y="1530"/>
                </a:cubicBezTo>
                <a:cubicBezTo>
                  <a:pt x="3851" y="1527"/>
                  <a:pt x="3851" y="1527"/>
                  <a:pt x="3851" y="1527"/>
                </a:cubicBezTo>
                <a:cubicBezTo>
                  <a:pt x="3830" y="1541"/>
                  <a:pt x="3830" y="1541"/>
                  <a:pt x="3830" y="1541"/>
                </a:cubicBezTo>
                <a:cubicBezTo>
                  <a:pt x="3839" y="1548"/>
                  <a:pt x="3839" y="1548"/>
                  <a:pt x="3839" y="1548"/>
                </a:cubicBezTo>
                <a:cubicBezTo>
                  <a:pt x="3835" y="1550"/>
                  <a:pt x="3835" y="1550"/>
                  <a:pt x="3835" y="1550"/>
                </a:cubicBezTo>
                <a:cubicBezTo>
                  <a:pt x="3820" y="1548"/>
                  <a:pt x="3820" y="1548"/>
                  <a:pt x="3820" y="1548"/>
                </a:cubicBezTo>
                <a:cubicBezTo>
                  <a:pt x="3810" y="1550"/>
                  <a:pt x="3810" y="1550"/>
                  <a:pt x="3810" y="1550"/>
                </a:cubicBezTo>
                <a:cubicBezTo>
                  <a:pt x="3829" y="1551"/>
                  <a:pt x="3829" y="1551"/>
                  <a:pt x="3829" y="1551"/>
                </a:cubicBezTo>
                <a:cubicBezTo>
                  <a:pt x="3824" y="1553"/>
                  <a:pt x="3824" y="1553"/>
                  <a:pt x="3824" y="1553"/>
                </a:cubicBezTo>
                <a:cubicBezTo>
                  <a:pt x="3820" y="1553"/>
                  <a:pt x="3820" y="1553"/>
                  <a:pt x="3820" y="1553"/>
                </a:cubicBezTo>
                <a:cubicBezTo>
                  <a:pt x="3813" y="1552"/>
                  <a:pt x="3813" y="1552"/>
                  <a:pt x="3813" y="1552"/>
                </a:cubicBezTo>
                <a:cubicBezTo>
                  <a:pt x="3792" y="1557"/>
                  <a:pt x="3792" y="1557"/>
                  <a:pt x="3792" y="1557"/>
                </a:cubicBezTo>
                <a:cubicBezTo>
                  <a:pt x="3796" y="1559"/>
                  <a:pt x="3796" y="1559"/>
                  <a:pt x="3796" y="1559"/>
                </a:cubicBezTo>
                <a:cubicBezTo>
                  <a:pt x="3789" y="1561"/>
                  <a:pt x="3789" y="1561"/>
                  <a:pt x="3789" y="1561"/>
                </a:cubicBezTo>
                <a:cubicBezTo>
                  <a:pt x="3779" y="1562"/>
                  <a:pt x="3779" y="1562"/>
                  <a:pt x="3779" y="1562"/>
                </a:cubicBezTo>
                <a:cubicBezTo>
                  <a:pt x="3789" y="1565"/>
                  <a:pt x="3789" y="1565"/>
                  <a:pt x="3789" y="1565"/>
                </a:cubicBezTo>
                <a:cubicBezTo>
                  <a:pt x="3776" y="1562"/>
                  <a:pt x="3782" y="1571"/>
                  <a:pt x="3771" y="1567"/>
                </a:cubicBezTo>
                <a:cubicBezTo>
                  <a:pt x="3771" y="1568"/>
                  <a:pt x="3771" y="1568"/>
                  <a:pt x="3771" y="1568"/>
                </a:cubicBezTo>
                <a:cubicBezTo>
                  <a:pt x="3761" y="1568"/>
                  <a:pt x="3761" y="1568"/>
                  <a:pt x="3761" y="1568"/>
                </a:cubicBezTo>
                <a:cubicBezTo>
                  <a:pt x="3760" y="1567"/>
                  <a:pt x="3756" y="1577"/>
                  <a:pt x="3742" y="1578"/>
                </a:cubicBezTo>
                <a:cubicBezTo>
                  <a:pt x="3757" y="1581"/>
                  <a:pt x="3757" y="1581"/>
                  <a:pt x="3757" y="1581"/>
                </a:cubicBezTo>
                <a:cubicBezTo>
                  <a:pt x="3742" y="1591"/>
                  <a:pt x="3742" y="1591"/>
                  <a:pt x="3742" y="1591"/>
                </a:cubicBezTo>
                <a:cubicBezTo>
                  <a:pt x="3734" y="1590"/>
                  <a:pt x="3734" y="1590"/>
                  <a:pt x="3734" y="1590"/>
                </a:cubicBezTo>
                <a:cubicBezTo>
                  <a:pt x="3730" y="1595"/>
                  <a:pt x="3730" y="1595"/>
                  <a:pt x="3730" y="1595"/>
                </a:cubicBezTo>
                <a:cubicBezTo>
                  <a:pt x="3720" y="1597"/>
                  <a:pt x="3720" y="1597"/>
                  <a:pt x="3720" y="1597"/>
                </a:cubicBezTo>
                <a:cubicBezTo>
                  <a:pt x="3716" y="1595"/>
                  <a:pt x="3716" y="1595"/>
                  <a:pt x="3716" y="1595"/>
                </a:cubicBezTo>
                <a:cubicBezTo>
                  <a:pt x="3716" y="1601"/>
                  <a:pt x="3716" y="1601"/>
                  <a:pt x="3716" y="1601"/>
                </a:cubicBezTo>
                <a:cubicBezTo>
                  <a:pt x="3681" y="1611"/>
                  <a:pt x="3668" y="1621"/>
                  <a:pt x="3637" y="1630"/>
                </a:cubicBezTo>
                <a:cubicBezTo>
                  <a:pt x="3635" y="1635"/>
                  <a:pt x="3635" y="1635"/>
                  <a:pt x="3635" y="1635"/>
                </a:cubicBezTo>
                <a:cubicBezTo>
                  <a:pt x="3614" y="1639"/>
                  <a:pt x="3614" y="1639"/>
                  <a:pt x="3614" y="1639"/>
                </a:cubicBezTo>
                <a:cubicBezTo>
                  <a:pt x="3604" y="1647"/>
                  <a:pt x="3604" y="1647"/>
                  <a:pt x="3604" y="1647"/>
                </a:cubicBezTo>
                <a:cubicBezTo>
                  <a:pt x="3592" y="1649"/>
                  <a:pt x="3592" y="1649"/>
                  <a:pt x="3592" y="1649"/>
                </a:cubicBezTo>
                <a:cubicBezTo>
                  <a:pt x="3592" y="1653"/>
                  <a:pt x="3592" y="1653"/>
                  <a:pt x="3592" y="1653"/>
                </a:cubicBezTo>
                <a:cubicBezTo>
                  <a:pt x="3580" y="1654"/>
                  <a:pt x="3580" y="1654"/>
                  <a:pt x="3580" y="1654"/>
                </a:cubicBezTo>
                <a:cubicBezTo>
                  <a:pt x="3577" y="1648"/>
                  <a:pt x="3577" y="1648"/>
                  <a:pt x="3577" y="1648"/>
                </a:cubicBezTo>
                <a:cubicBezTo>
                  <a:pt x="3573" y="1650"/>
                  <a:pt x="3573" y="1650"/>
                  <a:pt x="3573" y="1650"/>
                </a:cubicBezTo>
                <a:cubicBezTo>
                  <a:pt x="3571" y="1655"/>
                  <a:pt x="3571" y="1655"/>
                  <a:pt x="3571" y="1655"/>
                </a:cubicBezTo>
                <a:cubicBezTo>
                  <a:pt x="3551" y="1667"/>
                  <a:pt x="3551" y="1667"/>
                  <a:pt x="3551" y="1667"/>
                </a:cubicBezTo>
                <a:cubicBezTo>
                  <a:pt x="3539" y="1667"/>
                  <a:pt x="3539" y="1667"/>
                  <a:pt x="3539" y="1667"/>
                </a:cubicBezTo>
                <a:cubicBezTo>
                  <a:pt x="3533" y="1669"/>
                  <a:pt x="3542" y="1675"/>
                  <a:pt x="3530" y="1678"/>
                </a:cubicBezTo>
                <a:cubicBezTo>
                  <a:pt x="3539" y="1683"/>
                  <a:pt x="3539" y="1683"/>
                  <a:pt x="3539" y="1683"/>
                </a:cubicBezTo>
                <a:cubicBezTo>
                  <a:pt x="3535" y="1684"/>
                  <a:pt x="3535" y="1684"/>
                  <a:pt x="3535" y="1684"/>
                </a:cubicBezTo>
                <a:cubicBezTo>
                  <a:pt x="3530" y="1684"/>
                  <a:pt x="3530" y="1684"/>
                  <a:pt x="3530" y="1684"/>
                </a:cubicBezTo>
                <a:cubicBezTo>
                  <a:pt x="3516" y="1684"/>
                  <a:pt x="3516" y="1684"/>
                  <a:pt x="3516" y="1684"/>
                </a:cubicBezTo>
                <a:cubicBezTo>
                  <a:pt x="3508" y="1688"/>
                  <a:pt x="3508" y="1688"/>
                  <a:pt x="3508" y="1688"/>
                </a:cubicBezTo>
                <a:cubicBezTo>
                  <a:pt x="3514" y="1697"/>
                  <a:pt x="3514" y="1697"/>
                  <a:pt x="3514" y="1697"/>
                </a:cubicBezTo>
                <a:cubicBezTo>
                  <a:pt x="3504" y="1705"/>
                  <a:pt x="3504" y="1705"/>
                  <a:pt x="3504" y="1705"/>
                </a:cubicBezTo>
                <a:cubicBezTo>
                  <a:pt x="3511" y="1701"/>
                  <a:pt x="3511" y="1701"/>
                  <a:pt x="3511" y="1701"/>
                </a:cubicBezTo>
                <a:cubicBezTo>
                  <a:pt x="3516" y="1703"/>
                  <a:pt x="3516" y="1703"/>
                  <a:pt x="3516" y="1703"/>
                </a:cubicBezTo>
                <a:cubicBezTo>
                  <a:pt x="3505" y="1701"/>
                  <a:pt x="3523" y="1708"/>
                  <a:pt x="3511" y="1708"/>
                </a:cubicBezTo>
                <a:cubicBezTo>
                  <a:pt x="3514" y="1709"/>
                  <a:pt x="3514" y="1709"/>
                  <a:pt x="3514" y="1709"/>
                </a:cubicBezTo>
                <a:cubicBezTo>
                  <a:pt x="3508" y="1713"/>
                  <a:pt x="3508" y="1713"/>
                  <a:pt x="3508" y="1713"/>
                </a:cubicBezTo>
                <a:cubicBezTo>
                  <a:pt x="3521" y="1714"/>
                  <a:pt x="3521" y="1714"/>
                  <a:pt x="3521" y="1714"/>
                </a:cubicBezTo>
                <a:cubicBezTo>
                  <a:pt x="3524" y="1717"/>
                  <a:pt x="3524" y="1717"/>
                  <a:pt x="3524" y="1717"/>
                </a:cubicBezTo>
                <a:cubicBezTo>
                  <a:pt x="3506" y="1715"/>
                  <a:pt x="3521" y="1717"/>
                  <a:pt x="3518" y="1718"/>
                </a:cubicBezTo>
                <a:cubicBezTo>
                  <a:pt x="3511" y="1717"/>
                  <a:pt x="3511" y="1717"/>
                  <a:pt x="3511" y="1717"/>
                </a:cubicBezTo>
                <a:cubicBezTo>
                  <a:pt x="3504" y="1720"/>
                  <a:pt x="3504" y="1720"/>
                  <a:pt x="3504" y="1720"/>
                </a:cubicBezTo>
                <a:cubicBezTo>
                  <a:pt x="3495" y="1720"/>
                  <a:pt x="3495" y="1720"/>
                  <a:pt x="3495" y="1720"/>
                </a:cubicBezTo>
                <a:cubicBezTo>
                  <a:pt x="3491" y="1725"/>
                  <a:pt x="3491" y="1725"/>
                  <a:pt x="3491" y="1725"/>
                </a:cubicBezTo>
                <a:cubicBezTo>
                  <a:pt x="3501" y="1722"/>
                  <a:pt x="3501" y="1722"/>
                  <a:pt x="3501" y="1722"/>
                </a:cubicBezTo>
                <a:cubicBezTo>
                  <a:pt x="3501" y="1727"/>
                  <a:pt x="3501" y="1727"/>
                  <a:pt x="3501" y="1727"/>
                </a:cubicBezTo>
                <a:cubicBezTo>
                  <a:pt x="3516" y="1728"/>
                  <a:pt x="3524" y="1720"/>
                  <a:pt x="3535" y="1718"/>
                </a:cubicBezTo>
                <a:cubicBezTo>
                  <a:pt x="3535" y="1723"/>
                  <a:pt x="3535" y="1723"/>
                  <a:pt x="3535" y="1723"/>
                </a:cubicBezTo>
                <a:cubicBezTo>
                  <a:pt x="3521" y="1727"/>
                  <a:pt x="3521" y="1727"/>
                  <a:pt x="3521" y="1727"/>
                </a:cubicBezTo>
                <a:cubicBezTo>
                  <a:pt x="3539" y="1727"/>
                  <a:pt x="3539" y="1727"/>
                  <a:pt x="3539" y="1727"/>
                </a:cubicBezTo>
                <a:cubicBezTo>
                  <a:pt x="3541" y="1730"/>
                  <a:pt x="3525" y="1733"/>
                  <a:pt x="3526" y="1733"/>
                </a:cubicBezTo>
                <a:cubicBezTo>
                  <a:pt x="3546" y="1731"/>
                  <a:pt x="3529" y="1733"/>
                  <a:pt x="3535" y="1734"/>
                </a:cubicBezTo>
                <a:cubicBezTo>
                  <a:pt x="3542" y="1731"/>
                  <a:pt x="3542" y="1731"/>
                  <a:pt x="3542" y="1731"/>
                </a:cubicBezTo>
                <a:cubicBezTo>
                  <a:pt x="3552" y="1731"/>
                  <a:pt x="3552" y="1731"/>
                  <a:pt x="3552" y="1731"/>
                </a:cubicBezTo>
                <a:cubicBezTo>
                  <a:pt x="3549" y="1735"/>
                  <a:pt x="3549" y="1735"/>
                  <a:pt x="3549" y="1735"/>
                </a:cubicBezTo>
                <a:cubicBezTo>
                  <a:pt x="3529" y="1741"/>
                  <a:pt x="3529" y="1741"/>
                  <a:pt x="3529" y="1741"/>
                </a:cubicBezTo>
                <a:cubicBezTo>
                  <a:pt x="3518" y="1739"/>
                  <a:pt x="3518" y="1739"/>
                  <a:pt x="3518" y="1739"/>
                </a:cubicBezTo>
                <a:cubicBezTo>
                  <a:pt x="3516" y="1745"/>
                  <a:pt x="3516" y="1745"/>
                  <a:pt x="3516" y="1745"/>
                </a:cubicBezTo>
                <a:cubicBezTo>
                  <a:pt x="3511" y="1745"/>
                  <a:pt x="3511" y="1745"/>
                  <a:pt x="3511" y="1745"/>
                </a:cubicBezTo>
                <a:cubicBezTo>
                  <a:pt x="3511" y="1749"/>
                  <a:pt x="3511" y="1749"/>
                  <a:pt x="3511" y="1749"/>
                </a:cubicBezTo>
                <a:cubicBezTo>
                  <a:pt x="3495" y="1752"/>
                  <a:pt x="3495" y="1752"/>
                  <a:pt x="3495" y="1752"/>
                </a:cubicBezTo>
                <a:cubicBezTo>
                  <a:pt x="3511" y="1752"/>
                  <a:pt x="3511" y="1752"/>
                  <a:pt x="3511" y="1752"/>
                </a:cubicBezTo>
                <a:cubicBezTo>
                  <a:pt x="3510" y="1758"/>
                  <a:pt x="3510" y="1758"/>
                  <a:pt x="3510" y="1758"/>
                </a:cubicBezTo>
                <a:cubicBezTo>
                  <a:pt x="3514" y="1758"/>
                  <a:pt x="3514" y="1758"/>
                  <a:pt x="3514" y="1758"/>
                </a:cubicBezTo>
                <a:cubicBezTo>
                  <a:pt x="3519" y="1754"/>
                  <a:pt x="3523" y="1751"/>
                  <a:pt x="3530" y="1748"/>
                </a:cubicBezTo>
                <a:cubicBezTo>
                  <a:pt x="3547" y="1742"/>
                  <a:pt x="3547" y="1742"/>
                  <a:pt x="3547" y="1742"/>
                </a:cubicBezTo>
                <a:cubicBezTo>
                  <a:pt x="3551" y="1746"/>
                  <a:pt x="3551" y="1746"/>
                  <a:pt x="3551" y="1746"/>
                </a:cubicBezTo>
                <a:cubicBezTo>
                  <a:pt x="3555" y="1740"/>
                  <a:pt x="3555" y="1740"/>
                  <a:pt x="3555" y="1740"/>
                </a:cubicBezTo>
                <a:cubicBezTo>
                  <a:pt x="3561" y="1738"/>
                  <a:pt x="3561" y="1738"/>
                  <a:pt x="3561" y="1738"/>
                </a:cubicBezTo>
                <a:cubicBezTo>
                  <a:pt x="3576" y="1742"/>
                  <a:pt x="3576" y="1742"/>
                  <a:pt x="3576" y="1742"/>
                </a:cubicBezTo>
                <a:cubicBezTo>
                  <a:pt x="3583" y="1737"/>
                  <a:pt x="3583" y="1737"/>
                  <a:pt x="3583" y="1737"/>
                </a:cubicBezTo>
                <a:cubicBezTo>
                  <a:pt x="3590" y="1739"/>
                  <a:pt x="3590" y="1739"/>
                  <a:pt x="3590" y="1739"/>
                </a:cubicBezTo>
                <a:cubicBezTo>
                  <a:pt x="3577" y="1742"/>
                  <a:pt x="3588" y="1741"/>
                  <a:pt x="3588" y="1742"/>
                </a:cubicBezTo>
                <a:cubicBezTo>
                  <a:pt x="3601" y="1742"/>
                  <a:pt x="3601" y="1742"/>
                  <a:pt x="3601" y="1742"/>
                </a:cubicBezTo>
                <a:cubicBezTo>
                  <a:pt x="3601" y="1737"/>
                  <a:pt x="3601" y="1737"/>
                  <a:pt x="3601" y="1737"/>
                </a:cubicBezTo>
                <a:cubicBezTo>
                  <a:pt x="3613" y="1729"/>
                  <a:pt x="3613" y="1729"/>
                  <a:pt x="3613" y="1729"/>
                </a:cubicBezTo>
                <a:cubicBezTo>
                  <a:pt x="3613" y="1725"/>
                  <a:pt x="3613" y="1725"/>
                  <a:pt x="3613" y="1725"/>
                </a:cubicBezTo>
                <a:cubicBezTo>
                  <a:pt x="3621" y="1726"/>
                  <a:pt x="3621" y="1726"/>
                  <a:pt x="3621" y="1726"/>
                </a:cubicBezTo>
                <a:cubicBezTo>
                  <a:pt x="3639" y="1720"/>
                  <a:pt x="3639" y="1720"/>
                  <a:pt x="3639" y="1720"/>
                </a:cubicBezTo>
                <a:cubicBezTo>
                  <a:pt x="3637" y="1718"/>
                  <a:pt x="3637" y="1718"/>
                  <a:pt x="3637" y="1718"/>
                </a:cubicBezTo>
                <a:cubicBezTo>
                  <a:pt x="3654" y="1714"/>
                  <a:pt x="3654" y="1714"/>
                  <a:pt x="3654" y="1714"/>
                </a:cubicBezTo>
                <a:cubicBezTo>
                  <a:pt x="3658" y="1710"/>
                  <a:pt x="3658" y="1710"/>
                  <a:pt x="3658" y="1710"/>
                </a:cubicBezTo>
                <a:cubicBezTo>
                  <a:pt x="3674" y="1710"/>
                  <a:pt x="3674" y="1710"/>
                  <a:pt x="3674" y="1710"/>
                </a:cubicBezTo>
                <a:cubicBezTo>
                  <a:pt x="3685" y="1694"/>
                  <a:pt x="3726" y="1697"/>
                  <a:pt x="3732" y="1683"/>
                </a:cubicBezTo>
                <a:cubicBezTo>
                  <a:pt x="3742" y="1681"/>
                  <a:pt x="3742" y="1681"/>
                  <a:pt x="3742" y="1681"/>
                </a:cubicBezTo>
                <a:cubicBezTo>
                  <a:pt x="3748" y="1678"/>
                  <a:pt x="3748" y="1678"/>
                  <a:pt x="3748" y="1678"/>
                </a:cubicBezTo>
                <a:cubicBezTo>
                  <a:pt x="3752" y="1679"/>
                  <a:pt x="3752" y="1679"/>
                  <a:pt x="3752" y="1679"/>
                </a:cubicBezTo>
                <a:cubicBezTo>
                  <a:pt x="3752" y="1681"/>
                  <a:pt x="3752" y="1681"/>
                  <a:pt x="3752" y="1681"/>
                </a:cubicBezTo>
                <a:cubicBezTo>
                  <a:pt x="3722" y="1691"/>
                  <a:pt x="3722" y="1691"/>
                  <a:pt x="3722" y="1691"/>
                </a:cubicBezTo>
                <a:cubicBezTo>
                  <a:pt x="3705" y="1705"/>
                  <a:pt x="3705" y="1705"/>
                  <a:pt x="3705" y="1705"/>
                </a:cubicBezTo>
                <a:cubicBezTo>
                  <a:pt x="3709" y="1706"/>
                  <a:pt x="3709" y="1706"/>
                  <a:pt x="3709" y="1706"/>
                </a:cubicBezTo>
                <a:cubicBezTo>
                  <a:pt x="3705" y="1708"/>
                  <a:pt x="3705" y="1708"/>
                  <a:pt x="3705" y="1708"/>
                </a:cubicBezTo>
                <a:cubicBezTo>
                  <a:pt x="3714" y="1712"/>
                  <a:pt x="3714" y="1712"/>
                  <a:pt x="3714" y="1712"/>
                </a:cubicBezTo>
                <a:cubicBezTo>
                  <a:pt x="3722" y="1706"/>
                  <a:pt x="3722" y="1706"/>
                  <a:pt x="3722" y="1706"/>
                </a:cubicBezTo>
                <a:cubicBezTo>
                  <a:pt x="3736" y="1706"/>
                  <a:pt x="3736" y="1706"/>
                  <a:pt x="3736" y="1706"/>
                </a:cubicBezTo>
                <a:cubicBezTo>
                  <a:pt x="3730" y="1708"/>
                  <a:pt x="3730" y="1708"/>
                  <a:pt x="3730" y="1708"/>
                </a:cubicBezTo>
                <a:cubicBezTo>
                  <a:pt x="3720" y="1710"/>
                  <a:pt x="3720" y="1710"/>
                  <a:pt x="3720" y="1710"/>
                </a:cubicBezTo>
                <a:cubicBezTo>
                  <a:pt x="3711" y="1718"/>
                  <a:pt x="3711" y="1718"/>
                  <a:pt x="3711" y="1718"/>
                </a:cubicBezTo>
                <a:cubicBezTo>
                  <a:pt x="3689" y="1722"/>
                  <a:pt x="3689" y="1722"/>
                  <a:pt x="3689" y="1722"/>
                </a:cubicBezTo>
                <a:cubicBezTo>
                  <a:pt x="3684" y="1724"/>
                  <a:pt x="3684" y="1728"/>
                  <a:pt x="3679" y="1731"/>
                </a:cubicBezTo>
                <a:cubicBezTo>
                  <a:pt x="3680" y="1731"/>
                  <a:pt x="3682" y="1733"/>
                  <a:pt x="3683" y="1732"/>
                </a:cubicBezTo>
                <a:cubicBezTo>
                  <a:pt x="3686" y="1735"/>
                  <a:pt x="3686" y="1735"/>
                  <a:pt x="3686" y="1735"/>
                </a:cubicBezTo>
                <a:cubicBezTo>
                  <a:pt x="3676" y="1742"/>
                  <a:pt x="3676" y="1742"/>
                  <a:pt x="3676" y="1742"/>
                </a:cubicBezTo>
                <a:cubicBezTo>
                  <a:pt x="3690" y="1741"/>
                  <a:pt x="3699" y="1742"/>
                  <a:pt x="3714" y="1740"/>
                </a:cubicBezTo>
                <a:cubicBezTo>
                  <a:pt x="3693" y="1741"/>
                  <a:pt x="3693" y="1741"/>
                  <a:pt x="3693" y="1741"/>
                </a:cubicBezTo>
                <a:cubicBezTo>
                  <a:pt x="3697" y="1739"/>
                  <a:pt x="3697" y="1739"/>
                  <a:pt x="3697" y="1739"/>
                </a:cubicBezTo>
                <a:cubicBezTo>
                  <a:pt x="3707" y="1738"/>
                  <a:pt x="3710" y="1734"/>
                  <a:pt x="3724" y="1736"/>
                </a:cubicBezTo>
                <a:cubicBezTo>
                  <a:pt x="3727" y="1737"/>
                  <a:pt x="3727" y="1737"/>
                  <a:pt x="3727" y="1737"/>
                </a:cubicBezTo>
                <a:cubicBezTo>
                  <a:pt x="3722" y="1740"/>
                  <a:pt x="3722" y="1740"/>
                  <a:pt x="3722" y="1740"/>
                </a:cubicBezTo>
                <a:cubicBezTo>
                  <a:pt x="3726" y="1743"/>
                  <a:pt x="3726" y="1743"/>
                  <a:pt x="3726" y="1743"/>
                </a:cubicBezTo>
                <a:cubicBezTo>
                  <a:pt x="3727" y="1745"/>
                  <a:pt x="3727" y="1745"/>
                  <a:pt x="3727" y="1745"/>
                </a:cubicBezTo>
                <a:cubicBezTo>
                  <a:pt x="3724" y="1749"/>
                  <a:pt x="3724" y="1749"/>
                  <a:pt x="3724" y="1749"/>
                </a:cubicBezTo>
                <a:cubicBezTo>
                  <a:pt x="3699" y="1757"/>
                  <a:pt x="3699" y="1757"/>
                  <a:pt x="3699" y="1757"/>
                </a:cubicBezTo>
                <a:cubicBezTo>
                  <a:pt x="3699" y="1761"/>
                  <a:pt x="3699" y="1761"/>
                  <a:pt x="3699" y="1761"/>
                </a:cubicBezTo>
                <a:cubicBezTo>
                  <a:pt x="3689" y="1765"/>
                  <a:pt x="3689" y="1765"/>
                  <a:pt x="3689" y="1765"/>
                </a:cubicBezTo>
                <a:cubicBezTo>
                  <a:pt x="3710" y="1760"/>
                  <a:pt x="3690" y="1765"/>
                  <a:pt x="3704" y="1764"/>
                </a:cubicBezTo>
                <a:cubicBezTo>
                  <a:pt x="3709" y="1765"/>
                  <a:pt x="3709" y="1765"/>
                  <a:pt x="3709" y="1765"/>
                </a:cubicBezTo>
                <a:cubicBezTo>
                  <a:pt x="3705" y="1763"/>
                  <a:pt x="3705" y="1763"/>
                  <a:pt x="3705" y="1763"/>
                </a:cubicBezTo>
                <a:cubicBezTo>
                  <a:pt x="3709" y="1761"/>
                  <a:pt x="3709" y="1761"/>
                  <a:pt x="3709" y="1761"/>
                </a:cubicBezTo>
                <a:cubicBezTo>
                  <a:pt x="3718" y="1769"/>
                  <a:pt x="3710" y="1762"/>
                  <a:pt x="3716" y="1763"/>
                </a:cubicBezTo>
                <a:cubicBezTo>
                  <a:pt x="3723" y="1757"/>
                  <a:pt x="3738" y="1752"/>
                  <a:pt x="3751" y="1748"/>
                </a:cubicBezTo>
                <a:cubicBezTo>
                  <a:pt x="3757" y="1748"/>
                  <a:pt x="3757" y="1748"/>
                  <a:pt x="3757" y="1748"/>
                </a:cubicBezTo>
                <a:cubicBezTo>
                  <a:pt x="3755" y="1753"/>
                  <a:pt x="3755" y="1753"/>
                  <a:pt x="3755" y="1753"/>
                </a:cubicBezTo>
                <a:cubicBezTo>
                  <a:pt x="3746" y="1755"/>
                  <a:pt x="3746" y="1755"/>
                  <a:pt x="3746" y="1755"/>
                </a:cubicBezTo>
                <a:cubicBezTo>
                  <a:pt x="3767" y="1756"/>
                  <a:pt x="3778" y="1748"/>
                  <a:pt x="3794" y="1745"/>
                </a:cubicBezTo>
                <a:cubicBezTo>
                  <a:pt x="3798" y="1746"/>
                  <a:pt x="3798" y="1746"/>
                  <a:pt x="3798" y="1746"/>
                </a:cubicBezTo>
                <a:cubicBezTo>
                  <a:pt x="3789" y="1760"/>
                  <a:pt x="3764" y="1761"/>
                  <a:pt x="3751" y="1774"/>
                </a:cubicBezTo>
                <a:cubicBezTo>
                  <a:pt x="3755" y="1774"/>
                  <a:pt x="3755" y="1774"/>
                  <a:pt x="3755" y="1774"/>
                </a:cubicBezTo>
                <a:cubicBezTo>
                  <a:pt x="3763" y="1772"/>
                  <a:pt x="3763" y="1772"/>
                  <a:pt x="3763" y="1772"/>
                </a:cubicBezTo>
                <a:cubicBezTo>
                  <a:pt x="3769" y="1774"/>
                  <a:pt x="3769" y="1774"/>
                  <a:pt x="3769" y="1774"/>
                </a:cubicBezTo>
                <a:cubicBezTo>
                  <a:pt x="3782" y="1770"/>
                  <a:pt x="3782" y="1770"/>
                  <a:pt x="3782" y="1770"/>
                </a:cubicBezTo>
                <a:cubicBezTo>
                  <a:pt x="3788" y="1772"/>
                  <a:pt x="3788" y="1772"/>
                  <a:pt x="3788" y="1772"/>
                </a:cubicBezTo>
                <a:cubicBezTo>
                  <a:pt x="3798" y="1766"/>
                  <a:pt x="3798" y="1766"/>
                  <a:pt x="3798" y="1766"/>
                </a:cubicBezTo>
                <a:cubicBezTo>
                  <a:pt x="3806" y="1766"/>
                  <a:pt x="3806" y="1766"/>
                  <a:pt x="3806" y="1766"/>
                </a:cubicBezTo>
                <a:cubicBezTo>
                  <a:pt x="3820" y="1769"/>
                  <a:pt x="3820" y="1769"/>
                  <a:pt x="3820" y="1769"/>
                </a:cubicBezTo>
                <a:cubicBezTo>
                  <a:pt x="3819" y="1773"/>
                  <a:pt x="3819" y="1773"/>
                  <a:pt x="3819" y="1773"/>
                </a:cubicBezTo>
                <a:cubicBezTo>
                  <a:pt x="3786" y="1783"/>
                  <a:pt x="3786" y="1783"/>
                  <a:pt x="3786" y="1783"/>
                </a:cubicBezTo>
                <a:cubicBezTo>
                  <a:pt x="3791" y="1786"/>
                  <a:pt x="3791" y="1788"/>
                  <a:pt x="3788" y="1791"/>
                </a:cubicBezTo>
                <a:cubicBezTo>
                  <a:pt x="3788" y="1791"/>
                  <a:pt x="3787" y="1791"/>
                  <a:pt x="3786" y="1791"/>
                </a:cubicBezTo>
                <a:cubicBezTo>
                  <a:pt x="3788" y="1791"/>
                  <a:pt x="3788" y="1791"/>
                  <a:pt x="3788" y="1791"/>
                </a:cubicBezTo>
                <a:cubicBezTo>
                  <a:pt x="3781" y="1796"/>
                  <a:pt x="3764" y="1800"/>
                  <a:pt x="3767" y="1805"/>
                </a:cubicBezTo>
                <a:cubicBezTo>
                  <a:pt x="3773" y="1804"/>
                  <a:pt x="3773" y="1804"/>
                  <a:pt x="3773" y="1804"/>
                </a:cubicBezTo>
                <a:cubicBezTo>
                  <a:pt x="3777" y="1799"/>
                  <a:pt x="3777" y="1799"/>
                  <a:pt x="3777" y="1799"/>
                </a:cubicBezTo>
                <a:cubicBezTo>
                  <a:pt x="3796" y="1794"/>
                  <a:pt x="3796" y="1794"/>
                  <a:pt x="3796" y="1794"/>
                </a:cubicBezTo>
                <a:cubicBezTo>
                  <a:pt x="3787" y="1793"/>
                  <a:pt x="3788" y="1792"/>
                  <a:pt x="3789" y="1791"/>
                </a:cubicBezTo>
                <a:cubicBezTo>
                  <a:pt x="3799" y="1790"/>
                  <a:pt x="3799" y="1790"/>
                  <a:pt x="3799" y="1790"/>
                </a:cubicBezTo>
                <a:cubicBezTo>
                  <a:pt x="3808" y="1788"/>
                  <a:pt x="3808" y="1788"/>
                  <a:pt x="3808" y="1788"/>
                </a:cubicBezTo>
                <a:cubicBezTo>
                  <a:pt x="3823" y="1793"/>
                  <a:pt x="3823" y="1793"/>
                  <a:pt x="3823" y="1793"/>
                </a:cubicBezTo>
                <a:cubicBezTo>
                  <a:pt x="3829" y="1791"/>
                  <a:pt x="3829" y="1791"/>
                  <a:pt x="3829" y="1791"/>
                </a:cubicBezTo>
                <a:cubicBezTo>
                  <a:pt x="3829" y="1787"/>
                  <a:pt x="3829" y="1787"/>
                  <a:pt x="3829" y="1787"/>
                </a:cubicBezTo>
                <a:cubicBezTo>
                  <a:pt x="3845" y="1781"/>
                  <a:pt x="3845" y="1781"/>
                  <a:pt x="3845" y="1781"/>
                </a:cubicBezTo>
                <a:cubicBezTo>
                  <a:pt x="3861" y="1778"/>
                  <a:pt x="3861" y="1778"/>
                  <a:pt x="3861" y="1778"/>
                </a:cubicBezTo>
                <a:cubicBezTo>
                  <a:pt x="3860" y="1773"/>
                  <a:pt x="3860" y="1773"/>
                  <a:pt x="3860" y="1773"/>
                </a:cubicBezTo>
                <a:cubicBezTo>
                  <a:pt x="3878" y="1768"/>
                  <a:pt x="3878" y="1768"/>
                  <a:pt x="3878" y="1768"/>
                </a:cubicBezTo>
                <a:cubicBezTo>
                  <a:pt x="3882" y="1772"/>
                  <a:pt x="3882" y="1772"/>
                  <a:pt x="3882" y="1772"/>
                </a:cubicBezTo>
                <a:cubicBezTo>
                  <a:pt x="3889" y="1769"/>
                  <a:pt x="3889" y="1769"/>
                  <a:pt x="3889" y="1769"/>
                </a:cubicBezTo>
                <a:cubicBezTo>
                  <a:pt x="3895" y="1764"/>
                  <a:pt x="3895" y="1764"/>
                  <a:pt x="3895" y="1764"/>
                </a:cubicBezTo>
                <a:cubicBezTo>
                  <a:pt x="3920" y="1758"/>
                  <a:pt x="3920" y="1758"/>
                  <a:pt x="3920" y="1758"/>
                </a:cubicBezTo>
                <a:cubicBezTo>
                  <a:pt x="3920" y="1759"/>
                  <a:pt x="3920" y="1759"/>
                  <a:pt x="3920" y="1759"/>
                </a:cubicBezTo>
                <a:cubicBezTo>
                  <a:pt x="3934" y="1760"/>
                  <a:pt x="3921" y="1764"/>
                  <a:pt x="3927" y="1763"/>
                </a:cubicBezTo>
                <a:cubicBezTo>
                  <a:pt x="3923" y="1766"/>
                  <a:pt x="3923" y="1766"/>
                  <a:pt x="3923" y="1766"/>
                </a:cubicBezTo>
                <a:cubicBezTo>
                  <a:pt x="3913" y="1766"/>
                  <a:pt x="3913" y="1766"/>
                  <a:pt x="3913" y="1766"/>
                </a:cubicBezTo>
                <a:cubicBezTo>
                  <a:pt x="3920" y="1765"/>
                  <a:pt x="3920" y="1765"/>
                  <a:pt x="3920" y="1765"/>
                </a:cubicBezTo>
                <a:cubicBezTo>
                  <a:pt x="3909" y="1765"/>
                  <a:pt x="3909" y="1765"/>
                  <a:pt x="3909" y="1765"/>
                </a:cubicBezTo>
                <a:cubicBezTo>
                  <a:pt x="3900" y="1770"/>
                  <a:pt x="3920" y="1771"/>
                  <a:pt x="3903" y="1773"/>
                </a:cubicBezTo>
                <a:cubicBezTo>
                  <a:pt x="3911" y="1776"/>
                  <a:pt x="3911" y="1776"/>
                  <a:pt x="3911" y="1776"/>
                </a:cubicBezTo>
                <a:cubicBezTo>
                  <a:pt x="3948" y="1761"/>
                  <a:pt x="3948" y="1761"/>
                  <a:pt x="3948" y="1761"/>
                </a:cubicBezTo>
                <a:cubicBezTo>
                  <a:pt x="3952" y="1765"/>
                  <a:pt x="3952" y="1765"/>
                  <a:pt x="3952" y="1765"/>
                </a:cubicBezTo>
                <a:cubicBezTo>
                  <a:pt x="3958" y="1763"/>
                  <a:pt x="3958" y="1763"/>
                  <a:pt x="3958" y="1763"/>
                </a:cubicBezTo>
                <a:cubicBezTo>
                  <a:pt x="3954" y="1761"/>
                  <a:pt x="3954" y="1761"/>
                  <a:pt x="3954" y="1761"/>
                </a:cubicBezTo>
                <a:cubicBezTo>
                  <a:pt x="3970" y="1759"/>
                  <a:pt x="3949" y="1758"/>
                  <a:pt x="3958" y="1756"/>
                </a:cubicBezTo>
                <a:cubicBezTo>
                  <a:pt x="3971" y="1754"/>
                  <a:pt x="3971" y="1754"/>
                  <a:pt x="3971" y="1754"/>
                </a:cubicBezTo>
                <a:cubicBezTo>
                  <a:pt x="3975" y="1756"/>
                  <a:pt x="3975" y="1756"/>
                  <a:pt x="3975" y="1756"/>
                </a:cubicBezTo>
                <a:cubicBezTo>
                  <a:pt x="3967" y="1760"/>
                  <a:pt x="3967" y="1760"/>
                  <a:pt x="3967" y="1760"/>
                </a:cubicBezTo>
                <a:cubicBezTo>
                  <a:pt x="3971" y="1763"/>
                  <a:pt x="3971" y="1763"/>
                  <a:pt x="3971" y="1763"/>
                </a:cubicBezTo>
                <a:cubicBezTo>
                  <a:pt x="3961" y="1766"/>
                  <a:pt x="3961" y="1766"/>
                  <a:pt x="3961" y="1766"/>
                </a:cubicBezTo>
                <a:cubicBezTo>
                  <a:pt x="3942" y="1779"/>
                  <a:pt x="3942" y="1779"/>
                  <a:pt x="3942" y="1779"/>
                </a:cubicBezTo>
                <a:cubicBezTo>
                  <a:pt x="3961" y="1772"/>
                  <a:pt x="3961" y="1772"/>
                  <a:pt x="3961" y="1772"/>
                </a:cubicBezTo>
                <a:cubicBezTo>
                  <a:pt x="3983" y="1766"/>
                  <a:pt x="3983" y="1766"/>
                  <a:pt x="3983" y="1766"/>
                </a:cubicBezTo>
                <a:cubicBezTo>
                  <a:pt x="3985" y="1768"/>
                  <a:pt x="3985" y="1768"/>
                  <a:pt x="3985" y="1768"/>
                </a:cubicBezTo>
                <a:cubicBezTo>
                  <a:pt x="3990" y="1773"/>
                  <a:pt x="3975" y="1773"/>
                  <a:pt x="3987" y="1777"/>
                </a:cubicBezTo>
                <a:cubicBezTo>
                  <a:pt x="3946" y="1795"/>
                  <a:pt x="3946" y="1795"/>
                  <a:pt x="3946" y="1795"/>
                </a:cubicBezTo>
                <a:cubicBezTo>
                  <a:pt x="3948" y="1798"/>
                  <a:pt x="3948" y="1798"/>
                  <a:pt x="3948" y="1798"/>
                </a:cubicBezTo>
                <a:cubicBezTo>
                  <a:pt x="3923" y="1811"/>
                  <a:pt x="3923" y="1811"/>
                  <a:pt x="3923" y="1811"/>
                </a:cubicBezTo>
                <a:cubicBezTo>
                  <a:pt x="3973" y="1811"/>
                  <a:pt x="3973" y="1811"/>
                  <a:pt x="3973" y="1811"/>
                </a:cubicBezTo>
                <a:cubicBezTo>
                  <a:pt x="3987" y="1804"/>
                  <a:pt x="3987" y="1804"/>
                  <a:pt x="3987" y="1804"/>
                </a:cubicBezTo>
                <a:cubicBezTo>
                  <a:pt x="3987" y="1800"/>
                  <a:pt x="3987" y="1800"/>
                  <a:pt x="3987" y="1800"/>
                </a:cubicBezTo>
                <a:cubicBezTo>
                  <a:pt x="4024" y="1788"/>
                  <a:pt x="4063" y="1765"/>
                  <a:pt x="4102" y="1757"/>
                </a:cubicBezTo>
                <a:cubicBezTo>
                  <a:pt x="4113" y="1752"/>
                  <a:pt x="4113" y="1752"/>
                  <a:pt x="4113" y="1752"/>
                </a:cubicBezTo>
                <a:cubicBezTo>
                  <a:pt x="4113" y="1757"/>
                  <a:pt x="4106" y="1763"/>
                  <a:pt x="4097" y="1767"/>
                </a:cubicBezTo>
                <a:cubicBezTo>
                  <a:pt x="4084" y="1768"/>
                  <a:pt x="4084" y="1768"/>
                  <a:pt x="4084" y="1768"/>
                </a:cubicBezTo>
                <a:cubicBezTo>
                  <a:pt x="4084" y="1772"/>
                  <a:pt x="4084" y="1772"/>
                  <a:pt x="4084" y="1772"/>
                </a:cubicBezTo>
                <a:cubicBezTo>
                  <a:pt x="4047" y="1783"/>
                  <a:pt x="4047" y="1783"/>
                  <a:pt x="4047" y="1783"/>
                </a:cubicBezTo>
                <a:cubicBezTo>
                  <a:pt x="4014" y="1798"/>
                  <a:pt x="4014" y="1798"/>
                  <a:pt x="4014" y="1798"/>
                </a:cubicBezTo>
                <a:cubicBezTo>
                  <a:pt x="4018" y="1796"/>
                  <a:pt x="4032" y="1797"/>
                  <a:pt x="4043" y="1794"/>
                </a:cubicBezTo>
                <a:cubicBezTo>
                  <a:pt x="4047" y="1795"/>
                  <a:pt x="4047" y="1795"/>
                  <a:pt x="4047" y="1795"/>
                </a:cubicBezTo>
                <a:cubicBezTo>
                  <a:pt x="4022" y="1796"/>
                  <a:pt x="4048" y="1799"/>
                  <a:pt x="4033" y="1800"/>
                </a:cubicBezTo>
                <a:cubicBezTo>
                  <a:pt x="4026" y="1807"/>
                  <a:pt x="4026" y="1807"/>
                  <a:pt x="4026" y="1807"/>
                </a:cubicBezTo>
                <a:cubicBezTo>
                  <a:pt x="4024" y="1808"/>
                  <a:pt x="4024" y="1808"/>
                  <a:pt x="4024" y="1808"/>
                </a:cubicBezTo>
                <a:cubicBezTo>
                  <a:pt x="4036" y="1806"/>
                  <a:pt x="4036" y="1806"/>
                  <a:pt x="4036" y="1806"/>
                </a:cubicBezTo>
                <a:cubicBezTo>
                  <a:pt x="4019" y="1812"/>
                  <a:pt x="4042" y="1807"/>
                  <a:pt x="4033" y="1811"/>
                </a:cubicBezTo>
                <a:cubicBezTo>
                  <a:pt x="4095" y="1811"/>
                  <a:pt x="4095" y="1811"/>
                  <a:pt x="4095" y="1811"/>
                </a:cubicBezTo>
                <a:cubicBezTo>
                  <a:pt x="4132" y="1795"/>
                  <a:pt x="4132" y="1795"/>
                  <a:pt x="4132" y="1795"/>
                </a:cubicBezTo>
                <a:cubicBezTo>
                  <a:pt x="4129" y="1794"/>
                  <a:pt x="4129" y="1794"/>
                  <a:pt x="4129" y="1794"/>
                </a:cubicBezTo>
                <a:cubicBezTo>
                  <a:pt x="4152" y="1784"/>
                  <a:pt x="4152" y="1784"/>
                  <a:pt x="4152" y="1784"/>
                </a:cubicBezTo>
                <a:cubicBezTo>
                  <a:pt x="4162" y="1781"/>
                  <a:pt x="4187" y="1790"/>
                  <a:pt x="4198" y="1781"/>
                </a:cubicBezTo>
                <a:cubicBezTo>
                  <a:pt x="4198" y="1783"/>
                  <a:pt x="4198" y="1783"/>
                  <a:pt x="4198" y="1783"/>
                </a:cubicBezTo>
                <a:cubicBezTo>
                  <a:pt x="4191" y="1788"/>
                  <a:pt x="4191" y="1788"/>
                  <a:pt x="4191" y="1788"/>
                </a:cubicBezTo>
                <a:cubicBezTo>
                  <a:pt x="4201" y="1789"/>
                  <a:pt x="4201" y="1789"/>
                  <a:pt x="4201" y="1789"/>
                </a:cubicBezTo>
                <a:cubicBezTo>
                  <a:pt x="4205" y="1791"/>
                  <a:pt x="4205" y="1791"/>
                  <a:pt x="4205" y="1791"/>
                </a:cubicBezTo>
                <a:cubicBezTo>
                  <a:pt x="4201" y="1793"/>
                  <a:pt x="4201" y="1793"/>
                  <a:pt x="4201" y="1793"/>
                </a:cubicBezTo>
                <a:cubicBezTo>
                  <a:pt x="4180" y="1787"/>
                  <a:pt x="4180" y="1787"/>
                  <a:pt x="4180" y="1787"/>
                </a:cubicBezTo>
                <a:cubicBezTo>
                  <a:pt x="4181" y="1788"/>
                  <a:pt x="4182" y="1788"/>
                  <a:pt x="4182" y="1789"/>
                </a:cubicBezTo>
                <a:cubicBezTo>
                  <a:pt x="4163" y="1795"/>
                  <a:pt x="4163" y="1795"/>
                  <a:pt x="4163" y="1795"/>
                </a:cubicBezTo>
                <a:cubicBezTo>
                  <a:pt x="4164" y="1799"/>
                  <a:pt x="4164" y="1799"/>
                  <a:pt x="4164" y="1799"/>
                </a:cubicBezTo>
                <a:cubicBezTo>
                  <a:pt x="4152" y="1805"/>
                  <a:pt x="4152" y="1805"/>
                  <a:pt x="4152" y="1805"/>
                </a:cubicBezTo>
                <a:cubicBezTo>
                  <a:pt x="4133" y="1808"/>
                  <a:pt x="4133" y="1808"/>
                  <a:pt x="4133" y="1808"/>
                </a:cubicBezTo>
                <a:cubicBezTo>
                  <a:pt x="4132" y="1811"/>
                  <a:pt x="4132" y="1811"/>
                  <a:pt x="4132" y="1811"/>
                </a:cubicBezTo>
                <a:cubicBezTo>
                  <a:pt x="4198" y="1811"/>
                  <a:pt x="4198" y="1811"/>
                  <a:pt x="4198" y="1811"/>
                </a:cubicBezTo>
                <a:cubicBezTo>
                  <a:pt x="4208" y="1806"/>
                  <a:pt x="4208" y="1806"/>
                  <a:pt x="4208" y="1806"/>
                </a:cubicBezTo>
                <a:cubicBezTo>
                  <a:pt x="4204" y="1805"/>
                  <a:pt x="4204" y="1805"/>
                  <a:pt x="4204" y="1805"/>
                </a:cubicBezTo>
                <a:cubicBezTo>
                  <a:pt x="4220" y="1800"/>
                  <a:pt x="4220" y="1800"/>
                  <a:pt x="4220" y="1800"/>
                </a:cubicBezTo>
                <a:cubicBezTo>
                  <a:pt x="4230" y="1790"/>
                  <a:pt x="4230" y="1790"/>
                  <a:pt x="4230" y="1790"/>
                </a:cubicBezTo>
                <a:cubicBezTo>
                  <a:pt x="4236" y="1787"/>
                  <a:pt x="4253" y="1787"/>
                  <a:pt x="4261" y="1783"/>
                </a:cubicBezTo>
                <a:cubicBezTo>
                  <a:pt x="4263" y="1786"/>
                  <a:pt x="4263" y="1786"/>
                  <a:pt x="4263" y="1786"/>
                </a:cubicBezTo>
                <a:cubicBezTo>
                  <a:pt x="4257" y="1789"/>
                  <a:pt x="4257" y="1789"/>
                  <a:pt x="4257" y="1789"/>
                </a:cubicBezTo>
                <a:cubicBezTo>
                  <a:pt x="4261" y="1791"/>
                  <a:pt x="4261" y="1791"/>
                  <a:pt x="4261" y="1791"/>
                </a:cubicBezTo>
                <a:cubicBezTo>
                  <a:pt x="4242" y="1800"/>
                  <a:pt x="4242" y="1800"/>
                  <a:pt x="4242" y="1800"/>
                </a:cubicBezTo>
                <a:cubicBezTo>
                  <a:pt x="4241" y="1805"/>
                  <a:pt x="4241" y="1805"/>
                  <a:pt x="4241" y="1805"/>
                </a:cubicBezTo>
                <a:cubicBezTo>
                  <a:pt x="4232" y="1806"/>
                  <a:pt x="4232" y="1806"/>
                  <a:pt x="4232" y="1806"/>
                </a:cubicBezTo>
                <a:cubicBezTo>
                  <a:pt x="4247" y="1811"/>
                  <a:pt x="4247" y="1811"/>
                  <a:pt x="4247" y="1811"/>
                </a:cubicBezTo>
                <a:cubicBezTo>
                  <a:pt x="4298" y="1811"/>
                  <a:pt x="4298" y="1811"/>
                  <a:pt x="4298" y="1811"/>
                </a:cubicBezTo>
                <a:cubicBezTo>
                  <a:pt x="4319" y="1807"/>
                  <a:pt x="4319" y="1807"/>
                  <a:pt x="4319" y="1807"/>
                </a:cubicBezTo>
                <a:cubicBezTo>
                  <a:pt x="4323" y="1803"/>
                  <a:pt x="4323" y="1803"/>
                  <a:pt x="4323" y="1803"/>
                </a:cubicBezTo>
                <a:cubicBezTo>
                  <a:pt x="4337" y="1794"/>
                  <a:pt x="4360" y="1786"/>
                  <a:pt x="4383" y="1780"/>
                </a:cubicBezTo>
                <a:cubicBezTo>
                  <a:pt x="4395" y="1784"/>
                  <a:pt x="4395" y="1784"/>
                  <a:pt x="4395" y="1784"/>
                </a:cubicBezTo>
                <a:cubicBezTo>
                  <a:pt x="4391" y="1774"/>
                  <a:pt x="4398" y="1785"/>
                  <a:pt x="4401" y="1780"/>
                </a:cubicBezTo>
                <a:cubicBezTo>
                  <a:pt x="4393" y="1778"/>
                  <a:pt x="4393" y="1778"/>
                  <a:pt x="4393" y="1778"/>
                </a:cubicBezTo>
                <a:cubicBezTo>
                  <a:pt x="4410" y="1774"/>
                  <a:pt x="4396" y="1777"/>
                  <a:pt x="4397" y="1776"/>
                </a:cubicBezTo>
                <a:cubicBezTo>
                  <a:pt x="4391" y="1774"/>
                  <a:pt x="4391" y="1774"/>
                  <a:pt x="4391" y="1774"/>
                </a:cubicBezTo>
                <a:cubicBezTo>
                  <a:pt x="4398" y="1773"/>
                  <a:pt x="4409" y="1770"/>
                  <a:pt x="4411" y="1766"/>
                </a:cubicBezTo>
                <a:cubicBezTo>
                  <a:pt x="4417" y="1759"/>
                  <a:pt x="4450" y="1747"/>
                  <a:pt x="4465" y="1739"/>
                </a:cubicBezTo>
                <a:cubicBezTo>
                  <a:pt x="4461" y="1737"/>
                  <a:pt x="4461" y="1737"/>
                  <a:pt x="4461" y="1737"/>
                </a:cubicBezTo>
                <a:cubicBezTo>
                  <a:pt x="4488" y="1738"/>
                  <a:pt x="4502" y="1721"/>
                  <a:pt x="4527" y="1715"/>
                </a:cubicBezTo>
                <a:cubicBezTo>
                  <a:pt x="4525" y="1714"/>
                  <a:pt x="4525" y="1714"/>
                  <a:pt x="4525" y="1714"/>
                </a:cubicBezTo>
                <a:cubicBezTo>
                  <a:pt x="4603" y="1682"/>
                  <a:pt x="4678" y="1648"/>
                  <a:pt x="4751" y="1619"/>
                </a:cubicBezTo>
                <a:cubicBezTo>
                  <a:pt x="4761" y="1610"/>
                  <a:pt x="4761" y="1610"/>
                  <a:pt x="4761" y="1610"/>
                </a:cubicBezTo>
                <a:cubicBezTo>
                  <a:pt x="4776" y="1608"/>
                  <a:pt x="4776" y="1608"/>
                  <a:pt x="4776" y="1608"/>
                </a:cubicBezTo>
                <a:cubicBezTo>
                  <a:pt x="4780" y="1603"/>
                  <a:pt x="4780" y="1603"/>
                  <a:pt x="4780" y="1603"/>
                </a:cubicBezTo>
                <a:cubicBezTo>
                  <a:pt x="4801" y="1598"/>
                  <a:pt x="4801" y="1598"/>
                  <a:pt x="4801" y="1598"/>
                </a:cubicBezTo>
                <a:cubicBezTo>
                  <a:pt x="4803" y="1596"/>
                  <a:pt x="4807" y="1594"/>
                  <a:pt x="4801" y="1593"/>
                </a:cubicBezTo>
                <a:cubicBezTo>
                  <a:pt x="4815" y="1591"/>
                  <a:pt x="4815" y="1591"/>
                  <a:pt x="4815" y="1591"/>
                </a:cubicBezTo>
                <a:cubicBezTo>
                  <a:pt x="4828" y="1582"/>
                  <a:pt x="4828" y="1582"/>
                  <a:pt x="4828" y="1582"/>
                </a:cubicBezTo>
                <a:cubicBezTo>
                  <a:pt x="4829" y="1583"/>
                  <a:pt x="4830" y="1583"/>
                  <a:pt x="4831" y="1583"/>
                </a:cubicBezTo>
                <a:cubicBezTo>
                  <a:pt x="4830" y="1583"/>
                  <a:pt x="4829" y="1582"/>
                  <a:pt x="4829" y="1582"/>
                </a:cubicBezTo>
                <a:cubicBezTo>
                  <a:pt x="4829" y="1582"/>
                  <a:pt x="4829" y="1582"/>
                  <a:pt x="4829" y="1582"/>
                </a:cubicBezTo>
                <a:cubicBezTo>
                  <a:pt x="4831" y="1583"/>
                  <a:pt x="4831" y="1583"/>
                  <a:pt x="4831" y="1583"/>
                </a:cubicBezTo>
                <a:cubicBezTo>
                  <a:pt x="4832" y="1583"/>
                  <a:pt x="4832" y="1583"/>
                  <a:pt x="4832" y="1582"/>
                </a:cubicBezTo>
                <a:cubicBezTo>
                  <a:pt x="4844" y="1579"/>
                  <a:pt x="4844" y="1579"/>
                  <a:pt x="4844" y="1579"/>
                </a:cubicBezTo>
                <a:cubicBezTo>
                  <a:pt x="4839" y="1578"/>
                  <a:pt x="4839" y="1578"/>
                  <a:pt x="4839" y="1578"/>
                </a:cubicBezTo>
                <a:cubicBezTo>
                  <a:pt x="4889" y="1561"/>
                  <a:pt x="4889" y="1561"/>
                  <a:pt x="4889" y="1561"/>
                </a:cubicBezTo>
                <a:cubicBezTo>
                  <a:pt x="4893" y="1561"/>
                  <a:pt x="4893" y="1561"/>
                  <a:pt x="4893" y="1561"/>
                </a:cubicBezTo>
                <a:cubicBezTo>
                  <a:pt x="4908" y="1554"/>
                  <a:pt x="4908" y="1554"/>
                  <a:pt x="4908" y="1554"/>
                </a:cubicBezTo>
                <a:cubicBezTo>
                  <a:pt x="4905" y="1548"/>
                  <a:pt x="4905" y="1548"/>
                  <a:pt x="4905" y="1548"/>
                </a:cubicBezTo>
                <a:cubicBezTo>
                  <a:pt x="4916" y="1550"/>
                  <a:pt x="4916" y="1550"/>
                  <a:pt x="4916" y="1550"/>
                </a:cubicBezTo>
                <a:cubicBezTo>
                  <a:pt x="4932" y="1544"/>
                  <a:pt x="4932" y="1544"/>
                  <a:pt x="4932" y="1544"/>
                </a:cubicBezTo>
                <a:cubicBezTo>
                  <a:pt x="4932" y="1539"/>
                  <a:pt x="4932" y="1539"/>
                  <a:pt x="4932" y="1539"/>
                </a:cubicBezTo>
                <a:cubicBezTo>
                  <a:pt x="4951" y="1537"/>
                  <a:pt x="4951" y="1537"/>
                  <a:pt x="4951" y="1537"/>
                </a:cubicBezTo>
                <a:cubicBezTo>
                  <a:pt x="4957" y="1531"/>
                  <a:pt x="4957" y="1531"/>
                  <a:pt x="4957" y="1531"/>
                </a:cubicBezTo>
                <a:cubicBezTo>
                  <a:pt x="4967" y="1531"/>
                  <a:pt x="4967" y="1531"/>
                  <a:pt x="4967" y="1531"/>
                </a:cubicBezTo>
                <a:cubicBezTo>
                  <a:pt x="4968" y="1528"/>
                  <a:pt x="4967" y="1526"/>
                  <a:pt x="4967" y="1525"/>
                </a:cubicBezTo>
                <a:cubicBezTo>
                  <a:pt x="4988" y="1519"/>
                  <a:pt x="4988" y="1519"/>
                  <a:pt x="4988" y="1519"/>
                </a:cubicBezTo>
                <a:cubicBezTo>
                  <a:pt x="4988" y="1515"/>
                  <a:pt x="4988" y="1515"/>
                  <a:pt x="4988" y="1515"/>
                </a:cubicBezTo>
                <a:cubicBezTo>
                  <a:pt x="5002" y="1515"/>
                  <a:pt x="5002" y="1515"/>
                  <a:pt x="5002" y="1515"/>
                </a:cubicBezTo>
                <a:cubicBezTo>
                  <a:pt x="5004" y="1512"/>
                  <a:pt x="5004" y="1512"/>
                  <a:pt x="5004" y="1512"/>
                </a:cubicBezTo>
                <a:cubicBezTo>
                  <a:pt x="5021" y="1507"/>
                  <a:pt x="5021" y="1507"/>
                  <a:pt x="5021" y="1507"/>
                </a:cubicBezTo>
                <a:cubicBezTo>
                  <a:pt x="5021" y="1503"/>
                  <a:pt x="5021" y="1503"/>
                  <a:pt x="5021" y="1503"/>
                </a:cubicBezTo>
                <a:cubicBezTo>
                  <a:pt x="5029" y="1503"/>
                  <a:pt x="5029" y="1503"/>
                  <a:pt x="5029" y="1503"/>
                </a:cubicBezTo>
                <a:cubicBezTo>
                  <a:pt x="5048" y="1496"/>
                  <a:pt x="5048" y="1496"/>
                  <a:pt x="5048" y="1496"/>
                </a:cubicBezTo>
                <a:cubicBezTo>
                  <a:pt x="5044" y="1494"/>
                  <a:pt x="5044" y="1494"/>
                  <a:pt x="5044" y="1494"/>
                </a:cubicBezTo>
                <a:cubicBezTo>
                  <a:pt x="5049" y="1488"/>
                  <a:pt x="5049" y="1488"/>
                  <a:pt x="5049" y="1488"/>
                </a:cubicBezTo>
                <a:cubicBezTo>
                  <a:pt x="5063" y="1487"/>
                  <a:pt x="5068" y="1486"/>
                  <a:pt x="5069" y="1487"/>
                </a:cubicBezTo>
                <a:cubicBezTo>
                  <a:pt x="5079" y="1484"/>
                  <a:pt x="5079" y="1484"/>
                  <a:pt x="5079" y="1484"/>
                </a:cubicBezTo>
                <a:cubicBezTo>
                  <a:pt x="5076" y="1479"/>
                  <a:pt x="5076" y="1479"/>
                  <a:pt x="5076" y="1479"/>
                </a:cubicBezTo>
                <a:cubicBezTo>
                  <a:pt x="5079" y="1480"/>
                  <a:pt x="5079" y="1480"/>
                  <a:pt x="5079" y="1480"/>
                </a:cubicBezTo>
                <a:cubicBezTo>
                  <a:pt x="5091" y="1470"/>
                  <a:pt x="5085" y="1476"/>
                  <a:pt x="5083" y="1478"/>
                </a:cubicBezTo>
                <a:cubicBezTo>
                  <a:pt x="5095" y="1475"/>
                  <a:pt x="5095" y="1475"/>
                  <a:pt x="5095" y="1475"/>
                </a:cubicBezTo>
                <a:cubicBezTo>
                  <a:pt x="5117" y="1465"/>
                  <a:pt x="5117" y="1465"/>
                  <a:pt x="5117" y="1465"/>
                </a:cubicBezTo>
                <a:cubicBezTo>
                  <a:pt x="5120" y="1460"/>
                  <a:pt x="5120" y="1460"/>
                  <a:pt x="5120" y="1460"/>
                </a:cubicBezTo>
                <a:cubicBezTo>
                  <a:pt x="5124" y="1460"/>
                  <a:pt x="5124" y="1460"/>
                  <a:pt x="5124" y="1460"/>
                </a:cubicBezTo>
                <a:cubicBezTo>
                  <a:pt x="5128" y="1461"/>
                  <a:pt x="5128" y="1461"/>
                  <a:pt x="5128" y="1461"/>
                </a:cubicBezTo>
                <a:cubicBezTo>
                  <a:pt x="5157" y="1448"/>
                  <a:pt x="5157" y="1448"/>
                  <a:pt x="5157" y="1448"/>
                </a:cubicBezTo>
                <a:cubicBezTo>
                  <a:pt x="5159" y="1441"/>
                  <a:pt x="5159" y="1441"/>
                  <a:pt x="5159" y="1441"/>
                </a:cubicBezTo>
                <a:cubicBezTo>
                  <a:pt x="5161" y="1440"/>
                  <a:pt x="5164" y="1440"/>
                  <a:pt x="5165" y="1441"/>
                </a:cubicBezTo>
                <a:cubicBezTo>
                  <a:pt x="5189" y="1436"/>
                  <a:pt x="5189" y="1436"/>
                  <a:pt x="5189" y="1436"/>
                </a:cubicBezTo>
                <a:cubicBezTo>
                  <a:pt x="5196" y="1429"/>
                  <a:pt x="5196" y="1429"/>
                  <a:pt x="5196" y="1429"/>
                </a:cubicBezTo>
                <a:cubicBezTo>
                  <a:pt x="5241" y="1413"/>
                  <a:pt x="5241" y="1413"/>
                  <a:pt x="5241" y="1413"/>
                </a:cubicBezTo>
                <a:cubicBezTo>
                  <a:pt x="5255" y="1406"/>
                  <a:pt x="5255" y="1406"/>
                  <a:pt x="5255" y="1406"/>
                </a:cubicBezTo>
                <a:cubicBezTo>
                  <a:pt x="5255" y="1403"/>
                  <a:pt x="5255" y="1403"/>
                  <a:pt x="5255" y="1403"/>
                </a:cubicBezTo>
                <a:cubicBezTo>
                  <a:pt x="5274" y="1396"/>
                  <a:pt x="5274" y="1396"/>
                  <a:pt x="5274" y="1396"/>
                </a:cubicBezTo>
                <a:cubicBezTo>
                  <a:pt x="5279" y="1398"/>
                  <a:pt x="5279" y="1398"/>
                  <a:pt x="5279" y="1398"/>
                </a:cubicBezTo>
                <a:cubicBezTo>
                  <a:pt x="5282" y="1394"/>
                  <a:pt x="5282" y="1394"/>
                  <a:pt x="5282" y="1394"/>
                </a:cubicBezTo>
                <a:cubicBezTo>
                  <a:pt x="5279" y="1392"/>
                  <a:pt x="5279" y="1392"/>
                  <a:pt x="5279" y="1392"/>
                </a:cubicBezTo>
                <a:cubicBezTo>
                  <a:pt x="5282" y="1390"/>
                  <a:pt x="5282" y="1390"/>
                  <a:pt x="5282" y="1390"/>
                </a:cubicBezTo>
                <a:cubicBezTo>
                  <a:pt x="5311" y="1381"/>
                  <a:pt x="5311" y="1381"/>
                  <a:pt x="5311" y="1381"/>
                </a:cubicBezTo>
                <a:cubicBezTo>
                  <a:pt x="5320" y="1377"/>
                  <a:pt x="5327" y="1374"/>
                  <a:pt x="5332" y="1371"/>
                </a:cubicBezTo>
                <a:cubicBezTo>
                  <a:pt x="5332" y="1371"/>
                  <a:pt x="5332" y="1371"/>
                  <a:pt x="5332" y="1371"/>
                </a:cubicBezTo>
                <a:cubicBezTo>
                  <a:pt x="5351" y="1363"/>
                  <a:pt x="5351" y="1363"/>
                  <a:pt x="5351" y="1363"/>
                </a:cubicBezTo>
                <a:cubicBezTo>
                  <a:pt x="5371" y="1352"/>
                  <a:pt x="5371" y="1352"/>
                  <a:pt x="5371" y="1352"/>
                </a:cubicBezTo>
                <a:cubicBezTo>
                  <a:pt x="5426" y="1327"/>
                  <a:pt x="5426" y="1327"/>
                  <a:pt x="5426" y="1327"/>
                </a:cubicBezTo>
                <a:cubicBezTo>
                  <a:pt x="5449" y="1321"/>
                  <a:pt x="5449" y="1321"/>
                  <a:pt x="5449" y="1321"/>
                </a:cubicBezTo>
                <a:cubicBezTo>
                  <a:pt x="5492" y="1315"/>
                  <a:pt x="5492" y="1315"/>
                  <a:pt x="5492" y="1315"/>
                </a:cubicBezTo>
                <a:cubicBezTo>
                  <a:pt x="5508" y="1314"/>
                  <a:pt x="5508" y="1314"/>
                  <a:pt x="5508" y="1314"/>
                </a:cubicBezTo>
                <a:cubicBezTo>
                  <a:pt x="5569" y="1307"/>
                  <a:pt x="5569" y="1307"/>
                  <a:pt x="5569" y="1307"/>
                </a:cubicBezTo>
                <a:cubicBezTo>
                  <a:pt x="5570" y="1307"/>
                  <a:pt x="5570" y="1308"/>
                  <a:pt x="5571" y="1308"/>
                </a:cubicBezTo>
                <a:cubicBezTo>
                  <a:pt x="5591" y="1304"/>
                  <a:pt x="5591" y="1304"/>
                  <a:pt x="5591" y="1304"/>
                </a:cubicBezTo>
                <a:cubicBezTo>
                  <a:pt x="5601" y="1305"/>
                  <a:pt x="5601" y="1305"/>
                  <a:pt x="5601" y="1305"/>
                </a:cubicBezTo>
                <a:cubicBezTo>
                  <a:pt x="5605" y="1302"/>
                  <a:pt x="5605" y="1302"/>
                  <a:pt x="5605" y="1302"/>
                </a:cubicBezTo>
                <a:cubicBezTo>
                  <a:pt x="5614" y="1302"/>
                  <a:pt x="5614" y="1302"/>
                  <a:pt x="5614" y="1302"/>
                </a:cubicBezTo>
                <a:cubicBezTo>
                  <a:pt x="5645" y="1296"/>
                  <a:pt x="5645" y="1296"/>
                  <a:pt x="5645" y="1296"/>
                </a:cubicBezTo>
                <a:cubicBezTo>
                  <a:pt x="5739" y="1281"/>
                  <a:pt x="5739" y="1281"/>
                  <a:pt x="5739" y="1281"/>
                </a:cubicBezTo>
                <a:cubicBezTo>
                  <a:pt x="5733" y="1278"/>
                  <a:pt x="5733" y="1278"/>
                  <a:pt x="5733" y="1278"/>
                </a:cubicBezTo>
                <a:cubicBezTo>
                  <a:pt x="5733" y="1276"/>
                  <a:pt x="5733" y="1276"/>
                  <a:pt x="5733" y="1276"/>
                </a:cubicBezTo>
                <a:cubicBezTo>
                  <a:pt x="5744" y="1274"/>
                  <a:pt x="5744" y="1274"/>
                  <a:pt x="5744" y="1274"/>
                </a:cubicBezTo>
                <a:cubicBezTo>
                  <a:pt x="5754" y="1276"/>
                  <a:pt x="5754" y="1276"/>
                  <a:pt x="5754" y="1276"/>
                </a:cubicBezTo>
                <a:cubicBezTo>
                  <a:pt x="5773" y="1272"/>
                  <a:pt x="5773" y="1272"/>
                  <a:pt x="5773" y="1272"/>
                </a:cubicBezTo>
                <a:cubicBezTo>
                  <a:pt x="5876" y="1257"/>
                  <a:pt x="5876" y="1257"/>
                  <a:pt x="5876" y="1257"/>
                </a:cubicBezTo>
                <a:cubicBezTo>
                  <a:pt x="5925" y="1252"/>
                  <a:pt x="5925" y="1252"/>
                  <a:pt x="5925" y="1252"/>
                </a:cubicBezTo>
                <a:cubicBezTo>
                  <a:pt x="5927" y="1251"/>
                  <a:pt x="5927" y="1251"/>
                  <a:pt x="5927" y="1251"/>
                </a:cubicBezTo>
                <a:cubicBezTo>
                  <a:pt x="5925" y="1256"/>
                  <a:pt x="5932" y="1253"/>
                  <a:pt x="5935" y="1254"/>
                </a:cubicBezTo>
                <a:cubicBezTo>
                  <a:pt x="5949" y="1249"/>
                  <a:pt x="5949" y="1249"/>
                  <a:pt x="5949" y="1249"/>
                </a:cubicBezTo>
                <a:cubicBezTo>
                  <a:pt x="5958" y="1251"/>
                  <a:pt x="5958" y="1251"/>
                  <a:pt x="5958" y="1251"/>
                </a:cubicBezTo>
                <a:cubicBezTo>
                  <a:pt x="5958" y="1249"/>
                  <a:pt x="5958" y="1249"/>
                  <a:pt x="5958" y="1249"/>
                </a:cubicBezTo>
                <a:cubicBezTo>
                  <a:pt x="5982" y="1249"/>
                  <a:pt x="5982" y="1249"/>
                  <a:pt x="5982" y="1249"/>
                </a:cubicBezTo>
                <a:cubicBezTo>
                  <a:pt x="5980" y="1248"/>
                  <a:pt x="5980" y="1248"/>
                  <a:pt x="5980" y="1248"/>
                </a:cubicBezTo>
                <a:cubicBezTo>
                  <a:pt x="6026" y="1243"/>
                  <a:pt x="6026" y="1243"/>
                  <a:pt x="6026" y="1243"/>
                </a:cubicBezTo>
                <a:cubicBezTo>
                  <a:pt x="6032" y="1245"/>
                  <a:pt x="6032" y="1245"/>
                  <a:pt x="6032" y="1245"/>
                </a:cubicBezTo>
                <a:cubicBezTo>
                  <a:pt x="6102" y="1240"/>
                  <a:pt x="6102" y="1240"/>
                  <a:pt x="6102" y="1240"/>
                </a:cubicBezTo>
                <a:cubicBezTo>
                  <a:pt x="6118" y="1246"/>
                  <a:pt x="6118" y="1246"/>
                  <a:pt x="6118" y="1246"/>
                </a:cubicBezTo>
                <a:cubicBezTo>
                  <a:pt x="6129" y="1243"/>
                  <a:pt x="6129" y="1243"/>
                  <a:pt x="6129" y="1243"/>
                </a:cubicBezTo>
                <a:cubicBezTo>
                  <a:pt x="6113" y="1236"/>
                  <a:pt x="6113" y="1236"/>
                  <a:pt x="6113" y="1236"/>
                </a:cubicBezTo>
                <a:cubicBezTo>
                  <a:pt x="6095" y="1232"/>
                  <a:pt x="6095" y="1232"/>
                  <a:pt x="6095" y="1232"/>
                </a:cubicBezTo>
                <a:cubicBezTo>
                  <a:pt x="6095" y="1228"/>
                  <a:pt x="6095" y="1228"/>
                  <a:pt x="6095" y="1228"/>
                </a:cubicBezTo>
                <a:cubicBezTo>
                  <a:pt x="6113" y="1227"/>
                  <a:pt x="6113" y="1227"/>
                  <a:pt x="6113" y="1227"/>
                </a:cubicBezTo>
                <a:cubicBezTo>
                  <a:pt x="6136" y="1229"/>
                  <a:pt x="6136" y="1229"/>
                  <a:pt x="6136" y="1229"/>
                </a:cubicBezTo>
                <a:cubicBezTo>
                  <a:pt x="6145" y="1225"/>
                  <a:pt x="6145" y="1225"/>
                  <a:pt x="6145" y="1225"/>
                </a:cubicBezTo>
                <a:cubicBezTo>
                  <a:pt x="6157" y="1224"/>
                  <a:pt x="6157" y="1224"/>
                  <a:pt x="6157" y="1224"/>
                </a:cubicBezTo>
                <a:cubicBezTo>
                  <a:pt x="6161" y="1221"/>
                  <a:pt x="6161" y="1221"/>
                  <a:pt x="6161" y="1221"/>
                </a:cubicBezTo>
                <a:cubicBezTo>
                  <a:pt x="6172" y="1221"/>
                  <a:pt x="6172" y="1221"/>
                  <a:pt x="6172" y="1221"/>
                </a:cubicBezTo>
                <a:cubicBezTo>
                  <a:pt x="6156" y="1213"/>
                  <a:pt x="6172" y="1216"/>
                  <a:pt x="6172" y="1217"/>
                </a:cubicBezTo>
                <a:cubicBezTo>
                  <a:pt x="6186" y="1213"/>
                  <a:pt x="6186" y="1213"/>
                  <a:pt x="6186" y="1213"/>
                </a:cubicBezTo>
                <a:cubicBezTo>
                  <a:pt x="6190" y="1217"/>
                  <a:pt x="6190" y="1217"/>
                  <a:pt x="6190" y="1217"/>
                </a:cubicBezTo>
                <a:cubicBezTo>
                  <a:pt x="6198" y="1213"/>
                  <a:pt x="6198" y="1213"/>
                  <a:pt x="6198" y="1213"/>
                </a:cubicBezTo>
                <a:cubicBezTo>
                  <a:pt x="6211" y="1213"/>
                  <a:pt x="6211" y="1213"/>
                  <a:pt x="6211" y="1213"/>
                </a:cubicBezTo>
                <a:cubicBezTo>
                  <a:pt x="6238" y="1204"/>
                  <a:pt x="6238" y="1204"/>
                  <a:pt x="6238" y="1204"/>
                </a:cubicBezTo>
                <a:cubicBezTo>
                  <a:pt x="6238" y="1205"/>
                  <a:pt x="6239" y="1206"/>
                  <a:pt x="6240" y="1206"/>
                </a:cubicBezTo>
                <a:cubicBezTo>
                  <a:pt x="6260" y="1205"/>
                  <a:pt x="6260" y="1205"/>
                  <a:pt x="6260" y="1205"/>
                </a:cubicBezTo>
                <a:cubicBezTo>
                  <a:pt x="6263" y="1201"/>
                  <a:pt x="6263" y="1201"/>
                  <a:pt x="6263" y="1201"/>
                </a:cubicBezTo>
                <a:cubicBezTo>
                  <a:pt x="6291" y="1197"/>
                  <a:pt x="6291" y="1197"/>
                  <a:pt x="6291" y="1197"/>
                </a:cubicBezTo>
                <a:cubicBezTo>
                  <a:pt x="6301" y="1193"/>
                  <a:pt x="6301" y="1193"/>
                  <a:pt x="6301" y="1193"/>
                </a:cubicBezTo>
                <a:cubicBezTo>
                  <a:pt x="6332" y="1189"/>
                  <a:pt x="6332" y="1189"/>
                  <a:pt x="6332" y="1189"/>
                </a:cubicBezTo>
                <a:cubicBezTo>
                  <a:pt x="6338" y="1185"/>
                  <a:pt x="6338" y="1185"/>
                  <a:pt x="6338" y="1185"/>
                </a:cubicBezTo>
                <a:cubicBezTo>
                  <a:pt x="6388" y="1183"/>
                  <a:pt x="6388" y="1183"/>
                  <a:pt x="6388" y="1183"/>
                </a:cubicBezTo>
                <a:cubicBezTo>
                  <a:pt x="6392" y="1178"/>
                  <a:pt x="6392" y="1178"/>
                  <a:pt x="6392" y="1178"/>
                </a:cubicBezTo>
                <a:cubicBezTo>
                  <a:pt x="6438" y="1171"/>
                  <a:pt x="6438" y="1171"/>
                  <a:pt x="6438" y="1171"/>
                </a:cubicBezTo>
                <a:cubicBezTo>
                  <a:pt x="6441" y="1173"/>
                  <a:pt x="6441" y="1173"/>
                  <a:pt x="6441" y="1173"/>
                </a:cubicBezTo>
                <a:cubicBezTo>
                  <a:pt x="6434" y="1165"/>
                  <a:pt x="6446" y="1170"/>
                  <a:pt x="6448" y="1168"/>
                </a:cubicBezTo>
                <a:cubicBezTo>
                  <a:pt x="6458" y="1170"/>
                  <a:pt x="6458" y="1170"/>
                  <a:pt x="6458" y="1170"/>
                </a:cubicBezTo>
                <a:cubicBezTo>
                  <a:pt x="6472" y="1164"/>
                  <a:pt x="6472" y="1164"/>
                  <a:pt x="6472" y="1164"/>
                </a:cubicBezTo>
                <a:cubicBezTo>
                  <a:pt x="6456" y="1157"/>
                  <a:pt x="6456" y="1157"/>
                  <a:pt x="6456" y="1157"/>
                </a:cubicBezTo>
                <a:cubicBezTo>
                  <a:pt x="6439" y="1154"/>
                  <a:pt x="6439" y="1154"/>
                  <a:pt x="6439" y="1154"/>
                </a:cubicBezTo>
                <a:cubicBezTo>
                  <a:pt x="6431" y="1156"/>
                  <a:pt x="6431" y="1156"/>
                  <a:pt x="6431" y="1156"/>
                </a:cubicBezTo>
                <a:cubicBezTo>
                  <a:pt x="6427" y="1153"/>
                  <a:pt x="6427" y="1153"/>
                  <a:pt x="6427" y="1153"/>
                </a:cubicBezTo>
                <a:cubicBezTo>
                  <a:pt x="6423" y="1156"/>
                  <a:pt x="6423" y="1156"/>
                  <a:pt x="6423" y="1156"/>
                </a:cubicBezTo>
                <a:cubicBezTo>
                  <a:pt x="6378" y="1163"/>
                  <a:pt x="6378" y="1163"/>
                  <a:pt x="6378" y="1163"/>
                </a:cubicBezTo>
                <a:cubicBezTo>
                  <a:pt x="6371" y="1152"/>
                  <a:pt x="6359" y="1164"/>
                  <a:pt x="6348" y="1163"/>
                </a:cubicBezTo>
                <a:cubicBezTo>
                  <a:pt x="6316" y="1170"/>
                  <a:pt x="6316" y="1170"/>
                  <a:pt x="6316" y="1170"/>
                </a:cubicBezTo>
                <a:cubicBezTo>
                  <a:pt x="6311" y="1170"/>
                  <a:pt x="6311" y="1170"/>
                  <a:pt x="6311" y="1170"/>
                </a:cubicBezTo>
                <a:cubicBezTo>
                  <a:pt x="6295" y="1171"/>
                  <a:pt x="6295" y="1171"/>
                  <a:pt x="6295" y="1171"/>
                </a:cubicBezTo>
                <a:cubicBezTo>
                  <a:pt x="6305" y="1174"/>
                  <a:pt x="6305" y="1174"/>
                  <a:pt x="6305" y="1174"/>
                </a:cubicBezTo>
                <a:cubicBezTo>
                  <a:pt x="6299" y="1176"/>
                  <a:pt x="6299" y="1176"/>
                  <a:pt x="6299" y="1176"/>
                </a:cubicBezTo>
                <a:cubicBezTo>
                  <a:pt x="6276" y="1177"/>
                  <a:pt x="6276" y="1177"/>
                  <a:pt x="6276" y="1177"/>
                </a:cubicBezTo>
                <a:cubicBezTo>
                  <a:pt x="6276" y="1174"/>
                  <a:pt x="6276" y="1174"/>
                  <a:pt x="6276" y="1174"/>
                </a:cubicBezTo>
                <a:cubicBezTo>
                  <a:pt x="6268" y="1175"/>
                  <a:pt x="6263" y="1176"/>
                  <a:pt x="6261" y="1177"/>
                </a:cubicBezTo>
                <a:cubicBezTo>
                  <a:pt x="6244" y="1177"/>
                  <a:pt x="6244" y="1177"/>
                  <a:pt x="6244" y="1177"/>
                </a:cubicBezTo>
                <a:cubicBezTo>
                  <a:pt x="6244" y="1176"/>
                  <a:pt x="6244" y="1176"/>
                  <a:pt x="6244" y="1176"/>
                </a:cubicBezTo>
                <a:cubicBezTo>
                  <a:pt x="6185" y="1181"/>
                  <a:pt x="6185" y="1181"/>
                  <a:pt x="6185" y="1181"/>
                </a:cubicBezTo>
                <a:cubicBezTo>
                  <a:pt x="6166" y="1180"/>
                  <a:pt x="6166" y="1180"/>
                  <a:pt x="6166" y="1180"/>
                </a:cubicBezTo>
                <a:cubicBezTo>
                  <a:pt x="6151" y="1187"/>
                  <a:pt x="6165" y="1180"/>
                  <a:pt x="6164" y="1183"/>
                </a:cubicBezTo>
                <a:cubicBezTo>
                  <a:pt x="6130" y="1187"/>
                  <a:pt x="6130" y="1187"/>
                  <a:pt x="6130" y="1187"/>
                </a:cubicBezTo>
                <a:cubicBezTo>
                  <a:pt x="6105" y="1193"/>
                  <a:pt x="6105" y="1193"/>
                  <a:pt x="6105" y="1193"/>
                </a:cubicBezTo>
                <a:cubicBezTo>
                  <a:pt x="6073" y="1192"/>
                  <a:pt x="6073" y="1192"/>
                  <a:pt x="6073" y="1192"/>
                </a:cubicBezTo>
                <a:cubicBezTo>
                  <a:pt x="6079" y="1193"/>
                  <a:pt x="6079" y="1193"/>
                  <a:pt x="6079" y="1193"/>
                </a:cubicBezTo>
                <a:cubicBezTo>
                  <a:pt x="6075" y="1195"/>
                  <a:pt x="6075" y="1195"/>
                  <a:pt x="6075" y="1195"/>
                </a:cubicBezTo>
                <a:cubicBezTo>
                  <a:pt x="6071" y="1195"/>
                  <a:pt x="6071" y="1195"/>
                  <a:pt x="6071" y="1195"/>
                </a:cubicBezTo>
                <a:cubicBezTo>
                  <a:pt x="6067" y="1193"/>
                  <a:pt x="6067" y="1193"/>
                  <a:pt x="6067" y="1193"/>
                </a:cubicBezTo>
                <a:cubicBezTo>
                  <a:pt x="6067" y="1195"/>
                  <a:pt x="6067" y="1195"/>
                  <a:pt x="6067" y="1195"/>
                </a:cubicBezTo>
                <a:cubicBezTo>
                  <a:pt x="6066" y="1190"/>
                  <a:pt x="6056" y="1197"/>
                  <a:pt x="6051" y="1192"/>
                </a:cubicBezTo>
                <a:cubicBezTo>
                  <a:pt x="6054" y="1185"/>
                  <a:pt x="6054" y="1185"/>
                  <a:pt x="6054" y="1185"/>
                </a:cubicBezTo>
                <a:cubicBezTo>
                  <a:pt x="6046" y="1183"/>
                  <a:pt x="6033" y="1188"/>
                  <a:pt x="6036" y="1181"/>
                </a:cubicBezTo>
                <a:cubicBezTo>
                  <a:pt x="6005" y="1181"/>
                  <a:pt x="6005" y="1181"/>
                  <a:pt x="6005" y="1181"/>
                </a:cubicBezTo>
                <a:cubicBezTo>
                  <a:pt x="5980" y="1172"/>
                  <a:pt x="5980" y="1172"/>
                  <a:pt x="5980" y="1172"/>
                </a:cubicBezTo>
                <a:cubicBezTo>
                  <a:pt x="5980" y="1171"/>
                  <a:pt x="5980" y="1171"/>
                  <a:pt x="5980" y="1171"/>
                </a:cubicBezTo>
                <a:cubicBezTo>
                  <a:pt x="5980" y="1169"/>
                  <a:pt x="5973" y="1172"/>
                  <a:pt x="5970" y="1172"/>
                </a:cubicBezTo>
                <a:cubicBezTo>
                  <a:pt x="5974" y="1174"/>
                  <a:pt x="5974" y="1174"/>
                  <a:pt x="5974" y="1174"/>
                </a:cubicBezTo>
                <a:cubicBezTo>
                  <a:pt x="6010" y="1183"/>
                  <a:pt x="5979" y="1175"/>
                  <a:pt x="5982" y="1179"/>
                </a:cubicBezTo>
                <a:cubicBezTo>
                  <a:pt x="5979" y="1179"/>
                  <a:pt x="5979" y="1179"/>
                  <a:pt x="5979" y="1179"/>
                </a:cubicBezTo>
                <a:cubicBezTo>
                  <a:pt x="5960" y="1176"/>
                  <a:pt x="5960" y="1176"/>
                  <a:pt x="5960" y="1176"/>
                </a:cubicBezTo>
                <a:cubicBezTo>
                  <a:pt x="5976" y="1177"/>
                  <a:pt x="5961" y="1175"/>
                  <a:pt x="5966" y="1174"/>
                </a:cubicBezTo>
                <a:cubicBezTo>
                  <a:pt x="5961" y="1173"/>
                  <a:pt x="5961" y="1173"/>
                  <a:pt x="5961" y="1173"/>
                </a:cubicBezTo>
                <a:cubicBezTo>
                  <a:pt x="5931" y="1177"/>
                  <a:pt x="5931" y="1177"/>
                  <a:pt x="5931" y="1177"/>
                </a:cubicBezTo>
                <a:cubicBezTo>
                  <a:pt x="5939" y="1181"/>
                  <a:pt x="5939" y="1181"/>
                  <a:pt x="5939" y="1181"/>
                </a:cubicBezTo>
                <a:cubicBezTo>
                  <a:pt x="5954" y="1187"/>
                  <a:pt x="5949" y="1179"/>
                  <a:pt x="5955" y="1177"/>
                </a:cubicBezTo>
                <a:cubicBezTo>
                  <a:pt x="5958" y="1181"/>
                  <a:pt x="5958" y="1182"/>
                  <a:pt x="5961" y="1181"/>
                </a:cubicBezTo>
                <a:cubicBezTo>
                  <a:pt x="5995" y="1181"/>
                  <a:pt x="5995" y="1181"/>
                  <a:pt x="5995" y="1181"/>
                </a:cubicBezTo>
                <a:cubicBezTo>
                  <a:pt x="6001" y="1184"/>
                  <a:pt x="6001" y="1184"/>
                  <a:pt x="6001" y="1184"/>
                </a:cubicBezTo>
                <a:cubicBezTo>
                  <a:pt x="6009" y="1182"/>
                  <a:pt x="6009" y="1182"/>
                  <a:pt x="6009" y="1182"/>
                </a:cubicBezTo>
                <a:cubicBezTo>
                  <a:pt x="6021" y="1185"/>
                  <a:pt x="6021" y="1185"/>
                  <a:pt x="6021" y="1185"/>
                </a:cubicBezTo>
                <a:cubicBezTo>
                  <a:pt x="6018" y="1186"/>
                  <a:pt x="6016" y="1189"/>
                  <a:pt x="6011" y="1189"/>
                </a:cubicBezTo>
                <a:cubicBezTo>
                  <a:pt x="5964" y="1196"/>
                  <a:pt x="5964" y="1196"/>
                  <a:pt x="5964" y="1196"/>
                </a:cubicBezTo>
                <a:cubicBezTo>
                  <a:pt x="5961" y="1199"/>
                  <a:pt x="5961" y="1199"/>
                  <a:pt x="5961" y="1199"/>
                </a:cubicBezTo>
                <a:cubicBezTo>
                  <a:pt x="5954" y="1199"/>
                  <a:pt x="5954" y="1199"/>
                  <a:pt x="5954" y="1199"/>
                </a:cubicBezTo>
                <a:cubicBezTo>
                  <a:pt x="5955" y="1196"/>
                  <a:pt x="5955" y="1196"/>
                  <a:pt x="5955" y="1196"/>
                </a:cubicBezTo>
                <a:cubicBezTo>
                  <a:pt x="5944" y="1198"/>
                  <a:pt x="5936" y="1200"/>
                  <a:pt x="5931" y="1201"/>
                </a:cubicBezTo>
                <a:cubicBezTo>
                  <a:pt x="5925" y="1199"/>
                  <a:pt x="5925" y="1199"/>
                  <a:pt x="5925" y="1199"/>
                </a:cubicBezTo>
                <a:cubicBezTo>
                  <a:pt x="5914" y="1202"/>
                  <a:pt x="5924" y="1200"/>
                  <a:pt x="5923" y="1201"/>
                </a:cubicBezTo>
                <a:cubicBezTo>
                  <a:pt x="5924" y="1204"/>
                  <a:pt x="5927" y="1199"/>
                  <a:pt x="5929" y="1202"/>
                </a:cubicBezTo>
                <a:cubicBezTo>
                  <a:pt x="5924" y="1203"/>
                  <a:pt x="5922" y="1204"/>
                  <a:pt x="5922" y="1205"/>
                </a:cubicBezTo>
                <a:cubicBezTo>
                  <a:pt x="5918" y="1206"/>
                  <a:pt x="5918" y="1206"/>
                  <a:pt x="5918" y="1206"/>
                </a:cubicBezTo>
                <a:cubicBezTo>
                  <a:pt x="5907" y="1205"/>
                  <a:pt x="5907" y="1205"/>
                  <a:pt x="5907" y="1205"/>
                </a:cubicBezTo>
                <a:cubicBezTo>
                  <a:pt x="5907" y="1203"/>
                  <a:pt x="5907" y="1203"/>
                  <a:pt x="5907" y="1203"/>
                </a:cubicBezTo>
                <a:cubicBezTo>
                  <a:pt x="5920" y="1204"/>
                  <a:pt x="5920" y="1204"/>
                  <a:pt x="5920" y="1204"/>
                </a:cubicBezTo>
                <a:cubicBezTo>
                  <a:pt x="5917" y="1201"/>
                  <a:pt x="5917" y="1201"/>
                  <a:pt x="5917" y="1201"/>
                </a:cubicBezTo>
                <a:cubicBezTo>
                  <a:pt x="5888" y="1204"/>
                  <a:pt x="5888" y="1204"/>
                  <a:pt x="5888" y="1204"/>
                </a:cubicBezTo>
                <a:cubicBezTo>
                  <a:pt x="5885" y="1203"/>
                  <a:pt x="5885" y="1203"/>
                  <a:pt x="5885" y="1203"/>
                </a:cubicBezTo>
                <a:cubicBezTo>
                  <a:pt x="5884" y="1203"/>
                  <a:pt x="5877" y="1203"/>
                  <a:pt x="5879" y="1204"/>
                </a:cubicBezTo>
                <a:cubicBezTo>
                  <a:pt x="5863" y="1209"/>
                  <a:pt x="5863" y="1209"/>
                  <a:pt x="5863" y="1209"/>
                </a:cubicBezTo>
                <a:cubicBezTo>
                  <a:pt x="5865" y="1210"/>
                  <a:pt x="5865" y="1210"/>
                  <a:pt x="5865" y="1210"/>
                </a:cubicBezTo>
                <a:cubicBezTo>
                  <a:pt x="5861" y="1217"/>
                  <a:pt x="5860" y="1211"/>
                  <a:pt x="5857" y="1212"/>
                </a:cubicBezTo>
                <a:cubicBezTo>
                  <a:pt x="5866" y="1208"/>
                  <a:pt x="5857" y="1210"/>
                  <a:pt x="5857" y="1210"/>
                </a:cubicBezTo>
                <a:cubicBezTo>
                  <a:pt x="5858" y="1214"/>
                  <a:pt x="5845" y="1210"/>
                  <a:pt x="5834" y="1212"/>
                </a:cubicBezTo>
                <a:cubicBezTo>
                  <a:pt x="5834" y="1215"/>
                  <a:pt x="5834" y="1215"/>
                  <a:pt x="5834" y="1215"/>
                </a:cubicBezTo>
                <a:cubicBezTo>
                  <a:pt x="5816" y="1217"/>
                  <a:pt x="5816" y="1217"/>
                  <a:pt x="5816" y="1217"/>
                </a:cubicBezTo>
                <a:cubicBezTo>
                  <a:pt x="5817" y="1214"/>
                  <a:pt x="5817" y="1214"/>
                  <a:pt x="5817" y="1214"/>
                </a:cubicBezTo>
                <a:cubicBezTo>
                  <a:pt x="5811" y="1214"/>
                  <a:pt x="5811" y="1214"/>
                  <a:pt x="5811" y="1214"/>
                </a:cubicBezTo>
                <a:cubicBezTo>
                  <a:pt x="5810" y="1216"/>
                  <a:pt x="5810" y="1217"/>
                  <a:pt x="5809" y="1218"/>
                </a:cubicBezTo>
                <a:cubicBezTo>
                  <a:pt x="5810" y="1218"/>
                  <a:pt x="5810" y="1218"/>
                  <a:pt x="5811" y="1218"/>
                </a:cubicBezTo>
                <a:cubicBezTo>
                  <a:pt x="5809" y="1218"/>
                  <a:pt x="5809" y="1218"/>
                  <a:pt x="5809" y="1218"/>
                </a:cubicBezTo>
                <a:cubicBezTo>
                  <a:pt x="5806" y="1223"/>
                  <a:pt x="5806" y="1220"/>
                  <a:pt x="5808" y="1218"/>
                </a:cubicBezTo>
                <a:cubicBezTo>
                  <a:pt x="5789" y="1219"/>
                  <a:pt x="5789" y="1219"/>
                  <a:pt x="5789" y="1219"/>
                </a:cubicBezTo>
                <a:cubicBezTo>
                  <a:pt x="5756" y="1220"/>
                  <a:pt x="5756" y="1220"/>
                  <a:pt x="5756" y="1220"/>
                </a:cubicBezTo>
                <a:cubicBezTo>
                  <a:pt x="5752" y="1215"/>
                  <a:pt x="5752" y="1215"/>
                  <a:pt x="5752" y="1215"/>
                </a:cubicBezTo>
                <a:cubicBezTo>
                  <a:pt x="5731" y="1231"/>
                  <a:pt x="5745" y="1215"/>
                  <a:pt x="5729" y="1219"/>
                </a:cubicBezTo>
                <a:cubicBezTo>
                  <a:pt x="5729" y="1222"/>
                  <a:pt x="5729" y="1222"/>
                  <a:pt x="5729" y="1222"/>
                </a:cubicBezTo>
                <a:cubicBezTo>
                  <a:pt x="5748" y="1224"/>
                  <a:pt x="5748" y="1224"/>
                  <a:pt x="5748" y="1224"/>
                </a:cubicBezTo>
                <a:cubicBezTo>
                  <a:pt x="5744" y="1226"/>
                  <a:pt x="5744" y="1226"/>
                  <a:pt x="5744" y="1226"/>
                </a:cubicBezTo>
                <a:cubicBezTo>
                  <a:pt x="5714" y="1227"/>
                  <a:pt x="5714" y="1227"/>
                  <a:pt x="5714" y="1227"/>
                </a:cubicBezTo>
                <a:cubicBezTo>
                  <a:pt x="5719" y="1222"/>
                  <a:pt x="5719" y="1222"/>
                  <a:pt x="5719" y="1222"/>
                </a:cubicBezTo>
                <a:cubicBezTo>
                  <a:pt x="5677" y="1229"/>
                  <a:pt x="5677" y="1229"/>
                  <a:pt x="5677" y="1229"/>
                </a:cubicBezTo>
                <a:cubicBezTo>
                  <a:pt x="5667" y="1226"/>
                  <a:pt x="5667" y="1226"/>
                  <a:pt x="5667" y="1226"/>
                </a:cubicBezTo>
                <a:cubicBezTo>
                  <a:pt x="5663" y="1227"/>
                  <a:pt x="5663" y="1227"/>
                  <a:pt x="5663" y="1227"/>
                </a:cubicBezTo>
                <a:cubicBezTo>
                  <a:pt x="5676" y="1232"/>
                  <a:pt x="5676" y="1232"/>
                  <a:pt x="5676" y="1232"/>
                </a:cubicBezTo>
                <a:cubicBezTo>
                  <a:pt x="5651" y="1230"/>
                  <a:pt x="5651" y="1230"/>
                  <a:pt x="5651" y="1230"/>
                </a:cubicBezTo>
                <a:cubicBezTo>
                  <a:pt x="5632" y="1234"/>
                  <a:pt x="5632" y="1234"/>
                  <a:pt x="5632" y="1234"/>
                </a:cubicBezTo>
                <a:cubicBezTo>
                  <a:pt x="5626" y="1231"/>
                  <a:pt x="5626" y="1231"/>
                  <a:pt x="5626" y="1231"/>
                </a:cubicBezTo>
                <a:cubicBezTo>
                  <a:pt x="5651" y="1218"/>
                  <a:pt x="5651" y="1218"/>
                  <a:pt x="5651" y="1218"/>
                </a:cubicBezTo>
                <a:cubicBezTo>
                  <a:pt x="5670" y="1205"/>
                  <a:pt x="5670" y="1205"/>
                  <a:pt x="5670" y="1205"/>
                </a:cubicBezTo>
                <a:cubicBezTo>
                  <a:pt x="5676" y="1207"/>
                  <a:pt x="5676" y="1207"/>
                  <a:pt x="5676" y="1207"/>
                </a:cubicBezTo>
                <a:cubicBezTo>
                  <a:pt x="5682" y="1204"/>
                  <a:pt x="5682" y="1204"/>
                  <a:pt x="5682" y="1204"/>
                </a:cubicBezTo>
                <a:cubicBezTo>
                  <a:pt x="5702" y="1202"/>
                  <a:pt x="5702" y="1202"/>
                  <a:pt x="5702" y="1202"/>
                </a:cubicBezTo>
                <a:cubicBezTo>
                  <a:pt x="5719" y="1197"/>
                  <a:pt x="5719" y="1197"/>
                  <a:pt x="5719" y="1197"/>
                </a:cubicBezTo>
                <a:cubicBezTo>
                  <a:pt x="5698" y="1194"/>
                  <a:pt x="5698" y="1194"/>
                  <a:pt x="5698" y="1194"/>
                </a:cubicBezTo>
                <a:cubicBezTo>
                  <a:pt x="5708" y="1193"/>
                  <a:pt x="5697" y="1193"/>
                  <a:pt x="5701" y="1192"/>
                </a:cubicBezTo>
                <a:cubicBezTo>
                  <a:pt x="5708" y="1191"/>
                  <a:pt x="5714" y="1190"/>
                  <a:pt x="5718" y="1190"/>
                </a:cubicBezTo>
                <a:cubicBezTo>
                  <a:pt x="5716" y="1190"/>
                  <a:pt x="5716" y="1190"/>
                  <a:pt x="5717" y="1189"/>
                </a:cubicBezTo>
                <a:cubicBezTo>
                  <a:pt x="5720" y="1190"/>
                  <a:pt x="5720" y="1190"/>
                  <a:pt x="5720" y="1190"/>
                </a:cubicBezTo>
                <a:cubicBezTo>
                  <a:pt x="5738" y="1188"/>
                  <a:pt x="5728" y="1190"/>
                  <a:pt x="5721" y="1190"/>
                </a:cubicBezTo>
                <a:cubicBezTo>
                  <a:pt x="5725" y="1191"/>
                  <a:pt x="5725" y="1191"/>
                  <a:pt x="5725" y="1191"/>
                </a:cubicBezTo>
                <a:cubicBezTo>
                  <a:pt x="5744" y="1187"/>
                  <a:pt x="5744" y="1187"/>
                  <a:pt x="5744" y="1187"/>
                </a:cubicBezTo>
                <a:cubicBezTo>
                  <a:pt x="5758" y="1187"/>
                  <a:pt x="5758" y="1187"/>
                  <a:pt x="5758" y="1187"/>
                </a:cubicBezTo>
                <a:cubicBezTo>
                  <a:pt x="5766" y="1184"/>
                  <a:pt x="5766" y="1184"/>
                  <a:pt x="5766" y="1184"/>
                </a:cubicBezTo>
                <a:cubicBezTo>
                  <a:pt x="5783" y="1183"/>
                  <a:pt x="5783" y="1183"/>
                  <a:pt x="5783" y="1183"/>
                </a:cubicBezTo>
                <a:cubicBezTo>
                  <a:pt x="5797" y="1180"/>
                  <a:pt x="5797" y="1180"/>
                  <a:pt x="5797" y="1180"/>
                </a:cubicBezTo>
                <a:cubicBezTo>
                  <a:pt x="5799" y="1180"/>
                  <a:pt x="5800" y="1181"/>
                  <a:pt x="5801" y="1181"/>
                </a:cubicBezTo>
                <a:cubicBezTo>
                  <a:pt x="5801" y="1181"/>
                  <a:pt x="5801" y="1181"/>
                  <a:pt x="5801" y="1181"/>
                </a:cubicBezTo>
                <a:cubicBezTo>
                  <a:pt x="5817" y="1180"/>
                  <a:pt x="5817" y="1180"/>
                  <a:pt x="5817" y="1180"/>
                </a:cubicBezTo>
                <a:cubicBezTo>
                  <a:pt x="5821" y="1181"/>
                  <a:pt x="5821" y="1181"/>
                  <a:pt x="5821" y="1181"/>
                </a:cubicBezTo>
                <a:cubicBezTo>
                  <a:pt x="5821" y="1176"/>
                  <a:pt x="5821" y="1176"/>
                  <a:pt x="5821" y="1176"/>
                </a:cubicBezTo>
                <a:cubicBezTo>
                  <a:pt x="5828" y="1179"/>
                  <a:pt x="5828" y="1179"/>
                  <a:pt x="5828" y="1179"/>
                </a:cubicBezTo>
                <a:cubicBezTo>
                  <a:pt x="5831" y="1178"/>
                  <a:pt x="5834" y="1178"/>
                  <a:pt x="5836" y="1177"/>
                </a:cubicBezTo>
                <a:cubicBezTo>
                  <a:pt x="5836" y="1177"/>
                  <a:pt x="5836" y="1178"/>
                  <a:pt x="5838" y="1178"/>
                </a:cubicBezTo>
                <a:cubicBezTo>
                  <a:pt x="5840" y="1176"/>
                  <a:pt x="5840" y="1176"/>
                  <a:pt x="5840" y="1176"/>
                </a:cubicBezTo>
                <a:cubicBezTo>
                  <a:pt x="5842" y="1176"/>
                  <a:pt x="5842" y="1175"/>
                  <a:pt x="5840" y="1176"/>
                </a:cubicBezTo>
                <a:cubicBezTo>
                  <a:pt x="5842" y="1174"/>
                  <a:pt x="5842" y="1174"/>
                  <a:pt x="5842" y="1174"/>
                </a:cubicBezTo>
                <a:cubicBezTo>
                  <a:pt x="5851" y="1175"/>
                  <a:pt x="5857" y="1175"/>
                  <a:pt x="5861" y="1176"/>
                </a:cubicBezTo>
                <a:cubicBezTo>
                  <a:pt x="5858" y="1176"/>
                  <a:pt x="5855" y="1176"/>
                  <a:pt x="5857" y="1177"/>
                </a:cubicBezTo>
                <a:cubicBezTo>
                  <a:pt x="5855" y="1178"/>
                  <a:pt x="5855" y="1178"/>
                  <a:pt x="5855" y="1178"/>
                </a:cubicBezTo>
                <a:cubicBezTo>
                  <a:pt x="5847" y="1176"/>
                  <a:pt x="5845" y="1177"/>
                  <a:pt x="5845" y="1179"/>
                </a:cubicBezTo>
                <a:cubicBezTo>
                  <a:pt x="5858" y="1180"/>
                  <a:pt x="5858" y="1180"/>
                  <a:pt x="5858" y="1180"/>
                </a:cubicBezTo>
                <a:cubicBezTo>
                  <a:pt x="5910" y="1172"/>
                  <a:pt x="5910" y="1172"/>
                  <a:pt x="5910" y="1172"/>
                </a:cubicBezTo>
                <a:cubicBezTo>
                  <a:pt x="5917" y="1174"/>
                  <a:pt x="5917" y="1174"/>
                  <a:pt x="5917" y="1174"/>
                </a:cubicBezTo>
                <a:cubicBezTo>
                  <a:pt x="5941" y="1168"/>
                  <a:pt x="5941" y="1168"/>
                  <a:pt x="5941" y="1168"/>
                </a:cubicBezTo>
                <a:cubicBezTo>
                  <a:pt x="5979" y="1166"/>
                  <a:pt x="5979" y="1166"/>
                  <a:pt x="5979" y="1166"/>
                </a:cubicBezTo>
                <a:cubicBezTo>
                  <a:pt x="5991" y="1165"/>
                  <a:pt x="5991" y="1165"/>
                  <a:pt x="5991" y="1165"/>
                </a:cubicBezTo>
                <a:cubicBezTo>
                  <a:pt x="6001" y="1168"/>
                  <a:pt x="6001" y="1168"/>
                  <a:pt x="6001" y="1168"/>
                </a:cubicBezTo>
                <a:cubicBezTo>
                  <a:pt x="5992" y="1170"/>
                  <a:pt x="5992" y="1170"/>
                  <a:pt x="5992" y="1170"/>
                </a:cubicBezTo>
                <a:cubicBezTo>
                  <a:pt x="6013" y="1168"/>
                  <a:pt x="6013" y="1168"/>
                  <a:pt x="6013" y="1168"/>
                </a:cubicBezTo>
                <a:cubicBezTo>
                  <a:pt x="6011" y="1168"/>
                  <a:pt x="6009" y="1168"/>
                  <a:pt x="6007" y="1167"/>
                </a:cubicBezTo>
                <a:cubicBezTo>
                  <a:pt x="6011" y="1159"/>
                  <a:pt x="6011" y="1159"/>
                  <a:pt x="6011" y="1159"/>
                </a:cubicBezTo>
                <a:cubicBezTo>
                  <a:pt x="6052" y="1159"/>
                  <a:pt x="6052" y="1159"/>
                  <a:pt x="6052" y="1159"/>
                </a:cubicBezTo>
                <a:cubicBezTo>
                  <a:pt x="6061" y="1156"/>
                  <a:pt x="6061" y="1156"/>
                  <a:pt x="6061" y="1156"/>
                </a:cubicBezTo>
                <a:cubicBezTo>
                  <a:pt x="6092" y="1155"/>
                  <a:pt x="6092" y="1155"/>
                  <a:pt x="6092" y="1155"/>
                </a:cubicBezTo>
                <a:cubicBezTo>
                  <a:pt x="6083" y="1159"/>
                  <a:pt x="6083" y="1159"/>
                  <a:pt x="6083" y="1159"/>
                </a:cubicBezTo>
                <a:cubicBezTo>
                  <a:pt x="6088" y="1159"/>
                  <a:pt x="6088" y="1159"/>
                  <a:pt x="6088" y="1159"/>
                </a:cubicBezTo>
                <a:cubicBezTo>
                  <a:pt x="6102" y="1158"/>
                  <a:pt x="6102" y="1158"/>
                  <a:pt x="6102" y="1158"/>
                </a:cubicBezTo>
                <a:cubicBezTo>
                  <a:pt x="6123" y="1163"/>
                  <a:pt x="6123" y="1163"/>
                  <a:pt x="6123" y="1163"/>
                </a:cubicBezTo>
                <a:cubicBezTo>
                  <a:pt x="6136" y="1163"/>
                  <a:pt x="6136" y="1163"/>
                  <a:pt x="6136" y="1163"/>
                </a:cubicBezTo>
                <a:cubicBezTo>
                  <a:pt x="6133" y="1159"/>
                  <a:pt x="6133" y="1159"/>
                  <a:pt x="6133" y="1159"/>
                </a:cubicBezTo>
                <a:cubicBezTo>
                  <a:pt x="6105" y="1151"/>
                  <a:pt x="6105" y="1151"/>
                  <a:pt x="6105" y="1151"/>
                </a:cubicBezTo>
                <a:cubicBezTo>
                  <a:pt x="6124" y="1148"/>
                  <a:pt x="6124" y="1148"/>
                  <a:pt x="6124" y="1148"/>
                </a:cubicBezTo>
                <a:cubicBezTo>
                  <a:pt x="6211" y="1158"/>
                  <a:pt x="6134" y="1147"/>
                  <a:pt x="6151" y="1149"/>
                </a:cubicBezTo>
                <a:cubicBezTo>
                  <a:pt x="6186" y="1154"/>
                  <a:pt x="6186" y="1154"/>
                  <a:pt x="6186" y="1154"/>
                </a:cubicBezTo>
                <a:cubicBezTo>
                  <a:pt x="6190" y="1152"/>
                  <a:pt x="6190" y="1152"/>
                  <a:pt x="6190" y="1152"/>
                </a:cubicBezTo>
                <a:cubicBezTo>
                  <a:pt x="6186" y="1151"/>
                  <a:pt x="6186" y="1151"/>
                  <a:pt x="6186" y="1151"/>
                </a:cubicBezTo>
                <a:cubicBezTo>
                  <a:pt x="6190" y="1146"/>
                  <a:pt x="6190" y="1146"/>
                  <a:pt x="6190" y="1146"/>
                </a:cubicBezTo>
                <a:cubicBezTo>
                  <a:pt x="6211" y="1144"/>
                  <a:pt x="6211" y="1144"/>
                  <a:pt x="6211" y="1144"/>
                </a:cubicBezTo>
                <a:cubicBezTo>
                  <a:pt x="6229" y="1138"/>
                  <a:pt x="6229" y="1138"/>
                  <a:pt x="6229" y="1138"/>
                </a:cubicBezTo>
                <a:cubicBezTo>
                  <a:pt x="6244" y="1138"/>
                  <a:pt x="6244" y="1138"/>
                  <a:pt x="6244" y="1138"/>
                </a:cubicBezTo>
                <a:cubicBezTo>
                  <a:pt x="6244" y="1133"/>
                  <a:pt x="6244" y="1133"/>
                  <a:pt x="6244" y="1133"/>
                </a:cubicBezTo>
                <a:cubicBezTo>
                  <a:pt x="6258" y="1131"/>
                  <a:pt x="6258" y="1131"/>
                  <a:pt x="6258" y="1131"/>
                </a:cubicBezTo>
                <a:cubicBezTo>
                  <a:pt x="6250" y="1125"/>
                  <a:pt x="6250" y="1125"/>
                  <a:pt x="6250" y="1125"/>
                </a:cubicBezTo>
                <a:cubicBezTo>
                  <a:pt x="6254" y="1124"/>
                  <a:pt x="6257" y="1123"/>
                  <a:pt x="6260" y="1123"/>
                </a:cubicBezTo>
                <a:cubicBezTo>
                  <a:pt x="6260" y="1123"/>
                  <a:pt x="6260" y="1123"/>
                  <a:pt x="6260" y="1123"/>
                </a:cubicBezTo>
                <a:cubicBezTo>
                  <a:pt x="6260" y="1123"/>
                  <a:pt x="6260" y="1123"/>
                  <a:pt x="6260" y="1123"/>
                </a:cubicBezTo>
                <a:cubicBezTo>
                  <a:pt x="6271" y="1120"/>
                  <a:pt x="6265" y="1122"/>
                  <a:pt x="6262" y="1123"/>
                </a:cubicBezTo>
                <a:cubicBezTo>
                  <a:pt x="6283" y="1130"/>
                  <a:pt x="6283" y="1130"/>
                  <a:pt x="6283" y="1130"/>
                </a:cubicBezTo>
                <a:cubicBezTo>
                  <a:pt x="6278" y="1125"/>
                  <a:pt x="6282" y="1126"/>
                  <a:pt x="6284" y="1127"/>
                </a:cubicBezTo>
                <a:cubicBezTo>
                  <a:pt x="6279" y="1125"/>
                  <a:pt x="6279" y="1125"/>
                  <a:pt x="6279" y="1125"/>
                </a:cubicBezTo>
                <a:cubicBezTo>
                  <a:pt x="6307" y="1121"/>
                  <a:pt x="6307" y="1121"/>
                  <a:pt x="6307" y="1121"/>
                </a:cubicBezTo>
                <a:cubicBezTo>
                  <a:pt x="6365" y="1115"/>
                  <a:pt x="6365" y="1115"/>
                  <a:pt x="6365" y="1115"/>
                </a:cubicBezTo>
                <a:cubicBezTo>
                  <a:pt x="6394" y="1107"/>
                  <a:pt x="6394" y="1107"/>
                  <a:pt x="6394" y="1107"/>
                </a:cubicBezTo>
                <a:cubicBezTo>
                  <a:pt x="6392" y="1106"/>
                  <a:pt x="6392" y="1106"/>
                  <a:pt x="6392" y="1106"/>
                </a:cubicBezTo>
                <a:cubicBezTo>
                  <a:pt x="6367" y="1110"/>
                  <a:pt x="6367" y="1110"/>
                  <a:pt x="6367" y="1110"/>
                </a:cubicBezTo>
                <a:cubicBezTo>
                  <a:pt x="6367" y="1110"/>
                  <a:pt x="6367" y="1110"/>
                  <a:pt x="6367" y="1110"/>
                </a:cubicBezTo>
                <a:cubicBezTo>
                  <a:pt x="6371" y="1100"/>
                  <a:pt x="6371" y="1100"/>
                  <a:pt x="6371" y="1100"/>
                </a:cubicBezTo>
                <a:cubicBezTo>
                  <a:pt x="6400" y="1097"/>
                  <a:pt x="6400" y="1097"/>
                  <a:pt x="6400" y="1097"/>
                </a:cubicBezTo>
                <a:cubicBezTo>
                  <a:pt x="6423" y="1092"/>
                  <a:pt x="6423" y="1092"/>
                  <a:pt x="6423" y="1092"/>
                </a:cubicBezTo>
                <a:cubicBezTo>
                  <a:pt x="6468" y="1087"/>
                  <a:pt x="6468" y="1087"/>
                  <a:pt x="6468" y="1087"/>
                </a:cubicBezTo>
                <a:cubicBezTo>
                  <a:pt x="6489" y="1082"/>
                  <a:pt x="6489" y="1082"/>
                  <a:pt x="6489" y="1082"/>
                </a:cubicBezTo>
                <a:cubicBezTo>
                  <a:pt x="6480" y="1082"/>
                  <a:pt x="6480" y="1082"/>
                  <a:pt x="6480" y="1082"/>
                </a:cubicBezTo>
                <a:cubicBezTo>
                  <a:pt x="6392" y="1083"/>
                  <a:pt x="6392" y="1083"/>
                  <a:pt x="6392" y="1083"/>
                </a:cubicBezTo>
                <a:cubicBezTo>
                  <a:pt x="6341" y="1088"/>
                  <a:pt x="6341" y="1088"/>
                  <a:pt x="6341" y="1088"/>
                </a:cubicBezTo>
                <a:cubicBezTo>
                  <a:pt x="6250" y="1095"/>
                  <a:pt x="6250" y="1095"/>
                  <a:pt x="6250" y="1095"/>
                </a:cubicBezTo>
                <a:cubicBezTo>
                  <a:pt x="6235" y="1097"/>
                  <a:pt x="6235" y="1097"/>
                  <a:pt x="6235" y="1097"/>
                </a:cubicBezTo>
                <a:cubicBezTo>
                  <a:pt x="6225" y="1099"/>
                  <a:pt x="6218" y="1100"/>
                  <a:pt x="6213" y="1101"/>
                </a:cubicBezTo>
                <a:cubicBezTo>
                  <a:pt x="6218" y="1099"/>
                  <a:pt x="6221" y="1098"/>
                  <a:pt x="6213" y="1097"/>
                </a:cubicBezTo>
                <a:cubicBezTo>
                  <a:pt x="6211" y="1099"/>
                  <a:pt x="6211" y="1099"/>
                  <a:pt x="6211" y="1099"/>
                </a:cubicBezTo>
                <a:cubicBezTo>
                  <a:pt x="6195" y="1098"/>
                  <a:pt x="6195" y="1098"/>
                  <a:pt x="6195" y="1098"/>
                </a:cubicBezTo>
                <a:cubicBezTo>
                  <a:pt x="6196" y="1101"/>
                  <a:pt x="6196" y="1101"/>
                  <a:pt x="6196" y="1101"/>
                </a:cubicBezTo>
                <a:cubicBezTo>
                  <a:pt x="6186" y="1105"/>
                  <a:pt x="6186" y="1105"/>
                  <a:pt x="6186" y="1105"/>
                </a:cubicBezTo>
                <a:cubicBezTo>
                  <a:pt x="6182" y="1103"/>
                  <a:pt x="6182" y="1103"/>
                  <a:pt x="6182" y="1103"/>
                </a:cubicBezTo>
                <a:cubicBezTo>
                  <a:pt x="6180" y="1106"/>
                  <a:pt x="6180" y="1106"/>
                  <a:pt x="6180" y="1106"/>
                </a:cubicBezTo>
                <a:cubicBezTo>
                  <a:pt x="6174" y="1107"/>
                  <a:pt x="6174" y="1107"/>
                  <a:pt x="6174" y="1107"/>
                </a:cubicBezTo>
                <a:cubicBezTo>
                  <a:pt x="6159" y="1102"/>
                  <a:pt x="6159" y="1102"/>
                  <a:pt x="6159" y="1102"/>
                </a:cubicBezTo>
                <a:cubicBezTo>
                  <a:pt x="6154" y="1103"/>
                  <a:pt x="6154" y="1103"/>
                  <a:pt x="6154" y="1103"/>
                </a:cubicBezTo>
                <a:cubicBezTo>
                  <a:pt x="6151" y="1104"/>
                  <a:pt x="6151" y="1104"/>
                  <a:pt x="6151" y="1104"/>
                </a:cubicBezTo>
                <a:cubicBezTo>
                  <a:pt x="6147" y="1103"/>
                  <a:pt x="6147" y="1103"/>
                  <a:pt x="6147" y="1103"/>
                </a:cubicBezTo>
                <a:cubicBezTo>
                  <a:pt x="6136" y="1101"/>
                  <a:pt x="6136" y="1101"/>
                  <a:pt x="6136" y="1101"/>
                </a:cubicBezTo>
                <a:cubicBezTo>
                  <a:pt x="6143" y="1104"/>
                  <a:pt x="6143" y="1104"/>
                  <a:pt x="6143" y="1104"/>
                </a:cubicBezTo>
                <a:cubicBezTo>
                  <a:pt x="6126" y="1105"/>
                  <a:pt x="6126" y="1105"/>
                  <a:pt x="6126" y="1105"/>
                </a:cubicBezTo>
                <a:cubicBezTo>
                  <a:pt x="6129" y="1103"/>
                  <a:pt x="6129" y="1103"/>
                  <a:pt x="6129" y="1103"/>
                </a:cubicBezTo>
                <a:cubicBezTo>
                  <a:pt x="6108" y="1103"/>
                  <a:pt x="6108" y="1103"/>
                  <a:pt x="6108" y="1103"/>
                </a:cubicBezTo>
                <a:cubicBezTo>
                  <a:pt x="6105" y="1105"/>
                  <a:pt x="6105" y="1105"/>
                  <a:pt x="6105" y="1105"/>
                </a:cubicBezTo>
                <a:cubicBezTo>
                  <a:pt x="6099" y="1104"/>
                  <a:pt x="6099" y="1104"/>
                  <a:pt x="6099" y="1104"/>
                </a:cubicBezTo>
                <a:cubicBezTo>
                  <a:pt x="6094" y="1105"/>
                  <a:pt x="6094" y="1105"/>
                  <a:pt x="6094" y="1105"/>
                </a:cubicBezTo>
                <a:cubicBezTo>
                  <a:pt x="6073" y="1098"/>
                  <a:pt x="6073" y="1098"/>
                  <a:pt x="6073" y="1098"/>
                </a:cubicBezTo>
                <a:cubicBezTo>
                  <a:pt x="6081" y="1094"/>
                  <a:pt x="6081" y="1094"/>
                  <a:pt x="6081" y="1094"/>
                </a:cubicBezTo>
                <a:cubicBezTo>
                  <a:pt x="6056" y="1095"/>
                  <a:pt x="6056" y="1095"/>
                  <a:pt x="6056" y="1095"/>
                </a:cubicBezTo>
                <a:cubicBezTo>
                  <a:pt x="6057" y="1095"/>
                  <a:pt x="6060" y="1094"/>
                  <a:pt x="6063" y="1092"/>
                </a:cubicBezTo>
                <a:cubicBezTo>
                  <a:pt x="6073" y="1087"/>
                  <a:pt x="6073" y="1087"/>
                  <a:pt x="6073" y="1087"/>
                </a:cubicBezTo>
                <a:cubicBezTo>
                  <a:pt x="6077" y="1089"/>
                  <a:pt x="6077" y="1089"/>
                  <a:pt x="6077" y="1089"/>
                </a:cubicBezTo>
                <a:cubicBezTo>
                  <a:pt x="6077" y="1087"/>
                  <a:pt x="6077" y="1087"/>
                  <a:pt x="6077" y="1087"/>
                </a:cubicBezTo>
                <a:cubicBezTo>
                  <a:pt x="6089" y="1082"/>
                  <a:pt x="6089" y="1082"/>
                  <a:pt x="6089" y="1082"/>
                </a:cubicBezTo>
                <a:cubicBezTo>
                  <a:pt x="6123" y="1081"/>
                  <a:pt x="6123" y="1081"/>
                  <a:pt x="6123" y="1081"/>
                </a:cubicBezTo>
                <a:cubicBezTo>
                  <a:pt x="6124" y="1079"/>
                  <a:pt x="6124" y="1079"/>
                  <a:pt x="6124" y="1079"/>
                </a:cubicBezTo>
                <a:cubicBezTo>
                  <a:pt x="6151" y="1078"/>
                  <a:pt x="6151" y="1078"/>
                  <a:pt x="6151" y="1078"/>
                </a:cubicBezTo>
                <a:cubicBezTo>
                  <a:pt x="6149" y="1080"/>
                  <a:pt x="6148" y="1081"/>
                  <a:pt x="6147" y="1082"/>
                </a:cubicBezTo>
                <a:cubicBezTo>
                  <a:pt x="6147" y="1082"/>
                  <a:pt x="6147" y="1082"/>
                  <a:pt x="6147" y="1082"/>
                </a:cubicBezTo>
                <a:cubicBezTo>
                  <a:pt x="6147" y="1082"/>
                  <a:pt x="6147" y="1082"/>
                  <a:pt x="6147" y="1082"/>
                </a:cubicBezTo>
                <a:cubicBezTo>
                  <a:pt x="6146" y="1083"/>
                  <a:pt x="6145" y="1084"/>
                  <a:pt x="6144" y="1085"/>
                </a:cubicBezTo>
                <a:cubicBezTo>
                  <a:pt x="6151" y="1085"/>
                  <a:pt x="6151" y="1085"/>
                  <a:pt x="6151" y="1085"/>
                </a:cubicBezTo>
                <a:cubicBezTo>
                  <a:pt x="6161" y="1092"/>
                  <a:pt x="6161" y="1092"/>
                  <a:pt x="6161" y="1092"/>
                </a:cubicBezTo>
                <a:cubicBezTo>
                  <a:pt x="6166" y="1090"/>
                  <a:pt x="6166" y="1090"/>
                  <a:pt x="6166" y="1090"/>
                </a:cubicBezTo>
                <a:cubicBezTo>
                  <a:pt x="6178" y="1093"/>
                  <a:pt x="6178" y="1093"/>
                  <a:pt x="6178" y="1093"/>
                </a:cubicBezTo>
                <a:cubicBezTo>
                  <a:pt x="6174" y="1091"/>
                  <a:pt x="6174" y="1091"/>
                  <a:pt x="6174" y="1091"/>
                </a:cubicBezTo>
                <a:cubicBezTo>
                  <a:pt x="6174" y="1088"/>
                  <a:pt x="6174" y="1088"/>
                  <a:pt x="6174" y="1088"/>
                </a:cubicBezTo>
                <a:cubicBezTo>
                  <a:pt x="6186" y="1088"/>
                  <a:pt x="6186" y="1088"/>
                  <a:pt x="6186" y="1088"/>
                </a:cubicBezTo>
                <a:cubicBezTo>
                  <a:pt x="6175" y="1086"/>
                  <a:pt x="6173" y="1085"/>
                  <a:pt x="6174" y="1085"/>
                </a:cubicBezTo>
                <a:cubicBezTo>
                  <a:pt x="6166" y="1086"/>
                  <a:pt x="6166" y="1086"/>
                  <a:pt x="6166" y="1086"/>
                </a:cubicBezTo>
                <a:cubicBezTo>
                  <a:pt x="6159" y="1084"/>
                  <a:pt x="6159" y="1084"/>
                  <a:pt x="6159" y="1084"/>
                </a:cubicBezTo>
                <a:cubicBezTo>
                  <a:pt x="6178" y="1079"/>
                  <a:pt x="6178" y="1079"/>
                  <a:pt x="6178" y="1079"/>
                </a:cubicBezTo>
                <a:cubicBezTo>
                  <a:pt x="6155" y="1080"/>
                  <a:pt x="6155" y="1080"/>
                  <a:pt x="6155" y="1080"/>
                </a:cubicBezTo>
                <a:cubicBezTo>
                  <a:pt x="6155" y="1078"/>
                  <a:pt x="6155" y="1078"/>
                  <a:pt x="6155" y="1078"/>
                </a:cubicBezTo>
                <a:cubicBezTo>
                  <a:pt x="6192" y="1066"/>
                  <a:pt x="6163" y="1076"/>
                  <a:pt x="6172" y="1076"/>
                </a:cubicBezTo>
                <a:cubicBezTo>
                  <a:pt x="6186" y="1071"/>
                  <a:pt x="6186" y="1071"/>
                  <a:pt x="6186" y="1071"/>
                </a:cubicBezTo>
                <a:cubicBezTo>
                  <a:pt x="6211" y="1072"/>
                  <a:pt x="6211" y="1072"/>
                  <a:pt x="6211" y="1072"/>
                </a:cubicBezTo>
                <a:cubicBezTo>
                  <a:pt x="6219" y="1069"/>
                  <a:pt x="6219" y="1069"/>
                  <a:pt x="6219" y="1069"/>
                </a:cubicBezTo>
                <a:cubicBezTo>
                  <a:pt x="6207" y="1063"/>
                  <a:pt x="6207" y="1063"/>
                  <a:pt x="6207" y="1063"/>
                </a:cubicBezTo>
                <a:cubicBezTo>
                  <a:pt x="6211" y="1061"/>
                  <a:pt x="6211" y="1061"/>
                  <a:pt x="6211" y="1061"/>
                </a:cubicBezTo>
                <a:cubicBezTo>
                  <a:pt x="6217" y="1061"/>
                  <a:pt x="6217" y="1061"/>
                  <a:pt x="6217" y="1061"/>
                </a:cubicBezTo>
                <a:cubicBezTo>
                  <a:pt x="6235" y="1063"/>
                  <a:pt x="6235" y="1063"/>
                  <a:pt x="6235" y="1063"/>
                </a:cubicBezTo>
                <a:cubicBezTo>
                  <a:pt x="6239" y="1065"/>
                  <a:pt x="6239" y="1065"/>
                  <a:pt x="6239" y="1065"/>
                </a:cubicBezTo>
                <a:cubicBezTo>
                  <a:pt x="6252" y="1061"/>
                  <a:pt x="6252" y="1061"/>
                  <a:pt x="6252" y="1061"/>
                </a:cubicBezTo>
                <a:cubicBezTo>
                  <a:pt x="6269" y="1056"/>
                  <a:pt x="6269" y="1056"/>
                  <a:pt x="6269" y="1056"/>
                </a:cubicBezTo>
                <a:cubicBezTo>
                  <a:pt x="6297" y="1056"/>
                  <a:pt x="6297" y="1056"/>
                  <a:pt x="6297" y="1056"/>
                </a:cubicBezTo>
                <a:cubicBezTo>
                  <a:pt x="6305" y="1052"/>
                  <a:pt x="6305" y="1052"/>
                  <a:pt x="6305" y="1052"/>
                </a:cubicBezTo>
                <a:cubicBezTo>
                  <a:pt x="6305" y="1047"/>
                  <a:pt x="6305" y="1047"/>
                  <a:pt x="6305" y="1047"/>
                </a:cubicBezTo>
                <a:cubicBezTo>
                  <a:pt x="6295" y="1046"/>
                  <a:pt x="6295" y="1046"/>
                  <a:pt x="6295" y="1046"/>
                </a:cubicBezTo>
                <a:cubicBezTo>
                  <a:pt x="6279" y="1050"/>
                  <a:pt x="6279" y="1050"/>
                  <a:pt x="6279" y="1050"/>
                </a:cubicBezTo>
                <a:cubicBezTo>
                  <a:pt x="6263" y="1047"/>
                  <a:pt x="6263" y="1047"/>
                  <a:pt x="6263" y="1047"/>
                </a:cubicBezTo>
                <a:cubicBezTo>
                  <a:pt x="6258" y="1051"/>
                  <a:pt x="6258" y="1051"/>
                  <a:pt x="6258" y="1051"/>
                </a:cubicBezTo>
                <a:cubicBezTo>
                  <a:pt x="6248" y="1049"/>
                  <a:pt x="6248" y="1049"/>
                  <a:pt x="6248" y="1049"/>
                </a:cubicBezTo>
                <a:cubicBezTo>
                  <a:pt x="6229" y="1049"/>
                  <a:pt x="6237" y="1055"/>
                  <a:pt x="6223" y="1055"/>
                </a:cubicBezTo>
                <a:cubicBezTo>
                  <a:pt x="6222" y="1056"/>
                  <a:pt x="6222" y="1056"/>
                  <a:pt x="6222" y="1056"/>
                </a:cubicBezTo>
                <a:cubicBezTo>
                  <a:pt x="6226" y="1056"/>
                  <a:pt x="6224" y="1056"/>
                  <a:pt x="6221" y="1056"/>
                </a:cubicBezTo>
                <a:cubicBezTo>
                  <a:pt x="6219" y="1057"/>
                  <a:pt x="6219" y="1057"/>
                  <a:pt x="6219" y="1057"/>
                </a:cubicBezTo>
                <a:cubicBezTo>
                  <a:pt x="6203" y="1057"/>
                  <a:pt x="6203" y="1057"/>
                  <a:pt x="6203" y="1057"/>
                </a:cubicBezTo>
                <a:cubicBezTo>
                  <a:pt x="6186" y="1053"/>
                  <a:pt x="6186" y="1053"/>
                  <a:pt x="6186" y="1053"/>
                </a:cubicBezTo>
                <a:cubicBezTo>
                  <a:pt x="6196" y="1054"/>
                  <a:pt x="6204" y="1054"/>
                  <a:pt x="6210" y="1055"/>
                </a:cubicBezTo>
                <a:cubicBezTo>
                  <a:pt x="6207" y="1054"/>
                  <a:pt x="6207" y="1053"/>
                  <a:pt x="6211" y="1052"/>
                </a:cubicBezTo>
                <a:cubicBezTo>
                  <a:pt x="6207" y="1046"/>
                  <a:pt x="6207" y="1046"/>
                  <a:pt x="6207" y="1046"/>
                </a:cubicBezTo>
                <a:cubicBezTo>
                  <a:pt x="6211" y="1042"/>
                  <a:pt x="6211" y="1042"/>
                  <a:pt x="6211" y="1042"/>
                </a:cubicBezTo>
                <a:cubicBezTo>
                  <a:pt x="6214" y="1044"/>
                  <a:pt x="6214" y="1044"/>
                  <a:pt x="6214" y="1044"/>
                </a:cubicBezTo>
                <a:cubicBezTo>
                  <a:pt x="6232" y="1038"/>
                  <a:pt x="6232" y="1038"/>
                  <a:pt x="6232" y="1038"/>
                </a:cubicBezTo>
                <a:cubicBezTo>
                  <a:pt x="6232" y="1040"/>
                  <a:pt x="6235" y="1041"/>
                  <a:pt x="6237" y="1042"/>
                </a:cubicBezTo>
                <a:cubicBezTo>
                  <a:pt x="6239" y="1040"/>
                  <a:pt x="6239" y="1040"/>
                  <a:pt x="6239" y="1040"/>
                </a:cubicBezTo>
                <a:cubicBezTo>
                  <a:pt x="6244" y="1042"/>
                  <a:pt x="6244" y="1042"/>
                  <a:pt x="6244" y="1042"/>
                </a:cubicBezTo>
                <a:cubicBezTo>
                  <a:pt x="6289" y="1035"/>
                  <a:pt x="6289" y="1035"/>
                  <a:pt x="6289" y="1035"/>
                </a:cubicBezTo>
                <a:cubicBezTo>
                  <a:pt x="6307" y="1028"/>
                  <a:pt x="6307" y="1028"/>
                  <a:pt x="6307" y="1028"/>
                </a:cubicBezTo>
                <a:cubicBezTo>
                  <a:pt x="6342" y="1025"/>
                  <a:pt x="6342" y="1025"/>
                  <a:pt x="6342" y="1025"/>
                </a:cubicBezTo>
                <a:cubicBezTo>
                  <a:pt x="6334" y="1023"/>
                  <a:pt x="6334" y="1023"/>
                  <a:pt x="6334" y="1023"/>
                </a:cubicBezTo>
                <a:cubicBezTo>
                  <a:pt x="6341" y="1021"/>
                  <a:pt x="6341" y="1021"/>
                  <a:pt x="6341" y="1021"/>
                </a:cubicBezTo>
                <a:cubicBezTo>
                  <a:pt x="6353" y="1023"/>
                  <a:pt x="6353" y="1023"/>
                  <a:pt x="6353" y="1023"/>
                </a:cubicBezTo>
                <a:cubicBezTo>
                  <a:pt x="6355" y="1019"/>
                  <a:pt x="6355" y="1019"/>
                  <a:pt x="6355" y="1019"/>
                </a:cubicBezTo>
                <a:cubicBezTo>
                  <a:pt x="6359" y="1019"/>
                  <a:pt x="6359" y="1019"/>
                  <a:pt x="6359" y="1019"/>
                </a:cubicBezTo>
                <a:cubicBezTo>
                  <a:pt x="6367" y="1021"/>
                  <a:pt x="6367" y="1021"/>
                  <a:pt x="6367" y="1021"/>
                </a:cubicBezTo>
                <a:cubicBezTo>
                  <a:pt x="6413" y="1012"/>
                  <a:pt x="6413" y="1012"/>
                  <a:pt x="6413" y="1012"/>
                </a:cubicBezTo>
                <a:cubicBezTo>
                  <a:pt x="6441" y="1006"/>
                  <a:pt x="6441" y="1006"/>
                  <a:pt x="6441" y="1006"/>
                </a:cubicBezTo>
                <a:cubicBezTo>
                  <a:pt x="6462" y="1006"/>
                  <a:pt x="6462" y="1006"/>
                  <a:pt x="6462" y="1006"/>
                </a:cubicBezTo>
                <a:cubicBezTo>
                  <a:pt x="6460" y="1002"/>
                  <a:pt x="6460" y="1002"/>
                  <a:pt x="6460" y="1002"/>
                </a:cubicBezTo>
                <a:cubicBezTo>
                  <a:pt x="6482" y="1002"/>
                  <a:pt x="6482" y="1002"/>
                  <a:pt x="6482" y="1002"/>
                </a:cubicBezTo>
                <a:cubicBezTo>
                  <a:pt x="6480" y="1001"/>
                  <a:pt x="6480" y="1001"/>
                  <a:pt x="6480" y="1001"/>
                </a:cubicBezTo>
                <a:cubicBezTo>
                  <a:pt x="6510" y="1001"/>
                  <a:pt x="6510" y="1001"/>
                  <a:pt x="6510" y="1001"/>
                </a:cubicBezTo>
                <a:cubicBezTo>
                  <a:pt x="6520" y="997"/>
                  <a:pt x="6520" y="997"/>
                  <a:pt x="6520" y="997"/>
                </a:cubicBezTo>
                <a:cubicBezTo>
                  <a:pt x="6503" y="994"/>
                  <a:pt x="6503" y="994"/>
                  <a:pt x="6503" y="994"/>
                </a:cubicBezTo>
                <a:lnTo>
                  <a:pt x="6511" y="991"/>
                </a:lnTo>
                <a:close/>
              </a:path>
            </a:pathLst>
          </a:custGeom>
          <a:solidFill>
            <a:schemeClr val="bg1"/>
          </a:solidFill>
          <a:ln>
            <a:noFill/>
          </a:ln>
        </p:spPr>
        <p:txBody>
          <a:bodyPr vert="horz" wrap="square" lIns="91416" tIns="45708" rIns="91416" bIns="45708"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ID" sz="2400" b="0" i="0" u="none" strike="noStrike" kern="1200" cap="none" spc="0" normalizeH="0" baseline="0" noProof="0" dirty="0">
              <a:ln>
                <a:noFill/>
              </a:ln>
              <a:solidFill>
                <a:prstClr val="black"/>
              </a:solidFill>
              <a:effectLst/>
              <a:uLnTx/>
              <a:uFillTx/>
              <a:latin typeface="Calibri" panose="020F0502020204030204"/>
              <a:ea typeface="方正苏新诗柳楷简体"/>
              <a:cs typeface="+mn-cs"/>
            </a:endParaRPr>
          </a:p>
        </p:txBody>
      </p:sp>
      <p:sp>
        <p:nvSpPr>
          <p:cNvPr id="3" name="文本框 2"/>
          <p:cNvSpPr txBox="1"/>
          <p:nvPr/>
        </p:nvSpPr>
        <p:spPr>
          <a:xfrm>
            <a:off x="3002280" y="3030855"/>
            <a:ext cx="6399530" cy="1938020"/>
          </a:xfrm>
          <a:prstGeom prst="rect">
            <a:avLst/>
          </a:prstGeom>
          <a:noFill/>
        </p:spPr>
        <p:txBody>
          <a:bodyPr wrap="square" rtlCol="0">
            <a:spAutoFit/>
          </a:bodyPr>
          <a:lstStyle/>
          <a:p>
            <a:pPr algn="l">
              <a:spcBef>
                <a:spcPct val="50000"/>
              </a:spcBef>
            </a:pPr>
            <a:r>
              <a:rPr kumimoji="1"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kumimoji="1"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1</a:t>
            </a:r>
            <a:r>
              <a:rPr kumimoji="1"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）自然：地形低洼易涝； 土壤盐碱化严重</a:t>
            </a:r>
            <a:endParaRPr kumimoji="1"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gn="l">
              <a:spcBef>
                <a:spcPct val="50000"/>
              </a:spcBef>
            </a:pPr>
            <a:r>
              <a:rPr kumimoji="1"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水源短缺；气候春旱、夏涝、多风沙</a:t>
            </a:r>
            <a:endParaRPr kumimoji="1"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gn="l">
              <a:spcBef>
                <a:spcPct val="50000"/>
              </a:spcBef>
            </a:pPr>
            <a:r>
              <a:rPr kumimoji="1"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kumimoji="1"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kumimoji="1"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）人为：人口稠密，需求量大，商品率低</a:t>
            </a:r>
            <a:endParaRPr kumimoji="1"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endParaRPr kumimoji="1"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2981960" y="2233295"/>
            <a:ext cx="6228080" cy="521970"/>
          </a:xfrm>
          <a:prstGeom prst="rect">
            <a:avLst/>
          </a:prstGeom>
          <a:noFill/>
        </p:spPr>
        <p:txBody>
          <a:bodyPr wrap="none" rtlCol="0" anchor="t">
            <a:spAutoFit/>
          </a:bodyPr>
          <a:lstStyle/>
          <a:p>
            <a:r>
              <a:rPr kumimoji="1" lang="zh-CN" altLang="en-US" sz="2800" b="1">
                <a:latin typeface="微软雅黑" panose="020B0503020204020204" charset="-122"/>
                <a:ea typeface="微软雅黑" panose="020B0503020204020204" charset="-122"/>
                <a:sym typeface="+mn-ea"/>
              </a:rPr>
              <a:t>华北平原没有形成商品粮基地的原因？</a:t>
            </a:r>
          </a:p>
        </p:txBody>
      </p:sp>
    </p:spTree>
    <p:extLst>
      <p:ext uri="{BB962C8B-B14F-4D97-AF65-F5344CB8AC3E}">
        <p14:creationId xmlns:p14="http://schemas.microsoft.com/office/powerpoint/2010/main" val="2181367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9028" name="Group 20"/>
          <p:cNvGraphicFramePr>
            <a:graphicFrameLocks noGrp="1"/>
          </p:cNvGraphicFramePr>
          <p:nvPr>
            <p:custDataLst>
              <p:tags r:id="rId1"/>
            </p:custDataLst>
            <p:extLst>
              <p:ext uri="{D42A27DB-BD31-4B8C-83A1-F6EECF244321}">
                <p14:modId xmlns:p14="http://schemas.microsoft.com/office/powerpoint/2010/main" val="2828864855"/>
              </p:ext>
            </p:extLst>
          </p:nvPr>
        </p:nvGraphicFramePr>
        <p:xfrm>
          <a:off x="3822700" y="1926793"/>
          <a:ext cx="8089900" cy="4427671"/>
        </p:xfrm>
        <a:graphic>
          <a:graphicData uri="http://schemas.openxmlformats.org/drawingml/2006/table">
            <a:tbl>
              <a:tblPr/>
              <a:tblGrid>
                <a:gridCol w="1046480"/>
                <a:gridCol w="2423160"/>
                <a:gridCol w="2560163"/>
                <a:gridCol w="1056461"/>
                <a:gridCol w="1003636"/>
              </a:tblGrid>
              <a:tr h="51405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地区</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有利条件</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不利条件</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熟制</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主要农作物</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83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黄</a:t>
                      </a:r>
                      <a:endPar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2"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土</a:t>
                      </a:r>
                      <a:endPar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2"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高</a:t>
                      </a:r>
                      <a:endPar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cs typeface="Times New Roman" panose="02020603050405020304" pitchFamily="2"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微软雅黑" panose="020B0503020204020204" charset="-122"/>
                          <a:ea typeface="微软雅黑" panose="020B0503020204020204" charset="-122"/>
                          <a:cs typeface="Times New Roman" panose="02020603050405020304" pitchFamily="2" charset="0"/>
                        </a:rPr>
                        <a:t>原</a:t>
                      </a:r>
                      <a:endPar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200" b="0" i="0" u="none" strike="noStrike" cap="none" normalizeH="0" baseline="0" dirty="0" smtClean="0">
                        <a:ln>
                          <a:noFill/>
                        </a:ln>
                        <a:solidFill>
                          <a:srgbClr val="FF0000"/>
                        </a:solidFill>
                        <a:effectLst/>
                        <a:latin typeface="微软雅黑" panose="020B0503020204020204" charset="-122"/>
                        <a:ea typeface="微软雅黑" panose="020B0503020204020204" charset="-122"/>
                        <a:cs typeface="Times New Roman" panose="02020603050405020304" pitchFamily="2" charset="0"/>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2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endPar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微软雅黑" panose="020B0503020204020204" charset="-122"/>
                          <a:ea typeface="微软雅黑" panose="020B0503020204020204" charset="-122"/>
                        </a:rPr>
                        <a:t>谷子、冬小麦、高粱、棉花</a:t>
                      </a:r>
                    </a:p>
                  </a:txBody>
                  <a:tcPr marT="54879" marB="548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文本框 58414"/>
          <p:cNvSpPr txBox="1"/>
          <p:nvPr/>
        </p:nvSpPr>
        <p:spPr>
          <a:xfrm>
            <a:off x="9979469" y="3672826"/>
            <a:ext cx="1011388" cy="1938992"/>
          </a:xfrm>
          <a:prstGeom prst="rect">
            <a:avLst/>
          </a:prstGeom>
          <a:noFill/>
          <a:ln w="9525">
            <a:noFill/>
          </a:ln>
        </p:spPr>
        <p:txBody>
          <a:bodyPr wrap="square">
            <a:spAutoFit/>
          </a:bodyPr>
          <a:lstStyle/>
          <a:p>
            <a:pPr>
              <a:spcBef>
                <a:spcPct val="50000"/>
              </a:spcBef>
            </a:pPr>
            <a:r>
              <a:rPr lang="zh-CN" altLang="en-US" sz="2400" b="1" dirty="0">
                <a:solidFill>
                  <a:srgbClr val="FF0000"/>
                </a:solidFill>
                <a:latin typeface="宋体" panose="02010600030101010101" pitchFamily="2" charset="-122"/>
                <a:ea typeface="宋体" panose="02010600030101010101" pitchFamily="2" charset="-122"/>
              </a:rPr>
              <a:t>两年三熟或一年两熟</a:t>
            </a:r>
          </a:p>
        </p:txBody>
      </p:sp>
      <p:grpSp>
        <p:nvGrpSpPr>
          <p:cNvPr id="2" name="组合 3"/>
          <p:cNvGrpSpPr/>
          <p:nvPr/>
        </p:nvGrpSpPr>
        <p:grpSpPr>
          <a:xfrm>
            <a:off x="52322" y="2225615"/>
            <a:ext cx="3842515" cy="3242039"/>
            <a:chOff x="3689434" y="1989138"/>
            <a:chExt cx="4917764" cy="3954837"/>
          </a:xfrm>
        </p:grpSpPr>
        <p:sp>
          <p:nvSpPr>
            <p:cNvPr id="5" name="文本框 8"/>
            <p:cNvSpPr txBox="1"/>
            <p:nvPr/>
          </p:nvSpPr>
          <p:spPr>
            <a:xfrm>
              <a:off x="3689434" y="5438928"/>
              <a:ext cx="4917764" cy="505047"/>
            </a:xfrm>
            <a:prstGeom prst="rect">
              <a:avLst/>
            </a:prstGeom>
            <a:noFill/>
            <a:ln w="9525">
              <a:noFill/>
            </a:ln>
          </p:spPr>
          <p:txBody>
            <a:bodyPr anchor="t">
              <a:spAutoFit/>
            </a:bodyPr>
            <a:lstStyle/>
            <a:p>
              <a:pPr algn="ctr"/>
              <a:r>
                <a:rPr lang="zh-CN" altLang="en-US" sz="2100" dirty="0">
                  <a:solidFill>
                    <a:srgbClr val="404040"/>
                  </a:solidFill>
                  <a:latin typeface="Arial" panose="020B0604020202020204" pitchFamily="34" charset="0"/>
                  <a:ea typeface="微软雅黑" panose="020B0503020204020204" charset="-122"/>
                  <a:sym typeface="Arial" panose="020B0604020202020204" pitchFamily="34" charset="0"/>
                </a:rPr>
                <a:t>黄土高原</a:t>
              </a:r>
            </a:p>
          </p:txBody>
        </p:sp>
        <p:pic>
          <p:nvPicPr>
            <p:cNvPr id="6" name="图片 10"/>
            <p:cNvPicPr>
              <a:picLocks noChangeAspect="1"/>
            </p:cNvPicPr>
            <p:nvPr/>
          </p:nvPicPr>
          <p:blipFill>
            <a:blip r:embed="rId4" cstate="print"/>
            <a:stretch>
              <a:fillRect/>
            </a:stretch>
          </p:blipFill>
          <p:spPr>
            <a:xfrm>
              <a:off x="4062965" y="1989138"/>
              <a:ext cx="4170702" cy="3389523"/>
            </a:xfrm>
            <a:prstGeom prst="rect">
              <a:avLst/>
            </a:prstGeom>
            <a:noFill/>
            <a:ln w="9525">
              <a:noFill/>
            </a:ln>
          </p:spPr>
        </p:pic>
      </p:grpSp>
      <p:sp>
        <p:nvSpPr>
          <p:cNvPr id="8" name="标题 1"/>
          <p:cNvSpPr txBox="1">
            <a:spLocks noChangeArrowheads="1"/>
          </p:cNvSpPr>
          <p:nvPr>
            <p:custDataLst>
              <p:tags r:id="rId2"/>
            </p:custDataLst>
          </p:nvPr>
        </p:nvSpPr>
        <p:spPr>
          <a:xfrm>
            <a:off x="0" y="0"/>
            <a:ext cx="8122920" cy="563880"/>
          </a:xfrm>
          <a:prstGeom prst="rect">
            <a:avLst/>
          </a:prstGeom>
          <a:noFill/>
          <a:ln>
            <a:noFill/>
          </a:ln>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style>
          <a:lnRef idx="1">
            <a:schemeClr val="accent4"/>
          </a:lnRef>
          <a:fillRef idx="2">
            <a:schemeClr val="accent4"/>
          </a:fillRef>
          <a:effectRef idx="1">
            <a:schemeClr val="accent4"/>
          </a:effectRef>
          <a:fontRef idx="minor">
            <a:schemeClr val="dk1"/>
          </a:fontRef>
        </p:style>
        <p:txBody>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j-cs"/>
              </a:rPr>
              <a:t>三：北方地区的人文环境</a:t>
            </a:r>
          </a:p>
        </p:txBody>
      </p:sp>
      <p:sp>
        <p:nvSpPr>
          <p:cNvPr id="9" name="TextBox 13"/>
          <p:cNvSpPr txBox="1"/>
          <p:nvPr/>
        </p:nvSpPr>
        <p:spPr>
          <a:xfrm>
            <a:off x="365760" y="670560"/>
            <a:ext cx="3215640" cy="584775"/>
          </a:xfrm>
          <a:prstGeom prst="rect">
            <a:avLst/>
          </a:prstGeom>
          <a:noFill/>
        </p:spPr>
        <p:txBody>
          <a:bodyPr wrap="square" rtlCol="0">
            <a:spAutoFit/>
          </a:bodyPr>
          <a:lstStyle/>
          <a:p>
            <a:r>
              <a:rPr lang="zh-CN" altLang="en-US" sz="3200" b="1" dirty="0" smtClean="0">
                <a:solidFill>
                  <a:srgbClr val="0000FF"/>
                </a:solidFill>
              </a:rPr>
              <a:t>（一）农业</a:t>
            </a:r>
            <a:endParaRPr lang="zh-CN" altLang="en-US" sz="3200" b="1" dirty="0">
              <a:solidFill>
                <a:srgbClr val="0000FF"/>
              </a:solidFill>
            </a:endParaRPr>
          </a:p>
        </p:txBody>
      </p:sp>
      <p:sp>
        <p:nvSpPr>
          <p:cNvPr id="10" name="TextBox 9"/>
          <p:cNvSpPr txBox="1"/>
          <p:nvPr/>
        </p:nvSpPr>
        <p:spPr>
          <a:xfrm>
            <a:off x="4899660" y="3126124"/>
            <a:ext cx="2286000" cy="2246769"/>
          </a:xfrm>
          <a:prstGeom prst="rect">
            <a:avLst/>
          </a:prstGeom>
          <a:noFill/>
        </p:spPr>
        <p:txBody>
          <a:bodyPr wrap="square" rtlCol="0">
            <a:spAutoFit/>
          </a:bodyPr>
          <a:lstStyle/>
          <a:p>
            <a:pPr lvl="0" fontAlgn="base">
              <a:lnSpc>
                <a:spcPct val="120000"/>
              </a:lnSpc>
              <a:spcBef>
                <a:spcPct val="0"/>
              </a:spcBef>
              <a:spcAft>
                <a:spcPct val="0"/>
              </a:spcAft>
            </a:pPr>
            <a:r>
              <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①</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位于暖温带，</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光照充足，昼夜温差大</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a:t>
            </a:r>
            <a:endPar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②黄土疏松肥沃</a:t>
            </a:r>
            <a:endPar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③开发历史久</a:t>
            </a:r>
            <a:endPar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endParaRPr>
          </a:p>
          <a:p>
            <a:endParaRPr lang="zh-CN" altLang="en-US" sz="2000" b="1" dirty="0"/>
          </a:p>
        </p:txBody>
      </p:sp>
      <p:sp>
        <p:nvSpPr>
          <p:cNvPr id="11" name="TextBox 10"/>
          <p:cNvSpPr txBox="1"/>
          <p:nvPr/>
        </p:nvSpPr>
        <p:spPr>
          <a:xfrm>
            <a:off x="7368540" y="3171844"/>
            <a:ext cx="2346960" cy="2677656"/>
          </a:xfrm>
          <a:prstGeom prst="rect">
            <a:avLst/>
          </a:prstGeom>
          <a:noFill/>
        </p:spPr>
        <p:txBody>
          <a:bodyPr wrap="square" rtlCol="0">
            <a:spAutoFit/>
          </a:bodyPr>
          <a:lstStyle/>
          <a:p>
            <a:pPr lvl="0" fontAlgn="base">
              <a:lnSpc>
                <a:spcPct val="120000"/>
              </a:lnSpc>
              <a:spcBef>
                <a:spcPct val="0"/>
              </a:spcBef>
              <a:spcAft>
                <a:spcPct val="0"/>
              </a:spcAft>
            </a:pPr>
            <a:r>
              <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①</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位于</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半湿润区</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降水较少；</a:t>
            </a:r>
            <a:endParaRPr lang="en-US" altLang="zh-CN" sz="2000" b="1" dirty="0" smtClean="0">
              <a:solidFill>
                <a:srgbClr val="FF0000"/>
              </a:solidFill>
              <a:latin typeface="微软雅黑" panose="020B0503020204020204" charset="-122"/>
              <a:ea typeface="微软雅黑" panose="020B0503020204020204" charset="-122"/>
              <a:cs typeface="Times New Roman" panose="02020603050405020304" pitchFamily="2" charset="0"/>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②春季气温回升快，</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春旱严重</a:t>
            </a: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a:t>
            </a:r>
            <a:endParaRPr lang="en-US" altLang="zh-CN" sz="2000" b="1" dirty="0" smtClean="0">
              <a:solidFill>
                <a:srgbClr val="000000"/>
              </a:solidFill>
              <a:latin typeface="微软雅黑" panose="020B0503020204020204" charset="-122"/>
              <a:ea typeface="微软雅黑" panose="020B0503020204020204" charset="-122"/>
              <a:cs typeface="Times New Roman" panose="02020603050405020304" pitchFamily="2" charset="0"/>
            </a:endParaRPr>
          </a:p>
          <a:p>
            <a:pPr lvl="0" fontAlgn="base">
              <a:lnSpc>
                <a:spcPct val="120000"/>
              </a:lnSpc>
              <a:spcBef>
                <a:spcPct val="0"/>
              </a:spcBef>
              <a:spcAft>
                <a:spcPct val="0"/>
              </a:spcAft>
            </a:pPr>
            <a:r>
              <a:rPr lang="zh-CN" altLang="en-US" sz="2000" b="1" dirty="0" smtClean="0">
                <a:solidFill>
                  <a:srgbClr val="000000"/>
                </a:solidFill>
                <a:latin typeface="微软雅黑" panose="020B0503020204020204" charset="-122"/>
                <a:ea typeface="微软雅黑" panose="020B0503020204020204" charset="-122"/>
                <a:cs typeface="Times New Roman" panose="02020603050405020304" pitchFamily="2" charset="0"/>
              </a:rPr>
              <a:t>③水土流失严重，</a:t>
            </a:r>
            <a:r>
              <a:rPr lang="zh-CN" altLang="en-US" sz="2000" b="1" dirty="0" smtClean="0">
                <a:solidFill>
                  <a:srgbClr val="FF0000"/>
                </a:solidFill>
                <a:latin typeface="微软雅黑" panose="020B0503020204020204" charset="-122"/>
                <a:ea typeface="微软雅黑" panose="020B0503020204020204" charset="-122"/>
                <a:cs typeface="Times New Roman" panose="02020603050405020304" pitchFamily="2" charset="0"/>
              </a:rPr>
              <a:t>土壤贫瘠，沟壑纵横</a:t>
            </a:r>
            <a:endParaRPr lang="zh-CN" altLang="en-US" sz="2000" b="1" dirty="0" smtClean="0">
              <a:latin typeface="微软雅黑" panose="020B0503020204020204" charset="-122"/>
              <a:ea typeface="微软雅黑" panose="020B0503020204020204" charset="-122"/>
            </a:endParaRPr>
          </a:p>
        </p:txBody>
      </p:sp>
      <p:sp>
        <p:nvSpPr>
          <p:cNvPr id="4" name="文本框 3"/>
          <p:cNvSpPr txBox="1"/>
          <p:nvPr/>
        </p:nvSpPr>
        <p:spPr>
          <a:xfrm>
            <a:off x="3780777" y="665357"/>
            <a:ext cx="5337823" cy="523220"/>
          </a:xfrm>
          <a:prstGeom prst="rect">
            <a:avLst/>
          </a:prstGeom>
          <a:noFill/>
        </p:spPr>
        <p:txBody>
          <a:bodyPr wrap="square" rtlCol="0">
            <a:spAutoFit/>
          </a:bodyPr>
          <a:lstStyle/>
          <a:p>
            <a:r>
              <a:rPr lang="en-US" altLang="zh-CN" sz="2800" b="1" dirty="0" smtClean="0"/>
              <a:t>3.</a:t>
            </a:r>
            <a:r>
              <a:rPr lang="zh-CN" altLang="en-US" sz="2800" b="1" dirty="0" smtClean="0"/>
              <a:t>黄土高原农业</a:t>
            </a:r>
            <a:endParaRPr lang="zh-CN" altLang="en-US" sz="2800" b="1" dirty="0"/>
          </a:p>
        </p:txBody>
      </p:sp>
      <p:sp>
        <p:nvSpPr>
          <p:cNvPr id="7" name="文本框 6"/>
          <p:cNvSpPr txBox="1"/>
          <p:nvPr/>
        </p:nvSpPr>
        <p:spPr>
          <a:xfrm>
            <a:off x="3894837" y="1324681"/>
            <a:ext cx="4550663" cy="461665"/>
          </a:xfrm>
          <a:prstGeom prst="rect">
            <a:avLst/>
          </a:prstGeom>
          <a:noFill/>
        </p:spPr>
        <p:txBody>
          <a:bodyPr wrap="square" rtlCol="0">
            <a:spAutoFit/>
          </a:bodyPr>
          <a:lstStyle/>
          <a:p>
            <a:r>
              <a:rPr lang="zh-CN" altLang="en-US" sz="2400" dirty="0" smtClean="0"/>
              <a:t>（</a:t>
            </a:r>
            <a:r>
              <a:rPr lang="en-US" altLang="zh-CN" sz="2400" dirty="0" smtClean="0"/>
              <a:t>1</a:t>
            </a:r>
            <a:r>
              <a:rPr lang="zh-CN" altLang="en-US" sz="2400" dirty="0" smtClean="0"/>
              <a:t>）农业区位</a:t>
            </a:r>
            <a:endParaRPr lang="zh-CN" altLang="en-US" sz="2400" dirty="0"/>
          </a:p>
        </p:txBody>
      </p:sp>
    </p:spTree>
    <p:extLst>
      <p:ext uri="{BB962C8B-B14F-4D97-AF65-F5344CB8AC3E}">
        <p14:creationId xmlns:p14="http://schemas.microsoft.com/office/powerpoint/2010/main" val="7836434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黄土高原的典型地貌－－墚、塬、峁 - btzxdl3046 - btzxdl3046的博客"/>
          <p:cNvPicPr>
            <a:picLocks noChangeAspect="1" noChangeArrowheads="1"/>
          </p:cNvPicPr>
          <p:nvPr/>
        </p:nvPicPr>
        <p:blipFill>
          <a:blip r:embed="rId3" cstate="print"/>
          <a:srcRect/>
          <a:stretch>
            <a:fillRect/>
          </a:stretch>
        </p:blipFill>
        <p:spPr bwMode="auto">
          <a:xfrm>
            <a:off x="8621486" y="996043"/>
            <a:ext cx="3570514" cy="2941184"/>
          </a:xfrm>
          <a:prstGeom prst="rect">
            <a:avLst/>
          </a:prstGeom>
          <a:noFill/>
          <a:ln w="9525">
            <a:noFill/>
            <a:miter lim="800000"/>
            <a:headEnd/>
            <a:tailEnd/>
          </a:ln>
        </p:spPr>
      </p:pic>
      <p:pic>
        <p:nvPicPr>
          <p:cNvPr id="24" name="Picture 3" descr="黄土高原的典型地貌－－墚、塬、峁 - btzxdl3046 - btzxdl3046的博客"/>
          <p:cNvPicPr>
            <a:picLocks noChangeAspect="1" noChangeArrowheads="1"/>
          </p:cNvPicPr>
          <p:nvPr/>
        </p:nvPicPr>
        <p:blipFill>
          <a:blip r:embed="rId4" cstate="print"/>
          <a:srcRect l="2057" b="3406"/>
          <a:stretch>
            <a:fillRect/>
          </a:stretch>
        </p:blipFill>
        <p:spPr bwMode="auto">
          <a:xfrm>
            <a:off x="234043" y="979714"/>
            <a:ext cx="4114800" cy="2994707"/>
          </a:xfrm>
          <a:prstGeom prst="rect">
            <a:avLst/>
          </a:prstGeom>
          <a:noFill/>
          <a:ln w="9525">
            <a:noFill/>
            <a:miter lim="800000"/>
            <a:headEnd/>
            <a:tailEnd/>
          </a:ln>
        </p:spPr>
      </p:pic>
      <p:sp>
        <p:nvSpPr>
          <p:cNvPr id="9" name="矩形 8">
            <a:hlinkClick r:id="" action="ppaction://noaction"/>
          </p:cNvPr>
          <p:cNvSpPr/>
          <p:nvPr/>
        </p:nvSpPr>
        <p:spPr>
          <a:xfrm>
            <a:off x="-1270" y="4412615"/>
            <a:ext cx="12153900" cy="953135"/>
          </a:xfrm>
          <a:prstGeom prst="rect">
            <a:avLst/>
          </a:prstGeom>
        </p:spPr>
        <p:txBody>
          <a:bodyPr wrap="square">
            <a:spAutoFit/>
          </a:bodyPr>
          <a:lstStyle/>
          <a:p>
            <a:r>
              <a:rPr lang="en-US" altLang="zh-CN" sz="2800" b="1">
                <a:latin typeface="方正粗黑宋简体" panose="02000000000000000000" charset="-122"/>
                <a:ea typeface="方正粗黑宋简体" panose="02000000000000000000" charset="-122"/>
                <a:cs typeface="方正粗黑宋简体" panose="02000000000000000000" charset="-122"/>
              </a:rPr>
              <a:t>1.</a:t>
            </a:r>
            <a:r>
              <a:rPr lang="zh-CN" altLang="en-US" sz="2800" b="1">
                <a:latin typeface="方正粗黑宋简体" panose="02000000000000000000" charset="-122"/>
                <a:ea typeface="方正粗黑宋简体" panose="02000000000000000000" charset="-122"/>
                <a:cs typeface="方正粗黑宋简体" panose="02000000000000000000" charset="-122"/>
              </a:rPr>
              <a:t>黄土峁、黄土墚和黄土塬是黄土地区常见的几种地貌，请推测其地貌演变过程。</a:t>
            </a:r>
            <a:endParaRPr lang="en-US" altLang="zh-CN" sz="2800" b="1">
              <a:latin typeface="方正粗黑宋简体" panose="02000000000000000000" charset="-122"/>
              <a:ea typeface="方正粗黑宋简体" panose="02000000000000000000" charset="-122"/>
              <a:cs typeface="方正粗黑宋简体" panose="02000000000000000000" charset="-122"/>
            </a:endParaRPr>
          </a:p>
        </p:txBody>
      </p:sp>
      <p:sp>
        <p:nvSpPr>
          <p:cNvPr id="10" name="矩形 9">
            <a:hlinkClick r:id="" action="ppaction://noaction"/>
          </p:cNvPr>
          <p:cNvSpPr/>
          <p:nvPr/>
        </p:nvSpPr>
        <p:spPr>
          <a:xfrm>
            <a:off x="5506058" y="3952286"/>
            <a:ext cx="1138784" cy="460375"/>
          </a:xfrm>
          <a:prstGeom prst="rect">
            <a:avLst/>
          </a:prstGeom>
        </p:spPr>
        <p:txBody>
          <a:bodyPr wrap="square">
            <a:spAutoFit/>
          </a:bodyPr>
          <a:lstStyle/>
          <a:p>
            <a:r>
              <a:rPr lang="zh-CN" altLang="en-US" sz="2400" b="1">
                <a:solidFill>
                  <a:srgbClr val="D3472D"/>
                </a:solidFill>
              </a:rPr>
              <a:t>黄土塬</a:t>
            </a:r>
            <a:endParaRPr lang="zh-CN" altLang="en-US">
              <a:solidFill>
                <a:srgbClr val="D3472D"/>
              </a:solidFill>
            </a:endParaRPr>
          </a:p>
        </p:txBody>
      </p:sp>
      <p:sp>
        <p:nvSpPr>
          <p:cNvPr id="11" name="矩形 10">
            <a:hlinkClick r:id="" action="ppaction://noaction"/>
          </p:cNvPr>
          <p:cNvSpPr/>
          <p:nvPr/>
        </p:nvSpPr>
        <p:spPr>
          <a:xfrm>
            <a:off x="1680479" y="3952395"/>
            <a:ext cx="1138784" cy="460375"/>
          </a:xfrm>
          <a:prstGeom prst="rect">
            <a:avLst/>
          </a:prstGeom>
        </p:spPr>
        <p:txBody>
          <a:bodyPr wrap="square">
            <a:spAutoFit/>
          </a:bodyPr>
          <a:lstStyle/>
          <a:p>
            <a:r>
              <a:rPr lang="zh-CN" altLang="en-US" sz="2400" b="1">
                <a:solidFill>
                  <a:srgbClr val="D3472D"/>
                </a:solidFill>
              </a:rPr>
              <a:t>黄土墚</a:t>
            </a:r>
            <a:endParaRPr lang="zh-CN" altLang="en-US">
              <a:solidFill>
                <a:srgbClr val="D3472D"/>
              </a:solidFill>
            </a:endParaRPr>
          </a:p>
        </p:txBody>
      </p:sp>
      <p:sp>
        <p:nvSpPr>
          <p:cNvPr id="12" name="矩形 11">
            <a:hlinkClick r:id="" action="ppaction://noaction"/>
          </p:cNvPr>
          <p:cNvSpPr/>
          <p:nvPr/>
        </p:nvSpPr>
        <p:spPr>
          <a:xfrm>
            <a:off x="10125578" y="3953030"/>
            <a:ext cx="1191522" cy="460375"/>
          </a:xfrm>
          <a:prstGeom prst="rect">
            <a:avLst/>
          </a:prstGeom>
        </p:spPr>
        <p:txBody>
          <a:bodyPr wrap="square">
            <a:spAutoFit/>
          </a:bodyPr>
          <a:lstStyle/>
          <a:p>
            <a:r>
              <a:rPr lang="zh-CN" altLang="en-US" sz="2400" b="1">
                <a:solidFill>
                  <a:srgbClr val="D3472D"/>
                </a:solidFill>
              </a:rPr>
              <a:t>黄土峁</a:t>
            </a:r>
            <a:endParaRPr lang="zh-CN" altLang="en-US">
              <a:solidFill>
                <a:srgbClr val="D3472D"/>
              </a:solidFill>
            </a:endParaRPr>
          </a:p>
        </p:txBody>
      </p:sp>
      <p:sp>
        <p:nvSpPr>
          <p:cNvPr id="13" name="矩形 12">
            <a:hlinkClick r:id="" action="ppaction://noaction"/>
          </p:cNvPr>
          <p:cNvSpPr/>
          <p:nvPr/>
        </p:nvSpPr>
        <p:spPr>
          <a:xfrm>
            <a:off x="2526194" y="4873078"/>
            <a:ext cx="1138784" cy="460375"/>
          </a:xfrm>
          <a:prstGeom prst="rect">
            <a:avLst/>
          </a:prstGeom>
        </p:spPr>
        <p:txBody>
          <a:bodyPr wrap="square">
            <a:spAutoFit/>
          </a:bodyPr>
          <a:lstStyle/>
          <a:p>
            <a:r>
              <a:rPr lang="zh-CN" altLang="en-US" sz="2400" b="1">
                <a:solidFill>
                  <a:srgbClr val="D3472D"/>
                </a:solidFill>
              </a:rPr>
              <a:t>黄土塬</a:t>
            </a:r>
            <a:endParaRPr lang="zh-CN" altLang="en-US">
              <a:solidFill>
                <a:srgbClr val="D3472D"/>
              </a:solidFill>
            </a:endParaRPr>
          </a:p>
        </p:txBody>
      </p:sp>
      <p:sp>
        <p:nvSpPr>
          <p:cNvPr id="14" name="矩形 13">
            <a:hlinkClick r:id="" action="ppaction://noaction"/>
          </p:cNvPr>
          <p:cNvSpPr/>
          <p:nvPr/>
        </p:nvSpPr>
        <p:spPr>
          <a:xfrm>
            <a:off x="4101904" y="4873078"/>
            <a:ext cx="1138784" cy="460375"/>
          </a:xfrm>
          <a:prstGeom prst="rect">
            <a:avLst/>
          </a:prstGeom>
        </p:spPr>
        <p:txBody>
          <a:bodyPr wrap="square">
            <a:spAutoFit/>
          </a:bodyPr>
          <a:lstStyle/>
          <a:p>
            <a:r>
              <a:rPr lang="zh-CN" altLang="en-US" sz="2400" b="1">
                <a:solidFill>
                  <a:srgbClr val="D3472D"/>
                </a:solidFill>
              </a:rPr>
              <a:t>黄土墚</a:t>
            </a:r>
            <a:endParaRPr lang="zh-CN" altLang="en-US">
              <a:solidFill>
                <a:srgbClr val="D3472D"/>
              </a:solidFill>
            </a:endParaRPr>
          </a:p>
        </p:txBody>
      </p:sp>
      <p:sp>
        <p:nvSpPr>
          <p:cNvPr id="15" name="矩形 14">
            <a:hlinkClick r:id="" action="ppaction://noaction"/>
          </p:cNvPr>
          <p:cNvSpPr/>
          <p:nvPr/>
        </p:nvSpPr>
        <p:spPr>
          <a:xfrm>
            <a:off x="5644712" y="4873713"/>
            <a:ext cx="1191522" cy="460375"/>
          </a:xfrm>
          <a:prstGeom prst="rect">
            <a:avLst/>
          </a:prstGeom>
        </p:spPr>
        <p:txBody>
          <a:bodyPr wrap="square">
            <a:spAutoFit/>
          </a:bodyPr>
          <a:lstStyle/>
          <a:p>
            <a:r>
              <a:rPr lang="zh-CN" altLang="en-US" sz="2400" b="1">
                <a:solidFill>
                  <a:srgbClr val="D3472D"/>
                </a:solidFill>
              </a:rPr>
              <a:t>黄土峁</a:t>
            </a:r>
            <a:endParaRPr lang="zh-CN" altLang="en-US">
              <a:solidFill>
                <a:srgbClr val="D3472D"/>
              </a:solidFill>
            </a:endParaRPr>
          </a:p>
        </p:txBody>
      </p:sp>
      <p:pic>
        <p:nvPicPr>
          <p:cNvPr id="17" name="图片 16">
            <a:hlinkClick r:id="" action="ppaction://noaction"/>
          </p:cNvPr>
          <p:cNvPicPr>
            <a:picLocks noChangeAspect="1"/>
          </p:cNvPicPr>
          <p:nvPr/>
        </p:nvPicPr>
        <p:blipFill>
          <a:blip r:embed="rId5" cstate="print"/>
          <a:stretch>
            <a:fillRect/>
          </a:stretch>
        </p:blipFill>
        <p:spPr>
          <a:xfrm>
            <a:off x="4453890" y="1007110"/>
            <a:ext cx="4120515" cy="2944495"/>
          </a:xfrm>
          <a:prstGeom prst="rect">
            <a:avLst/>
          </a:prstGeom>
        </p:spPr>
      </p:pic>
      <p:sp>
        <p:nvSpPr>
          <p:cNvPr id="19" name="矩形 18"/>
          <p:cNvSpPr/>
          <p:nvPr/>
        </p:nvSpPr>
        <p:spPr>
          <a:xfrm>
            <a:off x="20320" y="5333365"/>
            <a:ext cx="12151360" cy="1568450"/>
          </a:xfrm>
          <a:prstGeom prst="rect">
            <a:avLst/>
          </a:prstGeom>
        </p:spPr>
        <p:txBody>
          <a:bodyPr wrap="square">
            <a:spAutoFit/>
          </a:bodyPr>
          <a:lstStyle/>
          <a:p>
            <a:r>
              <a:rPr lang="zh-CN" altLang="en-US" sz="2400" b="1">
                <a:solidFill>
                  <a:srgbClr val="D3472D"/>
                </a:solidFill>
              </a:rPr>
              <a:t>由于黄土结构疏松，加之黄土高原地处东部季风区，降雨主要集中在</a:t>
            </a:r>
            <a:r>
              <a:rPr lang="en-US" altLang="zh-CN" sz="2400" b="1">
                <a:solidFill>
                  <a:srgbClr val="D3472D"/>
                </a:solidFill>
              </a:rPr>
              <a:t>7</a:t>
            </a:r>
            <a:r>
              <a:rPr lang="zh-CN" altLang="en-US" sz="2400" b="1">
                <a:solidFill>
                  <a:srgbClr val="D3472D"/>
                </a:solidFill>
              </a:rPr>
              <a:t>、</a:t>
            </a:r>
            <a:r>
              <a:rPr lang="en-US" altLang="zh-CN" sz="2400" b="1">
                <a:solidFill>
                  <a:srgbClr val="D3472D"/>
                </a:solidFill>
              </a:rPr>
              <a:t>8</a:t>
            </a:r>
            <a:r>
              <a:rPr lang="zh-CN" altLang="en-US" sz="2400" b="1">
                <a:solidFill>
                  <a:srgbClr val="D3472D"/>
                </a:solidFill>
              </a:rPr>
              <a:t>、</a:t>
            </a:r>
            <a:r>
              <a:rPr lang="en-US" altLang="zh-CN" sz="2400" b="1">
                <a:solidFill>
                  <a:srgbClr val="D3472D"/>
                </a:solidFill>
              </a:rPr>
              <a:t>9 </a:t>
            </a:r>
            <a:r>
              <a:rPr lang="zh-CN" altLang="en-US" sz="2400" b="1">
                <a:solidFill>
                  <a:srgbClr val="D3472D"/>
                </a:solidFill>
              </a:rPr>
              <a:t>月，多暴雨，易于形成冲沟，原始地表被破坏，形成黄土塬。黄土塬在持久的流水作用下，原有的及新形成的冲沟进一步发展、深切、变宽，顶部面积减小，变为长条形的黄土墚。黄土墚被后来形成的沟壑横向切割，逐渐破碎，演变为黄土峁。</a:t>
            </a:r>
          </a:p>
        </p:txBody>
      </p:sp>
      <p:cxnSp>
        <p:nvCxnSpPr>
          <p:cNvPr id="20" name="直接箭头连接符 19"/>
          <p:cNvCxnSpPr/>
          <p:nvPr/>
        </p:nvCxnSpPr>
        <p:spPr>
          <a:xfrm>
            <a:off x="3664656" y="5103644"/>
            <a:ext cx="428172"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115509" y="5103644"/>
            <a:ext cx="428172"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453255" y="3295650"/>
            <a:ext cx="4121150" cy="706755"/>
          </a:xfrm>
          <a:prstGeom prst="rect">
            <a:avLst/>
          </a:prstGeom>
          <a:solidFill>
            <a:schemeClr val="bg1">
              <a:lumMod val="85000"/>
              <a:alpha val="90000"/>
            </a:schemeClr>
          </a:solidFill>
        </p:spPr>
        <p:txBody>
          <a:bodyPr wrap="square">
            <a:spAutoFit/>
          </a:bodyPr>
          <a:lstStyle/>
          <a:p>
            <a:r>
              <a:rPr lang="zh-CN" altLang="en-US" sz="2000" b="1">
                <a:solidFill>
                  <a:schemeClr val="accent1">
                    <a:lumMod val="50000"/>
                  </a:schemeClr>
                </a:solidFill>
                <a:effectLst>
                  <a:outerShdw blurRad="50800" dist="38100" dir="2700000" algn="tl" rotWithShape="0">
                    <a:prstClr val="black">
                      <a:alpha val="40000"/>
                    </a:prstClr>
                  </a:outerShdw>
                </a:effectLst>
              </a:rPr>
              <a:t>顶面平坦宽阔、周边为沟谷切割的黄土堆积高地</a:t>
            </a:r>
          </a:p>
        </p:txBody>
      </p:sp>
      <p:sp>
        <p:nvSpPr>
          <p:cNvPr id="22" name="矩形 21"/>
          <p:cNvSpPr/>
          <p:nvPr/>
        </p:nvSpPr>
        <p:spPr>
          <a:xfrm>
            <a:off x="9002049" y="3552940"/>
            <a:ext cx="2778858" cy="398780"/>
          </a:xfrm>
          <a:prstGeom prst="rect">
            <a:avLst/>
          </a:prstGeom>
        </p:spPr>
        <p:txBody>
          <a:bodyPr wrap="square">
            <a:spAutoFit/>
          </a:bodyPr>
          <a:lstStyle/>
          <a:p>
            <a:pPr algn="ctr"/>
            <a:r>
              <a:rPr lang="zh-CN" altLang="en-US" sz="2000" b="1">
                <a:solidFill>
                  <a:schemeClr val="bg1"/>
                </a:solidFill>
                <a:effectLst>
                  <a:outerShdw blurRad="50800" dist="38100" dir="2700000" algn="tl" rotWithShape="0">
                    <a:prstClr val="black">
                      <a:alpha val="40000"/>
                    </a:prstClr>
                  </a:outerShdw>
                </a:effectLst>
              </a:rPr>
              <a:t>单个的黄土丘陵</a:t>
            </a:r>
          </a:p>
        </p:txBody>
      </p:sp>
      <p:sp>
        <p:nvSpPr>
          <p:cNvPr id="3" name="矩形 2"/>
          <p:cNvSpPr/>
          <p:nvPr/>
        </p:nvSpPr>
        <p:spPr>
          <a:xfrm>
            <a:off x="1130981" y="1007116"/>
            <a:ext cx="2236510" cy="3987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2000" b="1" dirty="0">
                <a:solidFill>
                  <a:schemeClr val="accent1">
                    <a:lumMod val="50000"/>
                  </a:schemeClr>
                </a:solidFill>
                <a:effectLst>
                  <a:outerShdw blurRad="50800" dist="38100" dir="2700000" algn="tl" rotWithShape="0">
                    <a:prstClr val="black">
                      <a:alpha val="40000"/>
                    </a:prstClr>
                  </a:outerShdw>
                </a:effectLst>
              </a:rPr>
              <a:t>长条状的黄土丘陵</a:t>
            </a:r>
          </a:p>
        </p:txBody>
      </p:sp>
      <p:grpSp>
        <p:nvGrpSpPr>
          <p:cNvPr id="5" name="组合 1"/>
          <p:cNvGrpSpPr/>
          <p:nvPr/>
        </p:nvGrpSpPr>
        <p:grpSpPr>
          <a:xfrm>
            <a:off x="0" y="770255"/>
            <a:ext cx="12151995" cy="128270"/>
            <a:chOff x="57" y="1058"/>
            <a:chExt cx="13204" cy="202"/>
          </a:xfrm>
        </p:grpSpPr>
        <p:cxnSp>
          <p:nvCxnSpPr>
            <p:cNvPr id="4" name="直接连接符 3"/>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6" name="矩形 4"/>
          <p:cNvSpPr>
            <a:spLocks noChangeArrowheads="1"/>
          </p:cNvSpPr>
          <p:nvPr>
            <p:custDataLst>
              <p:tags r:id="rId1"/>
            </p:custDataLst>
          </p:nvPr>
        </p:nvSpPr>
        <p:spPr bwMode="auto">
          <a:xfrm>
            <a:off x="35630" y="86406"/>
            <a:ext cx="88162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514350" indent="-5143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marL="0" indent="0" eaLnBrk="1" hangingPunct="1">
              <a:spcBef>
                <a:spcPct val="20000"/>
              </a:spcBef>
            </a:pPr>
            <a:r>
              <a:rPr kumimoji="1" lang="zh-CN" altLang="en-US" sz="3200" b="1" dirty="0" smtClean="0">
                <a:solidFill>
                  <a:srgbClr val="0000FF"/>
                </a:solidFill>
                <a:latin typeface="微软雅黑" panose="020B0503020204020204" pitchFamily="34" charset="-122"/>
                <a:ea typeface="微软雅黑" panose="020B0503020204020204" pitchFamily="34" charset="-122"/>
              </a:rPr>
              <a:t>（</a:t>
            </a:r>
            <a:r>
              <a:rPr kumimoji="1" lang="en-US" altLang="zh-CN" sz="3200" b="1" dirty="0" smtClean="0">
                <a:solidFill>
                  <a:srgbClr val="0000FF"/>
                </a:solidFill>
                <a:latin typeface="微软雅黑" panose="020B0503020204020204" pitchFamily="34" charset="-122"/>
                <a:ea typeface="微软雅黑" panose="020B0503020204020204" pitchFamily="34" charset="-122"/>
              </a:rPr>
              <a:t>2</a:t>
            </a:r>
            <a:r>
              <a:rPr kumimoji="1" lang="zh-CN" altLang="en-US" sz="3200" b="1" dirty="0" smtClean="0">
                <a:solidFill>
                  <a:srgbClr val="0000FF"/>
                </a:solidFill>
                <a:latin typeface="微软雅黑" panose="020B0503020204020204" pitchFamily="34" charset="-122"/>
                <a:ea typeface="微软雅黑" panose="020B0503020204020204" pitchFamily="34" charset="-122"/>
              </a:rPr>
              <a:t>）黄土高原</a:t>
            </a:r>
            <a:r>
              <a:rPr kumimoji="1" lang="zh-CN" altLang="en-US" sz="3200" b="1" dirty="0">
                <a:solidFill>
                  <a:srgbClr val="0000FF"/>
                </a:solidFill>
                <a:latin typeface="微软雅黑" panose="020B0503020204020204" pitchFamily="34" charset="-122"/>
                <a:ea typeface="微软雅黑" panose="020B0503020204020204" pitchFamily="34" charset="-122"/>
              </a:rPr>
              <a:t>地区</a:t>
            </a:r>
            <a:r>
              <a:rPr kumimoji="1" lang="zh-CN" altLang="en-US" sz="3200" b="1" dirty="0">
                <a:solidFill>
                  <a:srgbClr val="FF0000"/>
                </a:solidFill>
                <a:latin typeface="微软雅黑" panose="020B0503020204020204" pitchFamily="34" charset="-122"/>
                <a:ea typeface="微软雅黑" panose="020B0503020204020204" pitchFamily="34" charset="-122"/>
              </a:rPr>
              <a:t>农业存在的问题</a:t>
            </a:r>
            <a:r>
              <a:rPr kumimoji="1" lang="zh-CN" altLang="en-US" sz="3200" b="1" dirty="0" smtClean="0">
                <a:solidFill>
                  <a:srgbClr val="FF0000"/>
                </a:solidFill>
                <a:latin typeface="微软雅黑" panose="020B0503020204020204" pitchFamily="34" charset="-122"/>
                <a:ea typeface="微软雅黑" panose="020B0503020204020204" pitchFamily="34" charset="-122"/>
              </a:rPr>
              <a:t>：水土流失</a:t>
            </a:r>
            <a:endParaRPr kumimoji="1" lang="zh-CN" altLang="en-US" sz="3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9178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黄土高原的典型地貌－－墚、塬、峁 - btzxdl3046 - btzxdl3046的博客"/>
          <p:cNvPicPr>
            <a:picLocks noChangeAspect="1" noChangeArrowheads="1"/>
          </p:cNvPicPr>
          <p:nvPr/>
        </p:nvPicPr>
        <p:blipFill>
          <a:blip r:embed="rId3" cstate="print"/>
          <a:srcRect/>
          <a:stretch>
            <a:fillRect/>
          </a:stretch>
        </p:blipFill>
        <p:spPr bwMode="auto">
          <a:xfrm>
            <a:off x="8621486" y="996043"/>
            <a:ext cx="3570514" cy="2941184"/>
          </a:xfrm>
          <a:prstGeom prst="rect">
            <a:avLst/>
          </a:prstGeom>
          <a:noFill/>
          <a:ln w="9525">
            <a:noFill/>
            <a:miter lim="800000"/>
            <a:headEnd/>
            <a:tailEnd/>
          </a:ln>
        </p:spPr>
      </p:pic>
      <p:pic>
        <p:nvPicPr>
          <p:cNvPr id="20" name="Picture 3" descr="黄土高原的典型地貌－－墚、塬、峁 - btzxdl3046 - btzxdl3046的博客"/>
          <p:cNvPicPr>
            <a:picLocks noChangeAspect="1" noChangeArrowheads="1"/>
          </p:cNvPicPr>
          <p:nvPr/>
        </p:nvPicPr>
        <p:blipFill>
          <a:blip r:embed="rId4" cstate="print"/>
          <a:srcRect l="2057" b="3406"/>
          <a:stretch>
            <a:fillRect/>
          </a:stretch>
        </p:blipFill>
        <p:spPr bwMode="auto">
          <a:xfrm>
            <a:off x="234043" y="979714"/>
            <a:ext cx="4114800" cy="2994707"/>
          </a:xfrm>
          <a:prstGeom prst="rect">
            <a:avLst/>
          </a:prstGeom>
          <a:noFill/>
          <a:ln w="9525">
            <a:noFill/>
            <a:miter lim="800000"/>
            <a:headEnd/>
            <a:tailEnd/>
          </a:ln>
        </p:spPr>
      </p:pic>
      <p:pic>
        <p:nvPicPr>
          <p:cNvPr id="21" name="图片 20">
            <a:hlinkClick r:id="" action="ppaction://noaction"/>
          </p:cNvPr>
          <p:cNvPicPr>
            <a:picLocks noChangeAspect="1"/>
          </p:cNvPicPr>
          <p:nvPr/>
        </p:nvPicPr>
        <p:blipFill>
          <a:blip r:embed="rId5" cstate="print"/>
          <a:stretch>
            <a:fillRect/>
          </a:stretch>
        </p:blipFill>
        <p:spPr>
          <a:xfrm>
            <a:off x="4453890" y="1007110"/>
            <a:ext cx="4120515" cy="2944495"/>
          </a:xfrm>
          <a:prstGeom prst="rect">
            <a:avLst/>
          </a:prstGeom>
        </p:spPr>
      </p:pic>
      <p:sp>
        <p:nvSpPr>
          <p:cNvPr id="11" name="矩形 10">
            <a:hlinkClick r:id="" action="ppaction://noaction"/>
          </p:cNvPr>
          <p:cNvSpPr/>
          <p:nvPr/>
        </p:nvSpPr>
        <p:spPr>
          <a:xfrm>
            <a:off x="1432194" y="3491385"/>
            <a:ext cx="1138784" cy="460375"/>
          </a:xfrm>
          <a:prstGeom prst="rect">
            <a:avLst/>
          </a:prstGeom>
          <a:solidFill>
            <a:schemeClr val="bg1">
              <a:lumMod val="95000"/>
              <a:alpha val="90000"/>
            </a:schemeClr>
          </a:solidFill>
        </p:spPr>
        <p:txBody>
          <a:bodyPr wrap="square">
            <a:spAutoFit/>
          </a:bodyPr>
          <a:lstStyle/>
          <a:p>
            <a:r>
              <a:rPr lang="zh-CN" altLang="en-US" sz="2400" b="1">
                <a:solidFill>
                  <a:srgbClr val="D3472D"/>
                </a:solidFill>
              </a:rPr>
              <a:t>黄土墚</a:t>
            </a:r>
            <a:endParaRPr lang="zh-CN" altLang="en-US">
              <a:solidFill>
                <a:srgbClr val="D3472D"/>
              </a:solidFill>
            </a:endParaRPr>
          </a:p>
        </p:txBody>
      </p:sp>
      <p:grpSp>
        <p:nvGrpSpPr>
          <p:cNvPr id="5" name="组合 1"/>
          <p:cNvGrpSpPr/>
          <p:nvPr/>
        </p:nvGrpSpPr>
        <p:grpSpPr>
          <a:xfrm>
            <a:off x="0" y="770255"/>
            <a:ext cx="12151995" cy="128270"/>
            <a:chOff x="57" y="1058"/>
            <a:chExt cx="13204" cy="202"/>
          </a:xfrm>
        </p:grpSpPr>
        <p:cxnSp>
          <p:nvCxnSpPr>
            <p:cNvPr id="4" name="直接连接符 3"/>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0320" y="4002405"/>
            <a:ext cx="4846198" cy="461665"/>
          </a:xfrm>
          <a:prstGeom prst="rect">
            <a:avLst/>
          </a:prstGeom>
          <a:noFill/>
        </p:spPr>
        <p:txBody>
          <a:bodyPr wrap="none" rtlCol="0" anchor="t">
            <a:spAutoFit/>
          </a:bodyPr>
          <a:lstStyle/>
          <a:p>
            <a:r>
              <a:rPr lang="en-US" altLang="zh-CN" sz="2400" dirty="0">
                <a:latin typeface="方正粗黑宋简体" panose="02000000000000000000" charset="-122"/>
                <a:ea typeface="方正粗黑宋简体" panose="02000000000000000000" charset="-122"/>
                <a:cs typeface="方正粗黑宋简体" panose="02000000000000000000" charset="-122"/>
                <a:sym typeface="+mn-ea"/>
              </a:rPr>
              <a:t>2</a:t>
            </a:r>
            <a:r>
              <a:rPr lang="en-US" altLang="zh-CN" sz="2400" dirty="0" smtClean="0">
                <a:latin typeface="方正粗黑宋简体" panose="02000000000000000000" charset="-122"/>
                <a:ea typeface="方正粗黑宋简体" panose="02000000000000000000" charset="-122"/>
                <a:cs typeface="方正粗黑宋简体" panose="02000000000000000000" charset="-122"/>
                <a:sym typeface="+mn-ea"/>
              </a:rPr>
              <a:t>.</a:t>
            </a:r>
            <a:r>
              <a:rPr lang="zh-CN" altLang="en-US" sz="2400" dirty="0" smtClean="0">
                <a:latin typeface="方正粗黑宋简体" panose="02000000000000000000" charset="-122"/>
                <a:ea typeface="方正粗黑宋简体" panose="02000000000000000000" charset="-122"/>
                <a:cs typeface="方正粗黑宋简体" panose="02000000000000000000" charset="-122"/>
                <a:sym typeface="+mn-ea"/>
              </a:rPr>
              <a:t> 黄土高原</a:t>
            </a:r>
            <a:r>
              <a:rPr lang="zh-CN" altLang="en-US" sz="2400" dirty="0">
                <a:latin typeface="方正粗黑宋简体" panose="02000000000000000000" charset="-122"/>
                <a:ea typeface="方正粗黑宋简体" panose="02000000000000000000" charset="-122"/>
                <a:cs typeface="方正粗黑宋简体" panose="02000000000000000000" charset="-122"/>
                <a:sym typeface="+mn-ea"/>
              </a:rPr>
              <a:t>水土流失严重的原因。</a:t>
            </a:r>
            <a:endParaRPr lang="zh-CN" altLang="en-US" sz="2400" dirty="0">
              <a:latin typeface="方正粗黑宋简体" panose="02000000000000000000" charset="-122"/>
              <a:ea typeface="方正粗黑宋简体" panose="02000000000000000000" charset="-122"/>
              <a:cs typeface="方正粗黑宋简体" panose="02000000000000000000" charset="-122"/>
            </a:endParaRPr>
          </a:p>
        </p:txBody>
      </p:sp>
      <p:sp>
        <p:nvSpPr>
          <p:cNvPr id="25603" name="矩形 2"/>
          <p:cNvSpPr/>
          <p:nvPr/>
        </p:nvSpPr>
        <p:spPr>
          <a:xfrm>
            <a:off x="7612380" y="4890770"/>
            <a:ext cx="4511675" cy="1191260"/>
          </a:xfrm>
          <a:prstGeom prst="rect">
            <a:avLst/>
          </a:prstGeom>
          <a:noFill/>
          <a:ln w="9525">
            <a:noFill/>
          </a:ln>
        </p:spPr>
        <p:txBody>
          <a:bodyPr wrap="square" anchor="t">
            <a:spAutoFit/>
          </a:bodyPr>
          <a:lstStyle/>
          <a:p>
            <a:pPr>
              <a:lnSpc>
                <a:spcPts val="2500"/>
              </a:lnSpc>
              <a:spcBef>
                <a:spcPct val="50000"/>
              </a:spcBef>
              <a:buFont typeface="Arial" panose="020B0604020202020204" pitchFamily="34" charset="0"/>
            </a:pPr>
            <a:r>
              <a:rPr lang="zh-CN" altLang="en-US">
                <a:solidFill>
                  <a:srgbClr val="3333CC"/>
                </a:solidFill>
                <a:latin typeface="微软雅黑" panose="020B0503020204020204" charset="-122"/>
                <a:ea typeface="微软雅黑"/>
              </a:rPr>
              <a:t>人为原因：</a:t>
            </a:r>
            <a:endParaRPr lang="en-US" altLang="zh-CN">
              <a:solidFill>
                <a:srgbClr val="3333CC"/>
              </a:solidFill>
              <a:latin typeface="微软雅黑" panose="020B0503020204020204" charset="-122"/>
              <a:ea typeface="微软雅黑"/>
            </a:endParaRPr>
          </a:p>
          <a:p>
            <a:pPr>
              <a:lnSpc>
                <a:spcPts val="2500"/>
              </a:lnSpc>
              <a:spcBef>
                <a:spcPct val="50000"/>
              </a:spcBef>
              <a:buFont typeface="Arial" panose="020B0604020202020204" pitchFamily="34" charset="0"/>
            </a:pPr>
            <a:r>
              <a:rPr lang="zh-CN" altLang="en-US">
                <a:latin typeface="微软雅黑" panose="020B0503020204020204" charset="-122"/>
                <a:ea typeface="微软雅黑"/>
              </a:rPr>
              <a:t>①毁林开荒  ②过度樵采  ③不合理的耕作制度（轮荒）  ④开矿</a:t>
            </a:r>
          </a:p>
        </p:txBody>
      </p:sp>
      <p:sp>
        <p:nvSpPr>
          <p:cNvPr id="18" name="矩形 17"/>
          <p:cNvSpPr/>
          <p:nvPr/>
        </p:nvSpPr>
        <p:spPr>
          <a:xfrm>
            <a:off x="20320" y="4370705"/>
            <a:ext cx="9144000" cy="2433638"/>
          </a:xfrm>
          <a:prstGeom prst="rect">
            <a:avLst/>
          </a:prstGeom>
          <a:noFill/>
          <a:ln w="9525">
            <a:noFill/>
          </a:ln>
        </p:spPr>
        <p:txBody>
          <a:bodyPr anchor="t">
            <a:spAutoFit/>
          </a:bodyPr>
          <a:lstStyle/>
          <a:p>
            <a:pPr>
              <a:lnSpc>
                <a:spcPts val="2500"/>
              </a:lnSpc>
              <a:spcBef>
                <a:spcPct val="50000"/>
              </a:spcBef>
              <a:buFont typeface="Arial" panose="020B0604020202020204" pitchFamily="34" charset="0"/>
            </a:pPr>
            <a:r>
              <a:rPr lang="zh-CN" altLang="en-US">
                <a:solidFill>
                  <a:srgbClr val="3333CC"/>
                </a:solidFill>
                <a:latin typeface="微软雅黑" panose="020B0503020204020204" charset="-122"/>
                <a:ea typeface="微软雅黑"/>
              </a:rPr>
              <a:t>自然原因：</a:t>
            </a:r>
            <a:endParaRPr lang="en-US" altLang="zh-CN">
              <a:solidFill>
                <a:srgbClr val="3333CC"/>
              </a:solidFill>
              <a:latin typeface="微软雅黑" panose="020B0503020204020204" charset="-122"/>
              <a:ea typeface="微软雅黑"/>
            </a:endParaRPr>
          </a:p>
          <a:p>
            <a:pPr>
              <a:lnSpc>
                <a:spcPts val="2500"/>
              </a:lnSpc>
              <a:spcBef>
                <a:spcPct val="50000"/>
              </a:spcBef>
              <a:buFont typeface="Arial" panose="020B0604020202020204" pitchFamily="34" charset="0"/>
            </a:pPr>
            <a:r>
              <a:rPr lang="zh-CN" altLang="en-US">
                <a:latin typeface="微软雅黑" panose="020B0503020204020204" charset="-122"/>
                <a:ea typeface="微软雅黑"/>
              </a:rPr>
              <a:t>①降水：变率大，集中在夏季，多暴雨，冲刷作用强；</a:t>
            </a:r>
            <a:endParaRPr lang="en-US" altLang="zh-CN">
              <a:latin typeface="微软雅黑" panose="020B0503020204020204" charset="-122"/>
              <a:ea typeface="微软雅黑"/>
            </a:endParaRPr>
          </a:p>
          <a:p>
            <a:pPr>
              <a:lnSpc>
                <a:spcPts val="2500"/>
              </a:lnSpc>
              <a:spcBef>
                <a:spcPct val="50000"/>
              </a:spcBef>
              <a:buFont typeface="Arial" panose="020B0604020202020204" pitchFamily="34" charset="0"/>
            </a:pPr>
            <a:r>
              <a:rPr lang="zh-CN" altLang="en-US">
                <a:latin typeface="微软雅黑" panose="020B0503020204020204" charset="-122"/>
                <a:ea typeface="微软雅黑"/>
              </a:rPr>
              <a:t>②地形：从平原向山地过渡，地形坡度大，坡面物质不稳定；</a:t>
            </a:r>
            <a:endParaRPr lang="en-US" altLang="zh-CN">
              <a:latin typeface="微软雅黑" panose="020B0503020204020204" charset="-122"/>
              <a:ea typeface="微软雅黑"/>
            </a:endParaRPr>
          </a:p>
          <a:p>
            <a:pPr>
              <a:lnSpc>
                <a:spcPts val="2500"/>
              </a:lnSpc>
              <a:spcBef>
                <a:spcPct val="50000"/>
              </a:spcBef>
              <a:buFont typeface="Arial" panose="020B0604020202020204" pitchFamily="34" charset="0"/>
            </a:pPr>
            <a:r>
              <a:rPr lang="zh-CN" altLang="en-US">
                <a:latin typeface="微软雅黑" panose="020B0503020204020204" charset="-122"/>
                <a:ea typeface="微软雅黑"/>
              </a:rPr>
              <a:t>③植被：从森林向草原过渡，植被覆盖率低，涵养水源能力差；</a:t>
            </a:r>
            <a:endParaRPr lang="en-US" altLang="zh-CN">
              <a:latin typeface="微软雅黑" panose="020B0503020204020204" charset="-122"/>
              <a:ea typeface="微软雅黑"/>
            </a:endParaRPr>
          </a:p>
          <a:p>
            <a:pPr>
              <a:lnSpc>
                <a:spcPts val="2500"/>
              </a:lnSpc>
              <a:spcBef>
                <a:spcPct val="50000"/>
              </a:spcBef>
              <a:buFont typeface="Arial" panose="020B0604020202020204" pitchFamily="34" charset="0"/>
            </a:pPr>
            <a:r>
              <a:rPr lang="zh-CN" altLang="en-US">
                <a:latin typeface="微软雅黑" panose="020B0503020204020204" charset="-122"/>
                <a:ea typeface="微软雅黑"/>
              </a:rPr>
              <a:t>④土壤：由粉沙颗粒组成，土质疏松，垂直节理发育，抗蚀能力低。</a:t>
            </a:r>
          </a:p>
        </p:txBody>
      </p:sp>
      <p:sp>
        <p:nvSpPr>
          <p:cNvPr id="10" name="矩形 9">
            <a:hlinkClick r:id="" action="ppaction://noaction"/>
          </p:cNvPr>
          <p:cNvSpPr/>
          <p:nvPr/>
        </p:nvSpPr>
        <p:spPr>
          <a:xfrm>
            <a:off x="5944843" y="3492546"/>
            <a:ext cx="1138784" cy="460375"/>
          </a:xfrm>
          <a:prstGeom prst="rect">
            <a:avLst/>
          </a:prstGeom>
          <a:solidFill>
            <a:schemeClr val="bg1">
              <a:lumMod val="95000"/>
              <a:alpha val="90000"/>
            </a:schemeClr>
          </a:solidFill>
        </p:spPr>
        <p:txBody>
          <a:bodyPr wrap="square">
            <a:spAutoFit/>
          </a:bodyPr>
          <a:lstStyle/>
          <a:p>
            <a:r>
              <a:rPr lang="zh-CN" altLang="en-US" sz="2400" b="1">
                <a:solidFill>
                  <a:srgbClr val="D3472D"/>
                </a:solidFill>
              </a:rPr>
              <a:t>黄土塬</a:t>
            </a:r>
            <a:endParaRPr lang="zh-CN" altLang="en-US">
              <a:solidFill>
                <a:srgbClr val="D3472D"/>
              </a:solidFill>
            </a:endParaRPr>
          </a:p>
        </p:txBody>
      </p:sp>
      <p:sp>
        <p:nvSpPr>
          <p:cNvPr id="12" name="矩形 11">
            <a:hlinkClick r:id="" action="ppaction://noaction"/>
          </p:cNvPr>
          <p:cNvSpPr/>
          <p:nvPr/>
        </p:nvSpPr>
        <p:spPr>
          <a:xfrm>
            <a:off x="9992863" y="3491385"/>
            <a:ext cx="1191522" cy="460375"/>
          </a:xfrm>
          <a:prstGeom prst="rect">
            <a:avLst/>
          </a:prstGeom>
          <a:solidFill>
            <a:schemeClr val="bg1">
              <a:lumMod val="95000"/>
              <a:alpha val="90000"/>
            </a:schemeClr>
          </a:solidFill>
        </p:spPr>
        <p:txBody>
          <a:bodyPr wrap="square">
            <a:spAutoFit/>
          </a:bodyPr>
          <a:lstStyle/>
          <a:p>
            <a:r>
              <a:rPr lang="zh-CN" altLang="en-US" sz="2400" b="1">
                <a:solidFill>
                  <a:srgbClr val="D3472D"/>
                </a:solidFill>
              </a:rPr>
              <a:t>黄土峁</a:t>
            </a:r>
            <a:endParaRPr lang="zh-CN" altLang="en-US">
              <a:solidFill>
                <a:srgbClr val="D3472D"/>
              </a:solidFill>
            </a:endParaRPr>
          </a:p>
        </p:txBody>
      </p:sp>
      <p:sp>
        <p:nvSpPr>
          <p:cNvPr id="15" name="矩形 4"/>
          <p:cNvSpPr>
            <a:spLocks noChangeArrowheads="1"/>
          </p:cNvSpPr>
          <p:nvPr>
            <p:custDataLst>
              <p:tags r:id="rId1"/>
            </p:custDataLst>
          </p:nvPr>
        </p:nvSpPr>
        <p:spPr bwMode="auto">
          <a:xfrm>
            <a:off x="35630" y="86406"/>
            <a:ext cx="88162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514350" indent="-5143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marL="0" indent="0" eaLnBrk="1" hangingPunct="1">
              <a:spcBef>
                <a:spcPct val="20000"/>
              </a:spcBef>
            </a:pPr>
            <a:r>
              <a:rPr kumimoji="1" lang="zh-CN" altLang="en-US" sz="3200" b="1" dirty="0" smtClean="0">
                <a:solidFill>
                  <a:srgbClr val="0000FF"/>
                </a:solidFill>
                <a:latin typeface="微软雅黑" panose="020B0503020204020204" pitchFamily="34" charset="-122"/>
                <a:ea typeface="微软雅黑" panose="020B0503020204020204" pitchFamily="34" charset="-122"/>
              </a:rPr>
              <a:t>（</a:t>
            </a:r>
            <a:r>
              <a:rPr kumimoji="1" lang="en-US" altLang="zh-CN" sz="3200" b="1" dirty="0" smtClean="0">
                <a:solidFill>
                  <a:srgbClr val="0000FF"/>
                </a:solidFill>
                <a:latin typeface="微软雅黑" panose="020B0503020204020204" pitchFamily="34" charset="-122"/>
                <a:ea typeface="微软雅黑" panose="020B0503020204020204" pitchFamily="34" charset="-122"/>
              </a:rPr>
              <a:t>2</a:t>
            </a:r>
            <a:r>
              <a:rPr kumimoji="1" lang="zh-CN" altLang="en-US" sz="3200" b="1" dirty="0" smtClean="0">
                <a:solidFill>
                  <a:srgbClr val="0000FF"/>
                </a:solidFill>
                <a:latin typeface="微软雅黑" panose="020B0503020204020204" pitchFamily="34" charset="-122"/>
                <a:ea typeface="微软雅黑" panose="020B0503020204020204" pitchFamily="34" charset="-122"/>
              </a:rPr>
              <a:t>）黄土高原</a:t>
            </a:r>
            <a:r>
              <a:rPr kumimoji="1" lang="zh-CN" altLang="en-US" sz="3200" b="1" dirty="0">
                <a:solidFill>
                  <a:srgbClr val="0000FF"/>
                </a:solidFill>
                <a:latin typeface="微软雅黑" panose="020B0503020204020204" pitchFamily="34" charset="-122"/>
                <a:ea typeface="微软雅黑" panose="020B0503020204020204" pitchFamily="34" charset="-122"/>
              </a:rPr>
              <a:t>地区</a:t>
            </a:r>
            <a:r>
              <a:rPr kumimoji="1" lang="zh-CN" altLang="en-US" sz="3200" b="1" dirty="0">
                <a:solidFill>
                  <a:srgbClr val="FF0000"/>
                </a:solidFill>
                <a:latin typeface="微软雅黑" panose="020B0503020204020204" pitchFamily="34" charset="-122"/>
                <a:ea typeface="微软雅黑" panose="020B0503020204020204" pitchFamily="34" charset="-122"/>
              </a:rPr>
              <a:t>农业存在的问题</a:t>
            </a:r>
            <a:r>
              <a:rPr kumimoji="1" lang="zh-CN" altLang="en-US" sz="3200" b="1" dirty="0" smtClean="0">
                <a:solidFill>
                  <a:srgbClr val="FF0000"/>
                </a:solidFill>
                <a:latin typeface="微软雅黑" panose="020B0503020204020204" pitchFamily="34" charset="-122"/>
                <a:ea typeface="微软雅黑" panose="020B0503020204020204" pitchFamily="34" charset="-122"/>
              </a:rPr>
              <a:t>：水土流失</a:t>
            </a:r>
            <a:endParaRPr kumimoji="1" lang="zh-CN" altLang="en-US" sz="3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4044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3"/>
                                        </p:tgtEl>
                                        <p:attrNameLst>
                                          <p:attrName>style.visibility</p:attrName>
                                        </p:attrNameLst>
                                      </p:cBhvr>
                                      <p:to>
                                        <p:strVal val="visible"/>
                                      </p:to>
                                    </p:set>
                                    <p:animEffect transition="in" filter="blinds(horizontal)">
                                      <p:cBhvr>
                                        <p:cTn id="12"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hlinkClick r:id="" action="ppaction://noaction"/>
          </p:cNvPr>
          <p:cNvPicPr>
            <a:picLocks noChangeAspect="1"/>
          </p:cNvPicPr>
          <p:nvPr/>
        </p:nvPicPr>
        <p:blipFill>
          <a:blip r:embed="rId3" cstate="print"/>
          <a:srcRect l="32792" r="36166" b="19759"/>
          <a:stretch>
            <a:fillRect/>
          </a:stretch>
        </p:blipFill>
        <p:spPr>
          <a:xfrm>
            <a:off x="20320" y="817880"/>
            <a:ext cx="4576445" cy="3184525"/>
          </a:xfrm>
          <a:prstGeom prst="rect">
            <a:avLst/>
          </a:prstGeom>
        </p:spPr>
      </p:pic>
      <p:sp>
        <p:nvSpPr>
          <p:cNvPr id="10" name="矩形 9">
            <a:hlinkClick r:id="" action="ppaction://noaction"/>
          </p:cNvPr>
          <p:cNvSpPr/>
          <p:nvPr/>
        </p:nvSpPr>
        <p:spPr>
          <a:xfrm>
            <a:off x="5506058" y="3952286"/>
            <a:ext cx="1138784" cy="460375"/>
          </a:xfrm>
          <a:prstGeom prst="rect">
            <a:avLst/>
          </a:prstGeom>
        </p:spPr>
        <p:txBody>
          <a:bodyPr wrap="square">
            <a:spAutoFit/>
          </a:bodyPr>
          <a:lstStyle/>
          <a:p>
            <a:r>
              <a:rPr lang="zh-CN" altLang="en-US" sz="2400" b="1">
                <a:solidFill>
                  <a:srgbClr val="D3472D"/>
                </a:solidFill>
              </a:rPr>
              <a:t>黄土塬</a:t>
            </a:r>
            <a:endParaRPr lang="zh-CN" altLang="en-US">
              <a:solidFill>
                <a:srgbClr val="D3472D"/>
              </a:solidFill>
            </a:endParaRPr>
          </a:p>
        </p:txBody>
      </p:sp>
      <p:sp>
        <p:nvSpPr>
          <p:cNvPr id="11" name="矩形 10">
            <a:hlinkClick r:id="" action="ppaction://noaction"/>
          </p:cNvPr>
          <p:cNvSpPr/>
          <p:nvPr/>
        </p:nvSpPr>
        <p:spPr>
          <a:xfrm>
            <a:off x="1680479" y="3952395"/>
            <a:ext cx="1138784" cy="460375"/>
          </a:xfrm>
          <a:prstGeom prst="rect">
            <a:avLst/>
          </a:prstGeom>
        </p:spPr>
        <p:txBody>
          <a:bodyPr wrap="square">
            <a:spAutoFit/>
          </a:bodyPr>
          <a:lstStyle/>
          <a:p>
            <a:r>
              <a:rPr lang="zh-CN" altLang="en-US" sz="2400" b="1">
                <a:solidFill>
                  <a:srgbClr val="D3472D"/>
                </a:solidFill>
              </a:rPr>
              <a:t>黄土墚</a:t>
            </a:r>
            <a:endParaRPr lang="zh-CN" altLang="en-US">
              <a:solidFill>
                <a:srgbClr val="D3472D"/>
              </a:solidFill>
            </a:endParaRPr>
          </a:p>
        </p:txBody>
      </p:sp>
      <p:sp>
        <p:nvSpPr>
          <p:cNvPr id="12" name="矩形 11">
            <a:hlinkClick r:id="" action="ppaction://noaction"/>
          </p:cNvPr>
          <p:cNvSpPr/>
          <p:nvPr/>
        </p:nvSpPr>
        <p:spPr>
          <a:xfrm>
            <a:off x="10125578" y="3953030"/>
            <a:ext cx="1191522" cy="460375"/>
          </a:xfrm>
          <a:prstGeom prst="rect">
            <a:avLst/>
          </a:prstGeom>
        </p:spPr>
        <p:txBody>
          <a:bodyPr wrap="square">
            <a:spAutoFit/>
          </a:bodyPr>
          <a:lstStyle/>
          <a:p>
            <a:r>
              <a:rPr lang="zh-CN" altLang="en-US" sz="2400" b="1">
                <a:solidFill>
                  <a:srgbClr val="D3472D"/>
                </a:solidFill>
              </a:rPr>
              <a:t>黄土峁</a:t>
            </a:r>
            <a:endParaRPr lang="zh-CN" altLang="en-US">
              <a:solidFill>
                <a:srgbClr val="D3472D"/>
              </a:solidFill>
            </a:endParaRPr>
          </a:p>
        </p:txBody>
      </p:sp>
      <p:pic>
        <p:nvPicPr>
          <p:cNvPr id="16" name="图片 15">
            <a:hlinkClick r:id="" action="ppaction://noaction"/>
          </p:cNvPr>
          <p:cNvPicPr>
            <a:picLocks noChangeAspect="1"/>
          </p:cNvPicPr>
          <p:nvPr/>
        </p:nvPicPr>
        <p:blipFill>
          <a:blip r:embed="rId4" cstate="print"/>
          <a:stretch>
            <a:fillRect/>
          </a:stretch>
        </p:blipFill>
        <p:spPr>
          <a:xfrm>
            <a:off x="8574405" y="1007110"/>
            <a:ext cx="3633470" cy="2945765"/>
          </a:xfrm>
          <a:prstGeom prst="rect">
            <a:avLst/>
          </a:prstGeom>
        </p:spPr>
      </p:pic>
      <p:pic>
        <p:nvPicPr>
          <p:cNvPr id="17" name="图片 16">
            <a:hlinkClick r:id="" action="ppaction://noaction"/>
          </p:cNvPr>
          <p:cNvPicPr>
            <a:picLocks noChangeAspect="1"/>
          </p:cNvPicPr>
          <p:nvPr/>
        </p:nvPicPr>
        <p:blipFill>
          <a:blip r:embed="rId5" cstate="print"/>
          <a:stretch>
            <a:fillRect/>
          </a:stretch>
        </p:blipFill>
        <p:spPr>
          <a:xfrm>
            <a:off x="4453890" y="1007110"/>
            <a:ext cx="4120515" cy="2944495"/>
          </a:xfrm>
          <a:prstGeom prst="rect">
            <a:avLst/>
          </a:prstGeom>
        </p:spPr>
      </p:pic>
      <p:sp>
        <p:nvSpPr>
          <p:cNvPr id="2" name="矩形 1"/>
          <p:cNvSpPr/>
          <p:nvPr/>
        </p:nvSpPr>
        <p:spPr>
          <a:xfrm>
            <a:off x="4453255" y="3295650"/>
            <a:ext cx="4121150" cy="706755"/>
          </a:xfrm>
          <a:prstGeom prst="rect">
            <a:avLst/>
          </a:prstGeom>
          <a:solidFill>
            <a:schemeClr val="bg1">
              <a:lumMod val="85000"/>
              <a:alpha val="90000"/>
            </a:schemeClr>
          </a:solidFill>
        </p:spPr>
        <p:txBody>
          <a:bodyPr wrap="square">
            <a:spAutoFit/>
          </a:bodyPr>
          <a:lstStyle/>
          <a:p>
            <a:r>
              <a:rPr lang="zh-CN" altLang="en-US" sz="2000" b="1">
                <a:solidFill>
                  <a:schemeClr val="accent1">
                    <a:lumMod val="50000"/>
                  </a:schemeClr>
                </a:solidFill>
                <a:effectLst>
                  <a:outerShdw blurRad="50800" dist="38100" dir="2700000" algn="tl" rotWithShape="0">
                    <a:prstClr val="black">
                      <a:alpha val="40000"/>
                    </a:prstClr>
                  </a:outerShdw>
                </a:effectLst>
              </a:rPr>
              <a:t>顶面平坦宽阔、周边为沟谷切割的黄土堆积高地</a:t>
            </a:r>
          </a:p>
        </p:txBody>
      </p:sp>
      <p:sp>
        <p:nvSpPr>
          <p:cNvPr id="22" name="矩形 21"/>
          <p:cNvSpPr/>
          <p:nvPr/>
        </p:nvSpPr>
        <p:spPr>
          <a:xfrm>
            <a:off x="9002049" y="3552940"/>
            <a:ext cx="2778858" cy="398780"/>
          </a:xfrm>
          <a:prstGeom prst="rect">
            <a:avLst/>
          </a:prstGeom>
        </p:spPr>
        <p:txBody>
          <a:bodyPr wrap="square">
            <a:spAutoFit/>
          </a:bodyPr>
          <a:lstStyle/>
          <a:p>
            <a:pPr algn="ctr"/>
            <a:r>
              <a:rPr lang="zh-CN" altLang="en-US" sz="2000" b="1">
                <a:solidFill>
                  <a:schemeClr val="bg1"/>
                </a:solidFill>
                <a:effectLst>
                  <a:outerShdw blurRad="50800" dist="38100" dir="2700000" algn="tl" rotWithShape="0">
                    <a:prstClr val="black">
                      <a:alpha val="40000"/>
                    </a:prstClr>
                  </a:outerShdw>
                </a:effectLst>
              </a:rPr>
              <a:t>单个的黄土丘陵</a:t>
            </a:r>
          </a:p>
        </p:txBody>
      </p:sp>
      <p:sp>
        <p:nvSpPr>
          <p:cNvPr id="3" name="矩形 2"/>
          <p:cNvSpPr/>
          <p:nvPr/>
        </p:nvSpPr>
        <p:spPr>
          <a:xfrm>
            <a:off x="1130981" y="1007116"/>
            <a:ext cx="2236510" cy="398780"/>
          </a:xfrm>
          <a:prstGeom prst="rect">
            <a:avLst/>
          </a:prstGeom>
        </p:spPr>
        <p:txBody>
          <a:bodyPr wrap="square">
            <a:spAutoFit/>
          </a:bodyPr>
          <a:lstStyle/>
          <a:p>
            <a:r>
              <a:rPr lang="zh-CN" altLang="en-US" sz="2000" b="1">
                <a:solidFill>
                  <a:schemeClr val="accent1">
                    <a:lumMod val="50000"/>
                  </a:schemeClr>
                </a:solidFill>
                <a:effectLst>
                  <a:outerShdw blurRad="50800" dist="38100" dir="2700000" algn="tl" rotWithShape="0">
                    <a:prstClr val="black">
                      <a:alpha val="40000"/>
                    </a:prstClr>
                  </a:outerShdw>
                </a:effectLst>
              </a:rPr>
              <a:t>长条状的黄土丘陵</a:t>
            </a:r>
          </a:p>
        </p:txBody>
      </p:sp>
      <p:grpSp>
        <p:nvGrpSpPr>
          <p:cNvPr id="8" name="组合 1"/>
          <p:cNvGrpSpPr/>
          <p:nvPr/>
        </p:nvGrpSpPr>
        <p:grpSpPr>
          <a:xfrm>
            <a:off x="0" y="770255"/>
            <a:ext cx="12151995" cy="128270"/>
            <a:chOff x="57" y="1058"/>
            <a:chExt cx="13204" cy="202"/>
          </a:xfrm>
        </p:grpSpPr>
        <p:cxnSp>
          <p:nvCxnSpPr>
            <p:cNvPr id="4" name="直接连接符 3"/>
            <p:cNvCxnSpPr/>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a:hlinkClick r:id="" action="ppaction://noaction"/>
          </p:cNvPr>
          <p:cNvSpPr/>
          <p:nvPr/>
        </p:nvSpPr>
        <p:spPr>
          <a:xfrm>
            <a:off x="184273" y="4516467"/>
            <a:ext cx="8681800" cy="521970"/>
          </a:xfrm>
          <a:prstGeom prst="rect">
            <a:avLst/>
          </a:prstGeom>
        </p:spPr>
        <p:txBody>
          <a:bodyPr wrap="square">
            <a:spAutoFit/>
          </a:bodyPr>
          <a:lstStyle/>
          <a:p>
            <a:r>
              <a:rPr lang="en-US" altLang="zh-CN" sz="2800" b="1">
                <a:latin typeface="方正粗黑宋简体" panose="02000000000000000000" charset="-122"/>
                <a:ea typeface="方正粗黑宋简体" panose="02000000000000000000" charset="-122"/>
                <a:cs typeface="方正粗黑宋简体" panose="02000000000000000000" charset="-122"/>
              </a:rPr>
              <a:t>3.</a:t>
            </a:r>
            <a:r>
              <a:rPr lang="zh-CN" altLang="en-US" sz="2800" b="1">
                <a:latin typeface="方正粗黑宋简体" panose="02000000000000000000" charset="-122"/>
                <a:ea typeface="方正粗黑宋简体" panose="02000000000000000000" charset="-122"/>
                <a:cs typeface="方正粗黑宋简体" panose="02000000000000000000" charset="-122"/>
              </a:rPr>
              <a:t>简述黄土地貌的演变对农业生产的不利影响。</a:t>
            </a:r>
          </a:p>
        </p:txBody>
      </p:sp>
      <p:sp>
        <p:nvSpPr>
          <p:cNvPr id="6" name="矩形 5"/>
          <p:cNvSpPr/>
          <p:nvPr/>
        </p:nvSpPr>
        <p:spPr>
          <a:xfrm>
            <a:off x="20320" y="5291455"/>
            <a:ext cx="12023090" cy="460375"/>
          </a:xfrm>
          <a:prstGeom prst="rect">
            <a:avLst/>
          </a:prstGeom>
        </p:spPr>
        <p:txBody>
          <a:bodyPr wrap="square">
            <a:spAutoFit/>
          </a:bodyPr>
          <a:lstStyle/>
          <a:p>
            <a:r>
              <a:rPr lang="zh-CN" altLang="en-US" sz="2400" b="1">
                <a:solidFill>
                  <a:srgbClr val="D3472D"/>
                </a:solidFill>
              </a:rPr>
              <a:t>水土流失加剧，耕地面积不断缩减，土壤逐渐贫瘠化，耕种条件越来越差。</a:t>
            </a:r>
          </a:p>
        </p:txBody>
      </p:sp>
      <p:sp>
        <p:nvSpPr>
          <p:cNvPr id="18" name="矩形 4"/>
          <p:cNvSpPr>
            <a:spLocks noChangeArrowheads="1"/>
          </p:cNvSpPr>
          <p:nvPr>
            <p:custDataLst>
              <p:tags r:id="rId1"/>
            </p:custDataLst>
          </p:nvPr>
        </p:nvSpPr>
        <p:spPr bwMode="auto">
          <a:xfrm>
            <a:off x="35630" y="86406"/>
            <a:ext cx="88162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514350" indent="-5143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marL="0" indent="0" eaLnBrk="1" hangingPunct="1">
              <a:spcBef>
                <a:spcPct val="20000"/>
              </a:spcBef>
            </a:pPr>
            <a:r>
              <a:rPr kumimoji="1" lang="zh-CN" altLang="en-US" sz="3200" b="1" dirty="0" smtClean="0">
                <a:solidFill>
                  <a:srgbClr val="0000FF"/>
                </a:solidFill>
                <a:latin typeface="微软雅黑" panose="020B0503020204020204" pitchFamily="34" charset="-122"/>
                <a:ea typeface="微软雅黑" panose="020B0503020204020204" pitchFamily="34" charset="-122"/>
              </a:rPr>
              <a:t>（</a:t>
            </a:r>
            <a:r>
              <a:rPr kumimoji="1" lang="en-US" altLang="zh-CN" sz="3200" b="1" dirty="0" smtClean="0">
                <a:solidFill>
                  <a:srgbClr val="0000FF"/>
                </a:solidFill>
                <a:latin typeface="微软雅黑" panose="020B0503020204020204" pitchFamily="34" charset="-122"/>
                <a:ea typeface="微软雅黑" panose="020B0503020204020204" pitchFamily="34" charset="-122"/>
              </a:rPr>
              <a:t>2</a:t>
            </a:r>
            <a:r>
              <a:rPr kumimoji="1" lang="zh-CN" altLang="en-US" sz="3200" b="1" dirty="0" smtClean="0">
                <a:solidFill>
                  <a:srgbClr val="0000FF"/>
                </a:solidFill>
                <a:latin typeface="微软雅黑" panose="020B0503020204020204" pitchFamily="34" charset="-122"/>
                <a:ea typeface="微软雅黑" panose="020B0503020204020204" pitchFamily="34" charset="-122"/>
              </a:rPr>
              <a:t>）黄土高原</a:t>
            </a:r>
            <a:r>
              <a:rPr kumimoji="1" lang="zh-CN" altLang="en-US" sz="3200" b="1" dirty="0">
                <a:solidFill>
                  <a:srgbClr val="0000FF"/>
                </a:solidFill>
                <a:latin typeface="微软雅黑" panose="020B0503020204020204" pitchFamily="34" charset="-122"/>
                <a:ea typeface="微软雅黑" panose="020B0503020204020204" pitchFamily="34" charset="-122"/>
              </a:rPr>
              <a:t>地区</a:t>
            </a:r>
            <a:r>
              <a:rPr kumimoji="1" lang="zh-CN" altLang="en-US" sz="3200" b="1" dirty="0">
                <a:solidFill>
                  <a:srgbClr val="FF0000"/>
                </a:solidFill>
                <a:latin typeface="微软雅黑" panose="020B0503020204020204" pitchFamily="34" charset="-122"/>
                <a:ea typeface="微软雅黑" panose="020B0503020204020204" pitchFamily="34" charset="-122"/>
              </a:rPr>
              <a:t>农业存在的问题</a:t>
            </a:r>
            <a:r>
              <a:rPr kumimoji="1" lang="zh-CN" altLang="en-US" sz="3200" b="1" dirty="0" smtClean="0">
                <a:solidFill>
                  <a:srgbClr val="FF0000"/>
                </a:solidFill>
                <a:latin typeface="微软雅黑" panose="020B0503020204020204" pitchFamily="34" charset="-122"/>
                <a:ea typeface="微软雅黑" panose="020B0503020204020204" pitchFamily="34" charset="-122"/>
              </a:rPr>
              <a:t>：水土流失</a:t>
            </a:r>
            <a:endParaRPr kumimoji="1" lang="zh-CN" altLang="en-US" sz="3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25866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t="62466"/>
          <a:stretch>
            <a:fillRect/>
          </a:stretch>
        </p:blipFill>
        <p:spPr bwMode="auto">
          <a:xfrm>
            <a:off x="2286000" y="2971800"/>
            <a:ext cx="1716088" cy="1106488"/>
          </a:xfrm>
          <a:prstGeom prst="rect">
            <a:avLst/>
          </a:prstGeom>
          <a:noFill/>
          <a:ln w="28575" algn="ctr">
            <a:noFill/>
            <a:miter lim="800000"/>
            <a:headEnd/>
            <a:tailEnd/>
          </a:ln>
          <a:effectLst/>
        </p:spPr>
      </p:pic>
      <p:sp>
        <p:nvSpPr>
          <p:cNvPr id="24579" name="Line 3"/>
          <p:cNvSpPr>
            <a:spLocks noChangeShapeType="1"/>
          </p:cNvSpPr>
          <p:nvPr/>
        </p:nvSpPr>
        <p:spPr bwMode="auto">
          <a:xfrm>
            <a:off x="3733800" y="3505200"/>
            <a:ext cx="304800" cy="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0" name="Text Box 4"/>
          <p:cNvSpPr txBox="1">
            <a:spLocks noChangeArrowheads="1"/>
          </p:cNvSpPr>
          <p:nvPr/>
        </p:nvSpPr>
        <p:spPr bwMode="auto">
          <a:xfrm>
            <a:off x="4110436" y="2019300"/>
            <a:ext cx="615553" cy="3048000"/>
          </a:xfrm>
          <a:prstGeom prst="rect">
            <a:avLst/>
          </a:prstGeom>
          <a:solidFill>
            <a:schemeClr val="accent1"/>
          </a:solidFill>
          <a:ln w="28575" algn="ctr">
            <a:noFill/>
            <a:miter lim="800000"/>
            <a:headEnd/>
            <a:tailEnd/>
          </a:ln>
          <a:effectLst/>
        </p:spPr>
        <p:txBody>
          <a:bodyPr vert="eaVert">
            <a:spAutoFit/>
          </a:bodyPr>
          <a:lstStyle/>
          <a:p>
            <a:pPr algn="ctr">
              <a:spcBef>
                <a:spcPct val="50000"/>
              </a:spcBef>
            </a:pPr>
            <a:r>
              <a:rPr lang="zh-CN" altLang="en-US" sz="2800" b="1">
                <a:latin typeface="黑体" pitchFamily="49" charset="-122"/>
                <a:ea typeface="黑体" pitchFamily="49" charset="-122"/>
              </a:rPr>
              <a:t>水土流失加剧</a:t>
            </a:r>
          </a:p>
        </p:txBody>
      </p:sp>
      <p:sp>
        <p:nvSpPr>
          <p:cNvPr id="24581" name="Line 5"/>
          <p:cNvSpPr>
            <a:spLocks noChangeShapeType="1"/>
          </p:cNvSpPr>
          <p:nvPr/>
        </p:nvSpPr>
        <p:spPr bwMode="auto">
          <a:xfrm>
            <a:off x="4727575" y="2147888"/>
            <a:ext cx="546100" cy="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2" name="Line 6"/>
          <p:cNvSpPr>
            <a:spLocks noChangeShapeType="1"/>
          </p:cNvSpPr>
          <p:nvPr/>
        </p:nvSpPr>
        <p:spPr bwMode="auto">
          <a:xfrm flipV="1">
            <a:off x="4754563" y="2835275"/>
            <a:ext cx="495300" cy="1270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3" name="Line 7"/>
          <p:cNvSpPr>
            <a:spLocks noChangeShapeType="1"/>
          </p:cNvSpPr>
          <p:nvPr/>
        </p:nvSpPr>
        <p:spPr bwMode="auto">
          <a:xfrm flipV="1">
            <a:off x="4743450" y="3560763"/>
            <a:ext cx="546100" cy="1270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4" name="Line 8"/>
          <p:cNvSpPr>
            <a:spLocks noChangeShapeType="1"/>
          </p:cNvSpPr>
          <p:nvPr/>
        </p:nvSpPr>
        <p:spPr bwMode="auto">
          <a:xfrm flipV="1">
            <a:off x="4757738" y="4286250"/>
            <a:ext cx="508000" cy="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85" name="Rectangle 9"/>
          <p:cNvSpPr>
            <a:spLocks noChangeArrowheads="1"/>
          </p:cNvSpPr>
          <p:nvPr/>
        </p:nvSpPr>
        <p:spPr bwMode="auto">
          <a:xfrm>
            <a:off x="5353051" y="1992283"/>
            <a:ext cx="1470025"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水文变化</a:t>
            </a:r>
          </a:p>
        </p:txBody>
      </p:sp>
      <p:sp>
        <p:nvSpPr>
          <p:cNvPr id="24586" name="Line 10"/>
          <p:cNvSpPr>
            <a:spLocks noChangeShapeType="1"/>
          </p:cNvSpPr>
          <p:nvPr/>
        </p:nvSpPr>
        <p:spPr bwMode="auto">
          <a:xfrm flipV="1">
            <a:off x="6846888" y="2222500"/>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587" name="Rectangle 11"/>
          <p:cNvSpPr>
            <a:spLocks noChangeArrowheads="1"/>
          </p:cNvSpPr>
          <p:nvPr/>
        </p:nvSpPr>
        <p:spPr bwMode="auto">
          <a:xfrm>
            <a:off x="7253288" y="2041495"/>
            <a:ext cx="2768600"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含沙量大，季节变化大</a:t>
            </a:r>
          </a:p>
        </p:txBody>
      </p:sp>
      <p:sp>
        <p:nvSpPr>
          <p:cNvPr id="24588" name="Rectangle 12"/>
          <p:cNvSpPr>
            <a:spLocks noChangeArrowheads="1"/>
          </p:cNvSpPr>
          <p:nvPr/>
        </p:nvSpPr>
        <p:spPr bwMode="auto">
          <a:xfrm>
            <a:off x="5334001" y="2670145"/>
            <a:ext cx="1444625"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地貌变化</a:t>
            </a:r>
          </a:p>
        </p:txBody>
      </p:sp>
      <p:sp>
        <p:nvSpPr>
          <p:cNvPr id="24589" name="Line 13"/>
          <p:cNvSpPr>
            <a:spLocks noChangeShapeType="1"/>
          </p:cNvSpPr>
          <p:nvPr/>
        </p:nvSpPr>
        <p:spPr bwMode="auto">
          <a:xfrm>
            <a:off x="6861175" y="2833688"/>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590" name="Rectangle 14"/>
          <p:cNvSpPr>
            <a:spLocks noChangeArrowheads="1"/>
          </p:cNvSpPr>
          <p:nvPr/>
        </p:nvSpPr>
        <p:spPr bwMode="auto">
          <a:xfrm>
            <a:off x="7289800" y="2657445"/>
            <a:ext cx="2732088"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千沟万壑，支离破碎</a:t>
            </a:r>
          </a:p>
        </p:txBody>
      </p:sp>
      <p:sp>
        <p:nvSpPr>
          <p:cNvPr id="24591" name="Rectangle 15"/>
          <p:cNvSpPr>
            <a:spLocks noChangeArrowheads="1"/>
          </p:cNvSpPr>
          <p:nvPr/>
        </p:nvSpPr>
        <p:spPr bwMode="auto">
          <a:xfrm>
            <a:off x="5349875" y="3451195"/>
            <a:ext cx="1447800"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土壤侵蚀</a:t>
            </a:r>
          </a:p>
        </p:txBody>
      </p:sp>
      <p:sp>
        <p:nvSpPr>
          <p:cNvPr id="24592" name="Line 16"/>
          <p:cNvSpPr>
            <a:spLocks noChangeShapeType="1"/>
          </p:cNvSpPr>
          <p:nvPr/>
        </p:nvSpPr>
        <p:spPr bwMode="auto">
          <a:xfrm flipV="1">
            <a:off x="6873875" y="3621088"/>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593" name="Line 17"/>
          <p:cNvSpPr>
            <a:spLocks noChangeShapeType="1"/>
          </p:cNvSpPr>
          <p:nvPr/>
        </p:nvSpPr>
        <p:spPr bwMode="auto">
          <a:xfrm>
            <a:off x="6862763" y="4295775"/>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594" name="Rectangle 18"/>
          <p:cNvSpPr>
            <a:spLocks noChangeArrowheads="1"/>
          </p:cNvSpPr>
          <p:nvPr/>
        </p:nvSpPr>
        <p:spPr bwMode="auto">
          <a:xfrm>
            <a:off x="7299326" y="3432145"/>
            <a:ext cx="2722563"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表土流失，肥力下降</a:t>
            </a:r>
          </a:p>
        </p:txBody>
      </p:sp>
      <p:sp>
        <p:nvSpPr>
          <p:cNvPr id="24595" name="Rectangle 19"/>
          <p:cNvSpPr>
            <a:spLocks noChangeArrowheads="1"/>
          </p:cNvSpPr>
          <p:nvPr/>
        </p:nvSpPr>
        <p:spPr bwMode="auto">
          <a:xfrm>
            <a:off x="5334001" y="4117945"/>
            <a:ext cx="1438275"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植被退化</a:t>
            </a:r>
          </a:p>
        </p:txBody>
      </p:sp>
      <p:sp>
        <p:nvSpPr>
          <p:cNvPr id="24596" name="Rectangle 20"/>
          <p:cNvSpPr>
            <a:spLocks noChangeArrowheads="1"/>
          </p:cNvSpPr>
          <p:nvPr/>
        </p:nvSpPr>
        <p:spPr bwMode="auto">
          <a:xfrm>
            <a:off x="7253288" y="4122708"/>
            <a:ext cx="3414712"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覆盖率下降</a:t>
            </a:r>
            <a:r>
              <a:rPr lang="en-US" altLang="zh-CN" sz="2000" b="1">
                <a:latin typeface="黑体" pitchFamily="49" charset="-122"/>
                <a:ea typeface="黑体" pitchFamily="49" charset="-122"/>
              </a:rPr>
              <a:t>,</a:t>
            </a:r>
            <a:r>
              <a:rPr lang="zh-CN" altLang="en-US" sz="2000" b="1">
                <a:latin typeface="黑体" pitchFamily="49" charset="-122"/>
                <a:ea typeface="黑体" pitchFamily="49" charset="-122"/>
              </a:rPr>
              <a:t>生物多样性减少</a:t>
            </a:r>
          </a:p>
        </p:txBody>
      </p:sp>
      <p:sp>
        <p:nvSpPr>
          <p:cNvPr id="24597" name="Line 21"/>
          <p:cNvSpPr>
            <a:spLocks noChangeShapeType="1"/>
          </p:cNvSpPr>
          <p:nvPr/>
        </p:nvSpPr>
        <p:spPr bwMode="auto">
          <a:xfrm flipV="1">
            <a:off x="4759325" y="4973638"/>
            <a:ext cx="508000" cy="0"/>
          </a:xfrm>
          <a:prstGeom prst="line">
            <a:avLst/>
          </a:prstGeom>
          <a:noFill/>
          <a:ln w="38100">
            <a:solidFill>
              <a:srgbClr val="FF0000"/>
            </a:solidFill>
            <a:round/>
            <a:headEnd/>
            <a:tailEnd type="triangle" w="med" len="med"/>
          </a:ln>
          <a:effectLst/>
        </p:spPr>
        <p:txBody>
          <a:bodyPr>
            <a:spAutoFit/>
          </a:bodyPr>
          <a:lstStyle/>
          <a:p>
            <a:endParaRPr lang="zh-CN" altLang="en-US"/>
          </a:p>
        </p:txBody>
      </p:sp>
      <p:sp>
        <p:nvSpPr>
          <p:cNvPr id="24598" name="Rectangle 22"/>
          <p:cNvSpPr>
            <a:spLocks noChangeArrowheads="1"/>
          </p:cNvSpPr>
          <p:nvPr/>
        </p:nvSpPr>
        <p:spPr bwMode="auto">
          <a:xfrm>
            <a:off x="5334001" y="4841845"/>
            <a:ext cx="1463675"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气候变化</a:t>
            </a:r>
          </a:p>
        </p:txBody>
      </p:sp>
      <p:sp>
        <p:nvSpPr>
          <p:cNvPr id="24599" name="Line 23"/>
          <p:cNvSpPr>
            <a:spLocks noChangeShapeType="1"/>
          </p:cNvSpPr>
          <p:nvPr/>
        </p:nvSpPr>
        <p:spPr bwMode="auto">
          <a:xfrm>
            <a:off x="6915150" y="5046663"/>
            <a:ext cx="317500" cy="0"/>
          </a:xfrm>
          <a:prstGeom prst="line">
            <a:avLst/>
          </a:prstGeom>
          <a:noFill/>
          <a:ln w="28575">
            <a:solidFill>
              <a:schemeClr val="tx1"/>
            </a:solidFill>
            <a:round/>
            <a:headEnd/>
            <a:tailEnd/>
          </a:ln>
          <a:effectLst/>
        </p:spPr>
        <p:txBody>
          <a:bodyPr>
            <a:spAutoFit/>
          </a:bodyPr>
          <a:lstStyle/>
          <a:p>
            <a:endParaRPr lang="zh-CN" altLang="en-US"/>
          </a:p>
        </p:txBody>
      </p:sp>
      <p:sp>
        <p:nvSpPr>
          <p:cNvPr id="24600" name="Rectangle 24"/>
          <p:cNvSpPr>
            <a:spLocks noChangeArrowheads="1"/>
          </p:cNvSpPr>
          <p:nvPr/>
        </p:nvSpPr>
        <p:spPr bwMode="auto">
          <a:xfrm>
            <a:off x="7273926" y="4848195"/>
            <a:ext cx="2747963" cy="400110"/>
          </a:xfrm>
          <a:prstGeom prst="rect">
            <a:avLst/>
          </a:prstGeom>
          <a:solidFill>
            <a:schemeClr val="accent1"/>
          </a:solidFill>
          <a:ln w="28575" algn="ctr">
            <a:solidFill>
              <a:schemeClr val="tx1"/>
            </a:solidFill>
            <a:miter lim="800000"/>
            <a:headEnd/>
            <a:tailEnd/>
          </a:ln>
          <a:effectLst/>
        </p:spPr>
        <p:txBody>
          <a:bodyPr anchor="ctr">
            <a:spAutoFit/>
          </a:bodyPr>
          <a:lstStyle/>
          <a:p>
            <a:pPr algn="ctr"/>
            <a:r>
              <a:rPr lang="zh-CN" altLang="en-US" sz="2000" b="1">
                <a:latin typeface="黑体" pitchFamily="49" charset="-122"/>
                <a:ea typeface="黑体" pitchFamily="49" charset="-122"/>
              </a:rPr>
              <a:t>蒸发加剧，气候变干</a:t>
            </a:r>
          </a:p>
        </p:txBody>
      </p:sp>
      <p:sp>
        <p:nvSpPr>
          <p:cNvPr id="24601" name="Line 25"/>
          <p:cNvSpPr>
            <a:spLocks noChangeShapeType="1"/>
          </p:cNvSpPr>
          <p:nvPr/>
        </p:nvSpPr>
        <p:spPr bwMode="auto">
          <a:xfrm flipV="1">
            <a:off x="6097588" y="3124200"/>
            <a:ext cx="0" cy="2286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2" name="Line 26"/>
          <p:cNvSpPr>
            <a:spLocks noChangeShapeType="1"/>
          </p:cNvSpPr>
          <p:nvPr/>
        </p:nvSpPr>
        <p:spPr bwMode="auto">
          <a:xfrm flipV="1">
            <a:off x="6122988" y="2451100"/>
            <a:ext cx="0" cy="1778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3" name="Line 27"/>
          <p:cNvSpPr>
            <a:spLocks noChangeShapeType="1"/>
          </p:cNvSpPr>
          <p:nvPr/>
        </p:nvSpPr>
        <p:spPr bwMode="auto">
          <a:xfrm>
            <a:off x="6135688" y="3911600"/>
            <a:ext cx="0" cy="1778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4" name="Line 28"/>
          <p:cNvSpPr>
            <a:spLocks noChangeShapeType="1"/>
          </p:cNvSpPr>
          <p:nvPr/>
        </p:nvSpPr>
        <p:spPr bwMode="auto">
          <a:xfrm>
            <a:off x="6135688" y="4572000"/>
            <a:ext cx="0" cy="1778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5" name="Line 29"/>
          <p:cNvSpPr>
            <a:spLocks noChangeShapeType="1"/>
          </p:cNvSpPr>
          <p:nvPr/>
        </p:nvSpPr>
        <p:spPr bwMode="auto">
          <a:xfrm flipV="1">
            <a:off x="7862888" y="3136900"/>
            <a:ext cx="0" cy="2286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6" name="Line 30"/>
          <p:cNvSpPr>
            <a:spLocks noChangeShapeType="1"/>
          </p:cNvSpPr>
          <p:nvPr/>
        </p:nvSpPr>
        <p:spPr bwMode="auto">
          <a:xfrm flipV="1">
            <a:off x="7799388" y="2463800"/>
            <a:ext cx="0" cy="1397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7" name="Line 31"/>
          <p:cNvSpPr>
            <a:spLocks noChangeShapeType="1"/>
          </p:cNvSpPr>
          <p:nvPr/>
        </p:nvSpPr>
        <p:spPr bwMode="auto">
          <a:xfrm>
            <a:off x="7875588" y="3860800"/>
            <a:ext cx="0" cy="1905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8" name="Line 32"/>
          <p:cNvSpPr>
            <a:spLocks noChangeShapeType="1"/>
          </p:cNvSpPr>
          <p:nvPr/>
        </p:nvSpPr>
        <p:spPr bwMode="auto">
          <a:xfrm>
            <a:off x="7888288" y="4572000"/>
            <a:ext cx="12700" cy="2540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09" name="Text Box 33"/>
          <p:cNvSpPr txBox="1">
            <a:spLocks noChangeArrowheads="1"/>
          </p:cNvSpPr>
          <p:nvPr/>
        </p:nvSpPr>
        <p:spPr bwMode="auto">
          <a:xfrm>
            <a:off x="1579563" y="1676400"/>
            <a:ext cx="914400" cy="730250"/>
          </a:xfrm>
          <a:prstGeom prst="rect">
            <a:avLst/>
          </a:prstGeom>
          <a:noFill/>
          <a:ln w="28575" algn="ctr">
            <a:solidFill>
              <a:schemeClr val="tx1"/>
            </a:solidFill>
            <a:miter lim="800000"/>
            <a:headEnd/>
            <a:tailEnd/>
          </a:ln>
          <a:effectLst/>
        </p:spPr>
        <p:txBody>
          <a:bodyPr>
            <a:spAutoFit/>
          </a:bodyPr>
          <a:lstStyle/>
          <a:p>
            <a:pPr algn="ctr">
              <a:spcBef>
                <a:spcPct val="50000"/>
              </a:spcBef>
            </a:pPr>
            <a:r>
              <a:rPr lang="zh-CN" altLang="en-US" sz="2000" b="1">
                <a:solidFill>
                  <a:srgbClr val="FF3300"/>
                </a:solidFill>
                <a:latin typeface="黑体" pitchFamily="49" charset="-122"/>
                <a:ea typeface="黑体" pitchFamily="49" charset="-122"/>
              </a:rPr>
              <a:t>过度开垦</a:t>
            </a:r>
          </a:p>
        </p:txBody>
      </p:sp>
      <p:sp>
        <p:nvSpPr>
          <p:cNvPr id="24610" name="Text Box 34"/>
          <p:cNvSpPr txBox="1">
            <a:spLocks noChangeArrowheads="1"/>
          </p:cNvSpPr>
          <p:nvPr/>
        </p:nvSpPr>
        <p:spPr bwMode="auto">
          <a:xfrm>
            <a:off x="1579563" y="4800600"/>
            <a:ext cx="838200" cy="730250"/>
          </a:xfrm>
          <a:prstGeom prst="rect">
            <a:avLst/>
          </a:prstGeom>
          <a:noFill/>
          <a:ln w="28575" algn="ctr">
            <a:solidFill>
              <a:schemeClr val="tx1"/>
            </a:solidFill>
            <a:miter lim="800000"/>
            <a:headEnd/>
            <a:tailEnd/>
          </a:ln>
          <a:effectLst/>
        </p:spPr>
        <p:txBody>
          <a:bodyPr>
            <a:spAutoFit/>
          </a:bodyPr>
          <a:lstStyle/>
          <a:p>
            <a:pPr algn="ctr">
              <a:spcBef>
                <a:spcPct val="50000"/>
              </a:spcBef>
            </a:pPr>
            <a:r>
              <a:rPr lang="zh-CN" altLang="en-US" sz="2000" b="1">
                <a:solidFill>
                  <a:srgbClr val="FF3300"/>
                </a:solidFill>
                <a:latin typeface="黑体" pitchFamily="49" charset="-122"/>
                <a:ea typeface="黑体" pitchFamily="49" charset="-122"/>
              </a:rPr>
              <a:t>过度樵采</a:t>
            </a:r>
          </a:p>
        </p:txBody>
      </p:sp>
      <p:sp>
        <p:nvSpPr>
          <p:cNvPr id="24611" name="Line 35"/>
          <p:cNvSpPr>
            <a:spLocks noChangeShapeType="1"/>
          </p:cNvSpPr>
          <p:nvPr/>
        </p:nvSpPr>
        <p:spPr bwMode="auto">
          <a:xfrm>
            <a:off x="2209800" y="2438400"/>
            <a:ext cx="304800" cy="3429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12" name="Line 36"/>
          <p:cNvSpPr>
            <a:spLocks noChangeShapeType="1"/>
          </p:cNvSpPr>
          <p:nvPr/>
        </p:nvSpPr>
        <p:spPr bwMode="auto">
          <a:xfrm flipV="1">
            <a:off x="2133600" y="4267200"/>
            <a:ext cx="381000" cy="40640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13" name="Text Box 37"/>
          <p:cNvSpPr txBox="1">
            <a:spLocks noChangeArrowheads="1"/>
          </p:cNvSpPr>
          <p:nvPr/>
        </p:nvSpPr>
        <p:spPr bwMode="auto">
          <a:xfrm>
            <a:off x="3196584" y="5894388"/>
            <a:ext cx="5844870" cy="707886"/>
          </a:xfrm>
          <a:prstGeom prst="rect">
            <a:avLst/>
          </a:prstGeom>
          <a:noFill/>
          <a:ln w="28575" algn="ctr">
            <a:noFill/>
            <a:miter lim="800000"/>
            <a:headEnd/>
            <a:tailEnd/>
          </a:ln>
          <a:effectLst/>
        </p:spPr>
        <p:txBody>
          <a:bodyPr wrap="none">
            <a:spAutoFit/>
          </a:bodyPr>
          <a:lstStyle/>
          <a:p>
            <a:pPr algn="ctr"/>
            <a:r>
              <a:rPr lang="zh-CN" altLang="en-US" sz="4000" b="1">
                <a:solidFill>
                  <a:srgbClr val="FF0066"/>
                </a:solidFill>
                <a:latin typeface="黑体" pitchFamily="49" charset="-122"/>
                <a:ea typeface="黑体" pitchFamily="49" charset="-122"/>
              </a:rPr>
              <a:t>（</a:t>
            </a:r>
            <a:r>
              <a:rPr lang="zh-CN" altLang="en-US" sz="4000" b="1">
                <a:solidFill>
                  <a:srgbClr val="FF0066"/>
                </a:solidFill>
                <a:latin typeface="Arial"/>
                <a:ea typeface="黑体" pitchFamily="49" charset="-122"/>
              </a:rPr>
              <a:t>“</a:t>
            </a:r>
            <a:r>
              <a:rPr lang="zh-CN" altLang="en-US" sz="4000" b="1">
                <a:solidFill>
                  <a:srgbClr val="FF0066"/>
                </a:solidFill>
                <a:latin typeface="黑体" pitchFamily="49" charset="-122"/>
                <a:ea typeface="黑体" pitchFamily="49" charset="-122"/>
              </a:rPr>
              <a:t>牵一发而动全身</a:t>
            </a:r>
            <a:r>
              <a:rPr lang="zh-CN" altLang="en-US" sz="4000" b="1">
                <a:solidFill>
                  <a:srgbClr val="FF0066"/>
                </a:solidFill>
                <a:latin typeface="Arial"/>
                <a:ea typeface="黑体" pitchFamily="49" charset="-122"/>
              </a:rPr>
              <a:t>”</a:t>
            </a:r>
            <a:r>
              <a:rPr lang="zh-CN" altLang="en-US" sz="4000" b="1">
                <a:solidFill>
                  <a:srgbClr val="FF0066"/>
                </a:solidFill>
                <a:latin typeface="黑体" pitchFamily="49" charset="-122"/>
                <a:ea typeface="黑体" pitchFamily="49" charset="-122"/>
              </a:rPr>
              <a:t>）</a:t>
            </a:r>
          </a:p>
        </p:txBody>
      </p:sp>
      <p:sp>
        <p:nvSpPr>
          <p:cNvPr id="24614" name="Text Box 38"/>
          <p:cNvSpPr txBox="1">
            <a:spLocks noChangeArrowheads="1"/>
          </p:cNvSpPr>
          <p:nvPr/>
        </p:nvSpPr>
        <p:spPr bwMode="auto">
          <a:xfrm>
            <a:off x="1579563" y="3276600"/>
            <a:ext cx="838200" cy="730250"/>
          </a:xfrm>
          <a:prstGeom prst="rect">
            <a:avLst/>
          </a:prstGeom>
          <a:noFill/>
          <a:ln w="28575" algn="ctr">
            <a:solidFill>
              <a:schemeClr val="tx1"/>
            </a:solidFill>
            <a:miter lim="800000"/>
            <a:headEnd/>
            <a:tailEnd/>
          </a:ln>
          <a:effectLst/>
        </p:spPr>
        <p:txBody>
          <a:bodyPr>
            <a:spAutoFit/>
          </a:bodyPr>
          <a:lstStyle/>
          <a:p>
            <a:pPr algn="ctr">
              <a:spcBef>
                <a:spcPct val="50000"/>
              </a:spcBef>
            </a:pPr>
            <a:r>
              <a:rPr lang="zh-CN" altLang="en-US" sz="2000" b="1">
                <a:solidFill>
                  <a:srgbClr val="FF3300"/>
                </a:solidFill>
                <a:latin typeface="黑体" pitchFamily="49" charset="-122"/>
                <a:ea typeface="黑体" pitchFamily="49" charset="-122"/>
              </a:rPr>
              <a:t>过度放牧</a:t>
            </a:r>
          </a:p>
        </p:txBody>
      </p:sp>
      <p:sp>
        <p:nvSpPr>
          <p:cNvPr id="24615" name="Line 39"/>
          <p:cNvSpPr>
            <a:spLocks noChangeShapeType="1"/>
          </p:cNvSpPr>
          <p:nvPr/>
        </p:nvSpPr>
        <p:spPr bwMode="auto">
          <a:xfrm>
            <a:off x="2438400" y="3581400"/>
            <a:ext cx="152400" cy="0"/>
          </a:xfrm>
          <a:prstGeom prst="line">
            <a:avLst/>
          </a:prstGeom>
          <a:noFill/>
          <a:ln w="28575">
            <a:solidFill>
              <a:schemeClr val="tx1"/>
            </a:solidFill>
            <a:round/>
            <a:headEnd/>
            <a:tailEnd type="triangle" w="med" len="med"/>
          </a:ln>
          <a:effectLst/>
        </p:spPr>
        <p:txBody>
          <a:bodyPr>
            <a:spAutoFit/>
          </a:bodyPr>
          <a:lstStyle/>
          <a:p>
            <a:endParaRPr lang="zh-CN" altLang="en-US"/>
          </a:p>
        </p:txBody>
      </p:sp>
      <p:sp>
        <p:nvSpPr>
          <p:cNvPr id="24616" name="Rectangle 40"/>
          <p:cNvSpPr>
            <a:spLocks noChangeArrowheads="1"/>
          </p:cNvSpPr>
          <p:nvPr/>
        </p:nvSpPr>
        <p:spPr bwMode="auto">
          <a:xfrm>
            <a:off x="1981200" y="533400"/>
            <a:ext cx="7848600" cy="476250"/>
          </a:xfrm>
          <a:prstGeom prst="rect">
            <a:avLst/>
          </a:prstGeom>
          <a:noFill/>
          <a:ln w="19050">
            <a:solidFill>
              <a:schemeClr val="tx1"/>
            </a:solidFill>
            <a:miter lim="800000"/>
            <a:headEnd/>
            <a:tailEnd/>
          </a:ln>
          <a:effectLst/>
        </p:spPr>
        <p:txBody>
          <a:bodyPr>
            <a:spAutoFit/>
          </a:bodyPr>
          <a:lstStyle/>
          <a:p>
            <a:pPr algn="ctr"/>
            <a:r>
              <a:rPr lang="zh-CN" altLang="en-US" sz="2400" b="1" dirty="0" smtClean="0">
                <a:solidFill>
                  <a:srgbClr val="0000FF"/>
                </a:solidFill>
                <a:latin typeface="黑体" pitchFamily="49" charset="-122"/>
                <a:ea typeface="黑体" pitchFamily="49" charset="-122"/>
              </a:rPr>
              <a:t>这</a:t>
            </a:r>
            <a:r>
              <a:rPr lang="zh-CN" altLang="en-US" sz="2400" b="1" dirty="0">
                <a:solidFill>
                  <a:srgbClr val="0000FF"/>
                </a:solidFill>
                <a:latin typeface="黑体" pitchFamily="49" charset="-122"/>
                <a:ea typeface="黑体" pitchFamily="49" charset="-122"/>
              </a:rPr>
              <a:t>一要素的变化会对黄土高原地区带来什么影响？</a:t>
            </a:r>
          </a:p>
        </p:txBody>
      </p:sp>
    </p:spTree>
    <p:extLst>
      <p:ext uri="{BB962C8B-B14F-4D97-AF65-F5344CB8AC3E}">
        <p14:creationId xmlns:p14="http://schemas.microsoft.com/office/powerpoint/2010/main" val="1884824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linds(horizontal)">
                                      <p:cBhvr>
                                        <p:cTn id="7" dur="500"/>
                                        <p:tgtEl>
                                          <p:spTgt spid="2458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579"/>
                                        </p:tgtEl>
                                        <p:attrNameLst>
                                          <p:attrName>style.visibility</p:attrName>
                                        </p:attrNameLst>
                                      </p:cBhvr>
                                      <p:to>
                                        <p:strVal val="visible"/>
                                      </p:to>
                                    </p:set>
                                    <p:animEffect transition="in" filter="wipe(left)">
                                      <p:cBhvr>
                                        <p:cTn id="10" dur="500"/>
                                        <p:tgtEl>
                                          <p:spTgt spid="2457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581"/>
                                        </p:tgtEl>
                                        <p:attrNameLst>
                                          <p:attrName>style.visibility</p:attrName>
                                        </p:attrNameLst>
                                      </p:cBhvr>
                                      <p:to>
                                        <p:strVal val="visible"/>
                                      </p:to>
                                    </p:set>
                                    <p:animEffect transition="in" filter="blinds(horizontal)">
                                      <p:cBhvr>
                                        <p:cTn id="15" dur="500"/>
                                        <p:tgtEl>
                                          <p:spTgt spid="24581"/>
                                        </p:tgtEl>
                                      </p:cBhvr>
                                    </p:animEffec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24585"/>
                                        </p:tgtEl>
                                        <p:attrNameLst>
                                          <p:attrName>style.visibility</p:attrName>
                                        </p:attrNameLst>
                                      </p:cBhvr>
                                      <p:to>
                                        <p:strVal val="visible"/>
                                      </p:to>
                                    </p:set>
                                    <p:animEffect transition="in" filter="blinds(horizontal)">
                                      <p:cBhvr>
                                        <p:cTn id="19" dur="500"/>
                                        <p:tgtEl>
                                          <p:spTgt spid="2458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4582"/>
                                        </p:tgtEl>
                                        <p:attrNameLst>
                                          <p:attrName>style.visibility</p:attrName>
                                        </p:attrNameLst>
                                      </p:cBhvr>
                                      <p:to>
                                        <p:strVal val="visible"/>
                                      </p:to>
                                    </p:set>
                                    <p:animEffect transition="in" filter="wipe(left)">
                                      <p:cBhvr>
                                        <p:cTn id="24" dur="500"/>
                                        <p:tgtEl>
                                          <p:spTgt spid="24582"/>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24588"/>
                                        </p:tgtEl>
                                        <p:attrNameLst>
                                          <p:attrName>style.visibility</p:attrName>
                                        </p:attrNameLst>
                                      </p:cBhvr>
                                      <p:to>
                                        <p:strVal val="visible"/>
                                      </p:to>
                                    </p:set>
                                    <p:animEffect transition="in" filter="blinds(horizontal)">
                                      <p:cBhvr>
                                        <p:cTn id="28" dur="500"/>
                                        <p:tgtEl>
                                          <p:spTgt spid="2458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4583"/>
                                        </p:tgtEl>
                                        <p:attrNameLst>
                                          <p:attrName>style.visibility</p:attrName>
                                        </p:attrNameLst>
                                      </p:cBhvr>
                                      <p:to>
                                        <p:strVal val="visible"/>
                                      </p:to>
                                    </p:set>
                                    <p:animEffect transition="in" filter="wipe(left)">
                                      <p:cBhvr>
                                        <p:cTn id="33" dur="500"/>
                                        <p:tgtEl>
                                          <p:spTgt spid="24583"/>
                                        </p:tgtEl>
                                      </p:cBhvr>
                                    </p:animEffect>
                                  </p:childTnLst>
                                </p:cTn>
                              </p:par>
                            </p:childTnLst>
                          </p:cTn>
                        </p:par>
                        <p:par>
                          <p:cTn id="34" fill="hold">
                            <p:stCondLst>
                              <p:cond delay="500"/>
                            </p:stCondLst>
                            <p:childTnLst>
                              <p:par>
                                <p:cTn id="35" presetID="3" presetClass="entr" presetSubtype="10" fill="hold" grpId="0" nodeType="afterEffect">
                                  <p:stCondLst>
                                    <p:cond delay="0"/>
                                  </p:stCondLst>
                                  <p:childTnLst>
                                    <p:set>
                                      <p:cBhvr>
                                        <p:cTn id="36" dur="1" fill="hold">
                                          <p:stCondLst>
                                            <p:cond delay="0"/>
                                          </p:stCondLst>
                                        </p:cTn>
                                        <p:tgtEl>
                                          <p:spTgt spid="24591"/>
                                        </p:tgtEl>
                                        <p:attrNameLst>
                                          <p:attrName>style.visibility</p:attrName>
                                        </p:attrNameLst>
                                      </p:cBhvr>
                                      <p:to>
                                        <p:strVal val="visible"/>
                                      </p:to>
                                    </p:set>
                                    <p:animEffect transition="in" filter="blinds(horizontal)">
                                      <p:cBhvr>
                                        <p:cTn id="37" dur="500"/>
                                        <p:tgtEl>
                                          <p:spTgt spid="2459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584"/>
                                        </p:tgtEl>
                                        <p:attrNameLst>
                                          <p:attrName>style.visibility</p:attrName>
                                        </p:attrNameLst>
                                      </p:cBhvr>
                                      <p:to>
                                        <p:strVal val="visible"/>
                                      </p:to>
                                    </p:set>
                                    <p:animEffect transition="in" filter="wipe(left)">
                                      <p:cBhvr>
                                        <p:cTn id="42" dur="500"/>
                                        <p:tgtEl>
                                          <p:spTgt spid="24584"/>
                                        </p:tgtEl>
                                      </p:cBhvr>
                                    </p:animEffec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24595"/>
                                        </p:tgtEl>
                                        <p:attrNameLst>
                                          <p:attrName>style.visibility</p:attrName>
                                        </p:attrNameLst>
                                      </p:cBhvr>
                                      <p:to>
                                        <p:strVal val="visible"/>
                                      </p:to>
                                    </p:set>
                                    <p:animEffect transition="in" filter="blinds(horizontal)">
                                      <p:cBhvr>
                                        <p:cTn id="46" dur="500"/>
                                        <p:tgtEl>
                                          <p:spTgt spid="2459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4597"/>
                                        </p:tgtEl>
                                        <p:attrNameLst>
                                          <p:attrName>style.visibility</p:attrName>
                                        </p:attrNameLst>
                                      </p:cBhvr>
                                      <p:to>
                                        <p:strVal val="visible"/>
                                      </p:to>
                                    </p:set>
                                    <p:animEffect transition="in" filter="blinds(horizontal)">
                                      <p:cBhvr>
                                        <p:cTn id="51" dur="500"/>
                                        <p:tgtEl>
                                          <p:spTgt spid="24597"/>
                                        </p:tgtEl>
                                      </p:cBhvr>
                                    </p:animEffec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24598"/>
                                        </p:tgtEl>
                                        <p:attrNameLst>
                                          <p:attrName>style.visibility</p:attrName>
                                        </p:attrNameLst>
                                      </p:cBhvr>
                                      <p:to>
                                        <p:strVal val="visible"/>
                                      </p:to>
                                    </p:set>
                                    <p:animEffect transition="in" filter="blinds(horizontal)">
                                      <p:cBhvr>
                                        <p:cTn id="55" dur="500"/>
                                        <p:tgtEl>
                                          <p:spTgt spid="2459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4586"/>
                                        </p:tgtEl>
                                        <p:attrNameLst>
                                          <p:attrName>style.visibility</p:attrName>
                                        </p:attrNameLst>
                                      </p:cBhvr>
                                      <p:to>
                                        <p:strVal val="visible"/>
                                      </p:to>
                                    </p:set>
                                    <p:animEffect transition="in" filter="blinds(horizontal)">
                                      <p:cBhvr>
                                        <p:cTn id="60" dur="500"/>
                                        <p:tgtEl>
                                          <p:spTgt spid="24586"/>
                                        </p:tgtEl>
                                      </p:cBhvr>
                                    </p:animEffect>
                                  </p:childTnLst>
                                </p:cTn>
                              </p:par>
                            </p:childTnLst>
                          </p:cTn>
                        </p:par>
                        <p:par>
                          <p:cTn id="61" fill="hold">
                            <p:stCondLst>
                              <p:cond delay="1000"/>
                            </p:stCondLst>
                            <p:childTnLst>
                              <p:par>
                                <p:cTn id="62" presetID="3" presetClass="entr" presetSubtype="10" fill="hold" grpId="0" nodeType="afterEffect">
                                  <p:stCondLst>
                                    <p:cond delay="0"/>
                                  </p:stCondLst>
                                  <p:childTnLst>
                                    <p:set>
                                      <p:cBhvr>
                                        <p:cTn id="63" dur="1" fill="hold">
                                          <p:stCondLst>
                                            <p:cond delay="0"/>
                                          </p:stCondLst>
                                        </p:cTn>
                                        <p:tgtEl>
                                          <p:spTgt spid="24587"/>
                                        </p:tgtEl>
                                        <p:attrNameLst>
                                          <p:attrName>style.visibility</p:attrName>
                                        </p:attrNameLst>
                                      </p:cBhvr>
                                      <p:to>
                                        <p:strVal val="visible"/>
                                      </p:to>
                                    </p:set>
                                    <p:animEffect transition="in" filter="blinds(horizontal)">
                                      <p:cBhvr>
                                        <p:cTn id="64" dur="500"/>
                                        <p:tgtEl>
                                          <p:spTgt spid="24587"/>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4589"/>
                                        </p:tgtEl>
                                        <p:attrNameLst>
                                          <p:attrName>style.visibility</p:attrName>
                                        </p:attrNameLst>
                                      </p:cBhvr>
                                      <p:to>
                                        <p:strVal val="visible"/>
                                      </p:to>
                                    </p:set>
                                    <p:animEffect transition="in" filter="blinds(horizontal)">
                                      <p:cBhvr>
                                        <p:cTn id="69" dur="500"/>
                                        <p:tgtEl>
                                          <p:spTgt spid="24589"/>
                                        </p:tgtEl>
                                      </p:cBhvr>
                                    </p:animEffect>
                                  </p:childTnLst>
                                </p:cTn>
                              </p:par>
                            </p:childTnLst>
                          </p:cTn>
                        </p:par>
                        <p:par>
                          <p:cTn id="70" fill="hold">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24590"/>
                                        </p:tgtEl>
                                        <p:attrNameLst>
                                          <p:attrName>style.visibility</p:attrName>
                                        </p:attrNameLst>
                                      </p:cBhvr>
                                      <p:to>
                                        <p:strVal val="visible"/>
                                      </p:to>
                                    </p:set>
                                    <p:animEffect transition="in" filter="blinds(horizontal)">
                                      <p:cBhvr>
                                        <p:cTn id="73" dur="500"/>
                                        <p:tgtEl>
                                          <p:spTgt spid="2459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4592"/>
                                        </p:tgtEl>
                                        <p:attrNameLst>
                                          <p:attrName>style.visibility</p:attrName>
                                        </p:attrNameLst>
                                      </p:cBhvr>
                                      <p:to>
                                        <p:strVal val="visible"/>
                                      </p:to>
                                    </p:set>
                                    <p:animEffect transition="in" filter="blinds(horizontal)">
                                      <p:cBhvr>
                                        <p:cTn id="78" dur="500"/>
                                        <p:tgtEl>
                                          <p:spTgt spid="24592"/>
                                        </p:tgtEl>
                                      </p:cBhvr>
                                    </p:animEffect>
                                  </p:childTnLst>
                                </p:cTn>
                              </p:par>
                            </p:childTnLst>
                          </p:cTn>
                        </p:par>
                        <p:par>
                          <p:cTn id="79" fill="hold">
                            <p:stCondLst>
                              <p:cond delay="500"/>
                            </p:stCondLst>
                            <p:childTnLst>
                              <p:par>
                                <p:cTn id="80" presetID="3" presetClass="entr" presetSubtype="10" fill="hold" grpId="0" nodeType="afterEffect">
                                  <p:stCondLst>
                                    <p:cond delay="0"/>
                                  </p:stCondLst>
                                  <p:childTnLst>
                                    <p:set>
                                      <p:cBhvr>
                                        <p:cTn id="81" dur="1" fill="hold">
                                          <p:stCondLst>
                                            <p:cond delay="0"/>
                                          </p:stCondLst>
                                        </p:cTn>
                                        <p:tgtEl>
                                          <p:spTgt spid="24594"/>
                                        </p:tgtEl>
                                        <p:attrNameLst>
                                          <p:attrName>style.visibility</p:attrName>
                                        </p:attrNameLst>
                                      </p:cBhvr>
                                      <p:to>
                                        <p:strVal val="visible"/>
                                      </p:to>
                                    </p:set>
                                    <p:animEffect transition="in" filter="blinds(horizontal)">
                                      <p:cBhvr>
                                        <p:cTn id="82" dur="500"/>
                                        <p:tgtEl>
                                          <p:spTgt spid="2459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4593"/>
                                        </p:tgtEl>
                                        <p:attrNameLst>
                                          <p:attrName>style.visibility</p:attrName>
                                        </p:attrNameLst>
                                      </p:cBhvr>
                                      <p:to>
                                        <p:strVal val="visible"/>
                                      </p:to>
                                    </p:set>
                                    <p:animEffect transition="in" filter="blinds(horizontal)">
                                      <p:cBhvr>
                                        <p:cTn id="87" dur="500"/>
                                        <p:tgtEl>
                                          <p:spTgt spid="24593"/>
                                        </p:tgtEl>
                                      </p:cBhvr>
                                    </p:animEffect>
                                  </p:childTnLst>
                                </p:cTn>
                              </p:par>
                            </p:childTnLst>
                          </p:cTn>
                        </p:par>
                        <p:par>
                          <p:cTn id="88" fill="hold">
                            <p:stCondLst>
                              <p:cond delay="500"/>
                            </p:stCondLst>
                            <p:childTnLst>
                              <p:par>
                                <p:cTn id="89" presetID="3" presetClass="entr" presetSubtype="10" fill="hold" grpId="0" nodeType="afterEffect">
                                  <p:stCondLst>
                                    <p:cond delay="0"/>
                                  </p:stCondLst>
                                  <p:childTnLst>
                                    <p:set>
                                      <p:cBhvr>
                                        <p:cTn id="90" dur="1" fill="hold">
                                          <p:stCondLst>
                                            <p:cond delay="0"/>
                                          </p:stCondLst>
                                        </p:cTn>
                                        <p:tgtEl>
                                          <p:spTgt spid="24596"/>
                                        </p:tgtEl>
                                        <p:attrNameLst>
                                          <p:attrName>style.visibility</p:attrName>
                                        </p:attrNameLst>
                                      </p:cBhvr>
                                      <p:to>
                                        <p:strVal val="visible"/>
                                      </p:to>
                                    </p:set>
                                    <p:animEffect transition="in" filter="blinds(horizontal)">
                                      <p:cBhvr>
                                        <p:cTn id="91" dur="500"/>
                                        <p:tgtEl>
                                          <p:spTgt spid="24596"/>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24599"/>
                                        </p:tgtEl>
                                        <p:attrNameLst>
                                          <p:attrName>style.visibility</p:attrName>
                                        </p:attrNameLst>
                                      </p:cBhvr>
                                      <p:to>
                                        <p:strVal val="visible"/>
                                      </p:to>
                                    </p:set>
                                    <p:animEffect transition="in" filter="blinds(horizontal)">
                                      <p:cBhvr>
                                        <p:cTn id="96" dur="500"/>
                                        <p:tgtEl>
                                          <p:spTgt spid="24599"/>
                                        </p:tgtEl>
                                      </p:cBhvr>
                                    </p:animEffect>
                                  </p:childTnLst>
                                </p:cTn>
                              </p:par>
                            </p:childTnLst>
                          </p:cTn>
                        </p:par>
                        <p:par>
                          <p:cTn id="97" fill="hold">
                            <p:stCondLst>
                              <p:cond delay="500"/>
                            </p:stCondLst>
                            <p:childTnLst>
                              <p:par>
                                <p:cTn id="98" presetID="3" presetClass="entr" presetSubtype="10" fill="hold" grpId="0" nodeType="afterEffect">
                                  <p:stCondLst>
                                    <p:cond delay="0"/>
                                  </p:stCondLst>
                                  <p:childTnLst>
                                    <p:set>
                                      <p:cBhvr>
                                        <p:cTn id="99" dur="1" fill="hold">
                                          <p:stCondLst>
                                            <p:cond delay="0"/>
                                          </p:stCondLst>
                                        </p:cTn>
                                        <p:tgtEl>
                                          <p:spTgt spid="24600"/>
                                        </p:tgtEl>
                                        <p:attrNameLst>
                                          <p:attrName>style.visibility</p:attrName>
                                        </p:attrNameLst>
                                      </p:cBhvr>
                                      <p:to>
                                        <p:strVal val="visible"/>
                                      </p:to>
                                    </p:set>
                                    <p:animEffect transition="in" filter="blinds(horizontal)">
                                      <p:cBhvr>
                                        <p:cTn id="100" dur="500"/>
                                        <p:tgtEl>
                                          <p:spTgt spid="24600"/>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24601"/>
                                        </p:tgtEl>
                                        <p:attrNameLst>
                                          <p:attrName>style.visibility</p:attrName>
                                        </p:attrNameLst>
                                      </p:cBhvr>
                                      <p:to>
                                        <p:strVal val="visible"/>
                                      </p:to>
                                    </p:set>
                                    <p:animEffect transition="in" filter="blinds(horizontal)">
                                      <p:cBhvr>
                                        <p:cTn id="105" dur="500"/>
                                        <p:tgtEl>
                                          <p:spTgt spid="24601"/>
                                        </p:tgtEl>
                                      </p:cBhvr>
                                    </p:animEffect>
                                  </p:childTnLst>
                                </p:cTn>
                              </p:par>
                            </p:childTnLst>
                          </p:cTn>
                        </p:par>
                        <p:par>
                          <p:cTn id="106" fill="hold">
                            <p:stCondLst>
                              <p:cond delay="500"/>
                            </p:stCondLst>
                            <p:childTnLst>
                              <p:par>
                                <p:cTn id="107" presetID="3" presetClass="entr" presetSubtype="10" fill="hold" grpId="0" nodeType="afterEffect">
                                  <p:stCondLst>
                                    <p:cond delay="0"/>
                                  </p:stCondLst>
                                  <p:childTnLst>
                                    <p:set>
                                      <p:cBhvr>
                                        <p:cTn id="108" dur="1" fill="hold">
                                          <p:stCondLst>
                                            <p:cond delay="0"/>
                                          </p:stCondLst>
                                        </p:cTn>
                                        <p:tgtEl>
                                          <p:spTgt spid="24603"/>
                                        </p:tgtEl>
                                        <p:attrNameLst>
                                          <p:attrName>style.visibility</p:attrName>
                                        </p:attrNameLst>
                                      </p:cBhvr>
                                      <p:to>
                                        <p:strVal val="visible"/>
                                      </p:to>
                                    </p:set>
                                    <p:animEffect transition="in" filter="blinds(horizontal)">
                                      <p:cBhvr>
                                        <p:cTn id="109" dur="500"/>
                                        <p:tgtEl>
                                          <p:spTgt spid="24603"/>
                                        </p:tgtEl>
                                      </p:cBhvr>
                                    </p:animEffect>
                                  </p:childTnLst>
                                </p:cTn>
                              </p:par>
                            </p:childTnLst>
                          </p:cTn>
                        </p:par>
                        <p:par>
                          <p:cTn id="110" fill="hold">
                            <p:stCondLst>
                              <p:cond delay="1000"/>
                            </p:stCondLst>
                            <p:childTnLst>
                              <p:par>
                                <p:cTn id="111" presetID="3" presetClass="entr" presetSubtype="10" fill="hold" grpId="0" nodeType="afterEffect">
                                  <p:stCondLst>
                                    <p:cond delay="0"/>
                                  </p:stCondLst>
                                  <p:childTnLst>
                                    <p:set>
                                      <p:cBhvr>
                                        <p:cTn id="112" dur="1" fill="hold">
                                          <p:stCondLst>
                                            <p:cond delay="0"/>
                                          </p:stCondLst>
                                        </p:cTn>
                                        <p:tgtEl>
                                          <p:spTgt spid="24602"/>
                                        </p:tgtEl>
                                        <p:attrNameLst>
                                          <p:attrName>style.visibility</p:attrName>
                                        </p:attrNameLst>
                                      </p:cBhvr>
                                      <p:to>
                                        <p:strVal val="visible"/>
                                      </p:to>
                                    </p:set>
                                    <p:animEffect transition="in" filter="blinds(horizontal)">
                                      <p:cBhvr>
                                        <p:cTn id="113" dur="500"/>
                                        <p:tgtEl>
                                          <p:spTgt spid="24602"/>
                                        </p:tgtEl>
                                      </p:cBhvr>
                                    </p:animEffect>
                                  </p:childTnLst>
                                </p:cTn>
                              </p:par>
                            </p:childTnLst>
                          </p:cTn>
                        </p:par>
                        <p:par>
                          <p:cTn id="114" fill="hold">
                            <p:stCondLst>
                              <p:cond delay="1500"/>
                            </p:stCondLst>
                            <p:childTnLst>
                              <p:par>
                                <p:cTn id="115" presetID="3" presetClass="entr" presetSubtype="10" fill="hold" grpId="0" nodeType="afterEffect">
                                  <p:stCondLst>
                                    <p:cond delay="0"/>
                                  </p:stCondLst>
                                  <p:childTnLst>
                                    <p:set>
                                      <p:cBhvr>
                                        <p:cTn id="116" dur="1" fill="hold">
                                          <p:stCondLst>
                                            <p:cond delay="0"/>
                                          </p:stCondLst>
                                        </p:cTn>
                                        <p:tgtEl>
                                          <p:spTgt spid="24604"/>
                                        </p:tgtEl>
                                        <p:attrNameLst>
                                          <p:attrName>style.visibility</p:attrName>
                                        </p:attrNameLst>
                                      </p:cBhvr>
                                      <p:to>
                                        <p:strVal val="visible"/>
                                      </p:to>
                                    </p:set>
                                    <p:animEffect transition="in" filter="blinds(horizontal)">
                                      <p:cBhvr>
                                        <p:cTn id="117" dur="500"/>
                                        <p:tgtEl>
                                          <p:spTgt spid="24604"/>
                                        </p:tgtEl>
                                      </p:cBhvr>
                                    </p:animEffect>
                                  </p:childTnLst>
                                </p:cTn>
                              </p:par>
                            </p:childTnLst>
                          </p:cTn>
                        </p:par>
                        <p:par>
                          <p:cTn id="118" fill="hold">
                            <p:stCondLst>
                              <p:cond delay="2000"/>
                            </p:stCondLst>
                            <p:childTnLst>
                              <p:par>
                                <p:cTn id="119" presetID="3" presetClass="entr" presetSubtype="10" fill="hold" grpId="0" nodeType="afterEffect">
                                  <p:stCondLst>
                                    <p:cond delay="0"/>
                                  </p:stCondLst>
                                  <p:childTnLst>
                                    <p:set>
                                      <p:cBhvr>
                                        <p:cTn id="120" dur="1" fill="hold">
                                          <p:stCondLst>
                                            <p:cond delay="0"/>
                                          </p:stCondLst>
                                        </p:cTn>
                                        <p:tgtEl>
                                          <p:spTgt spid="24605"/>
                                        </p:tgtEl>
                                        <p:attrNameLst>
                                          <p:attrName>style.visibility</p:attrName>
                                        </p:attrNameLst>
                                      </p:cBhvr>
                                      <p:to>
                                        <p:strVal val="visible"/>
                                      </p:to>
                                    </p:set>
                                    <p:animEffect transition="in" filter="blinds(horizontal)">
                                      <p:cBhvr>
                                        <p:cTn id="121" dur="500"/>
                                        <p:tgtEl>
                                          <p:spTgt spid="24605"/>
                                        </p:tgtEl>
                                      </p:cBhvr>
                                    </p:animEffect>
                                  </p:childTnLst>
                                </p:cTn>
                              </p:par>
                            </p:childTnLst>
                          </p:cTn>
                        </p:par>
                        <p:par>
                          <p:cTn id="122" fill="hold">
                            <p:stCondLst>
                              <p:cond delay="2500"/>
                            </p:stCondLst>
                            <p:childTnLst>
                              <p:par>
                                <p:cTn id="123" presetID="3" presetClass="entr" presetSubtype="10" fill="hold" grpId="0" nodeType="afterEffect">
                                  <p:stCondLst>
                                    <p:cond delay="0"/>
                                  </p:stCondLst>
                                  <p:childTnLst>
                                    <p:set>
                                      <p:cBhvr>
                                        <p:cTn id="124" dur="1" fill="hold">
                                          <p:stCondLst>
                                            <p:cond delay="0"/>
                                          </p:stCondLst>
                                        </p:cTn>
                                        <p:tgtEl>
                                          <p:spTgt spid="24606"/>
                                        </p:tgtEl>
                                        <p:attrNameLst>
                                          <p:attrName>style.visibility</p:attrName>
                                        </p:attrNameLst>
                                      </p:cBhvr>
                                      <p:to>
                                        <p:strVal val="visible"/>
                                      </p:to>
                                    </p:set>
                                    <p:animEffect transition="in" filter="blinds(horizontal)">
                                      <p:cBhvr>
                                        <p:cTn id="125" dur="500"/>
                                        <p:tgtEl>
                                          <p:spTgt spid="24606"/>
                                        </p:tgtEl>
                                      </p:cBhvr>
                                    </p:animEffect>
                                  </p:childTnLst>
                                </p:cTn>
                              </p:par>
                            </p:childTnLst>
                          </p:cTn>
                        </p:par>
                        <p:par>
                          <p:cTn id="126" fill="hold">
                            <p:stCondLst>
                              <p:cond delay="3000"/>
                            </p:stCondLst>
                            <p:childTnLst>
                              <p:par>
                                <p:cTn id="127" presetID="3" presetClass="entr" presetSubtype="10" fill="hold" grpId="0" nodeType="afterEffect">
                                  <p:stCondLst>
                                    <p:cond delay="0"/>
                                  </p:stCondLst>
                                  <p:childTnLst>
                                    <p:set>
                                      <p:cBhvr>
                                        <p:cTn id="128" dur="1" fill="hold">
                                          <p:stCondLst>
                                            <p:cond delay="0"/>
                                          </p:stCondLst>
                                        </p:cTn>
                                        <p:tgtEl>
                                          <p:spTgt spid="24607"/>
                                        </p:tgtEl>
                                        <p:attrNameLst>
                                          <p:attrName>style.visibility</p:attrName>
                                        </p:attrNameLst>
                                      </p:cBhvr>
                                      <p:to>
                                        <p:strVal val="visible"/>
                                      </p:to>
                                    </p:set>
                                    <p:animEffect transition="in" filter="blinds(horizontal)">
                                      <p:cBhvr>
                                        <p:cTn id="129" dur="500"/>
                                        <p:tgtEl>
                                          <p:spTgt spid="24607"/>
                                        </p:tgtEl>
                                      </p:cBhvr>
                                    </p:animEffect>
                                  </p:childTnLst>
                                </p:cTn>
                              </p:par>
                            </p:childTnLst>
                          </p:cTn>
                        </p:par>
                        <p:par>
                          <p:cTn id="130" fill="hold">
                            <p:stCondLst>
                              <p:cond delay="3500"/>
                            </p:stCondLst>
                            <p:childTnLst>
                              <p:par>
                                <p:cTn id="131" presetID="3" presetClass="entr" presetSubtype="10" fill="hold" grpId="0" nodeType="afterEffect">
                                  <p:stCondLst>
                                    <p:cond delay="0"/>
                                  </p:stCondLst>
                                  <p:childTnLst>
                                    <p:set>
                                      <p:cBhvr>
                                        <p:cTn id="132" dur="1" fill="hold">
                                          <p:stCondLst>
                                            <p:cond delay="0"/>
                                          </p:stCondLst>
                                        </p:cTn>
                                        <p:tgtEl>
                                          <p:spTgt spid="24608"/>
                                        </p:tgtEl>
                                        <p:attrNameLst>
                                          <p:attrName>style.visibility</p:attrName>
                                        </p:attrNameLst>
                                      </p:cBhvr>
                                      <p:to>
                                        <p:strVal val="visible"/>
                                      </p:to>
                                    </p:set>
                                    <p:animEffect transition="in" filter="blinds(horizontal)">
                                      <p:cBhvr>
                                        <p:cTn id="133" dur="500"/>
                                        <p:tgtEl>
                                          <p:spTgt spid="24608"/>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0" fill="hold" grpId="0" nodeType="clickEffect">
                                  <p:stCondLst>
                                    <p:cond delay="0"/>
                                  </p:stCondLst>
                                  <p:childTnLst>
                                    <p:set>
                                      <p:cBhvr>
                                        <p:cTn id="137" dur="1" fill="hold">
                                          <p:stCondLst>
                                            <p:cond delay="0"/>
                                          </p:stCondLst>
                                        </p:cTn>
                                        <p:tgtEl>
                                          <p:spTgt spid="24613"/>
                                        </p:tgtEl>
                                        <p:attrNameLst>
                                          <p:attrName>style.visibility</p:attrName>
                                        </p:attrNameLst>
                                      </p:cBhvr>
                                      <p:to>
                                        <p:strVal val="visible"/>
                                      </p:to>
                                    </p:set>
                                    <p:anim calcmode="lin" valueType="num">
                                      <p:cBhvr>
                                        <p:cTn id="138" dur="500" fill="hold"/>
                                        <p:tgtEl>
                                          <p:spTgt spid="24613"/>
                                        </p:tgtEl>
                                        <p:attrNameLst>
                                          <p:attrName>ppt_w</p:attrName>
                                        </p:attrNameLst>
                                      </p:cBhvr>
                                      <p:tavLst>
                                        <p:tav tm="0">
                                          <p:val>
                                            <p:fltVal val="0"/>
                                          </p:val>
                                        </p:tav>
                                        <p:tav tm="100000">
                                          <p:val>
                                            <p:strVal val="#ppt_w"/>
                                          </p:val>
                                        </p:tav>
                                      </p:tavLst>
                                    </p:anim>
                                    <p:anim calcmode="lin" valueType="num">
                                      <p:cBhvr>
                                        <p:cTn id="139" dur="500" fill="hold"/>
                                        <p:tgtEl>
                                          <p:spTgt spid="24613"/>
                                        </p:tgtEl>
                                        <p:attrNameLst>
                                          <p:attrName>ppt_h</p:attrName>
                                        </p:attrNameLst>
                                      </p:cBhvr>
                                      <p:tavLst>
                                        <p:tav tm="0">
                                          <p:val>
                                            <p:fltVal val="0"/>
                                          </p:val>
                                        </p:tav>
                                        <p:tav tm="100000">
                                          <p:val>
                                            <p:strVal val="#ppt_h"/>
                                          </p:val>
                                        </p:tav>
                                      </p:tavLst>
                                    </p:anim>
                                    <p:animEffect transition="in" filter="fade">
                                      <p:cBhvr>
                                        <p:cTn id="140" dur="500"/>
                                        <p:tgtEl>
                                          <p:spTgt spid="24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nimBg="1"/>
      <p:bldP spid="24580" grpId="0" animBg="1"/>
      <p:bldP spid="24581" grpId="0" animBg="1"/>
      <p:bldP spid="24582" grpId="0" animBg="1"/>
      <p:bldP spid="24583" grpId="0" animBg="1"/>
      <p:bldP spid="24584" grpId="0" animBg="1"/>
      <p:bldP spid="24585" grpId="0" animBg="1"/>
      <p:bldP spid="24586" grpId="0" animBg="1"/>
      <p:bldP spid="24587" grpId="0" animBg="1"/>
      <p:bldP spid="24588" grpId="0" animBg="1"/>
      <p:bldP spid="24589" grpId="0" animBg="1"/>
      <p:bldP spid="24590" grpId="0" animBg="1"/>
      <p:bldP spid="24591" grpId="0" animBg="1"/>
      <p:bldP spid="24592" grpId="0" animBg="1"/>
      <p:bldP spid="24593" grpId="0" animBg="1"/>
      <p:bldP spid="24594" grpId="0" animBg="1"/>
      <p:bldP spid="24595" grpId="0" animBg="1"/>
      <p:bldP spid="24596" grpId="0" animBg="1"/>
      <p:bldP spid="24597" grpId="0" animBg="1"/>
      <p:bldP spid="24598" grpId="0" animBg="1"/>
      <p:bldP spid="24599" grpId="0" animBg="1"/>
      <p:bldP spid="24600" grpId="0" animBg="1"/>
      <p:bldP spid="24601" grpId="0" animBg="1"/>
      <p:bldP spid="24602" grpId="0" animBg="1"/>
      <p:bldP spid="24603" grpId="0" animBg="1"/>
      <p:bldP spid="24604" grpId="0" animBg="1"/>
      <p:bldP spid="24605" grpId="0" animBg="1"/>
      <p:bldP spid="24606" grpId="0" animBg="1"/>
      <p:bldP spid="24607" grpId="0" animBg="1"/>
      <p:bldP spid="24608" grpId="0" animBg="1"/>
      <p:bldP spid="246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华北平原"/>
          <p:cNvPicPr>
            <a:picLocks noChangeAspect="1"/>
          </p:cNvPicPr>
          <p:nvPr/>
        </p:nvPicPr>
        <p:blipFill>
          <a:blip r:embed="rId4" cstate="print"/>
          <a:stretch>
            <a:fillRect/>
          </a:stretch>
        </p:blipFill>
        <p:spPr>
          <a:xfrm>
            <a:off x="4829810" y="-15875"/>
            <a:ext cx="7382510" cy="6851650"/>
          </a:xfrm>
          <a:prstGeom prst="rect">
            <a:avLst/>
          </a:prstGeom>
        </p:spPr>
      </p:pic>
      <p:sp>
        <p:nvSpPr>
          <p:cNvPr id="4" name="文本框 3"/>
          <p:cNvSpPr txBox="1"/>
          <p:nvPr/>
        </p:nvSpPr>
        <p:spPr>
          <a:xfrm>
            <a:off x="29845" y="79375"/>
            <a:ext cx="2214880" cy="706755"/>
          </a:xfrm>
          <a:prstGeom prst="rect">
            <a:avLst/>
          </a:prstGeom>
          <a:solidFill>
            <a:schemeClr val="tx1">
              <a:lumMod val="50000"/>
              <a:lumOff val="50000"/>
            </a:schemeClr>
          </a:solidFill>
        </p:spPr>
        <p:txBody>
          <a:bodyPr wrap="none" rtlCol="0">
            <a:spAutoFit/>
          </a:bodyPr>
          <a:lstStyle/>
          <a:p>
            <a:pPr algn="l"/>
            <a:r>
              <a:rPr lang="zh-CN" altLang="en-US" sz="4000" b="1">
                <a:solidFill>
                  <a:schemeClr val="bg1"/>
                </a:solidFill>
                <a:latin typeface="微软雅黑" panose="020B0503020204020204" charset="-122"/>
                <a:ea typeface="微软雅黑"/>
                <a:cs typeface="方正粗黑宋简体" panose="02000000000000000000" charset="-122"/>
                <a:sym typeface="+mn-ea"/>
              </a:rPr>
              <a:t>中国地理</a:t>
            </a:r>
          </a:p>
        </p:txBody>
      </p:sp>
      <p:sp>
        <p:nvSpPr>
          <p:cNvPr id="5" name="文本框 4"/>
          <p:cNvSpPr txBox="1"/>
          <p:nvPr/>
        </p:nvSpPr>
        <p:spPr>
          <a:xfrm>
            <a:off x="135255" y="1909083"/>
            <a:ext cx="4455069" cy="2123658"/>
          </a:xfrm>
          <a:prstGeom prst="rect">
            <a:avLst/>
          </a:prstGeom>
          <a:solidFill>
            <a:schemeClr val="bg1">
              <a:lumMod val="50000"/>
            </a:schemeClr>
          </a:solidFill>
        </p:spPr>
        <p:txBody>
          <a:bodyPr wrap="square" rtlCol="0">
            <a:spAutoFit/>
          </a:bodyPr>
          <a:lstStyle/>
          <a:p>
            <a:pPr algn="ctr">
              <a:lnSpc>
                <a:spcPct val="150000"/>
              </a:lnSpc>
            </a:pPr>
            <a:r>
              <a:rPr lang="zh-CN" altLang="en-US" sz="4400" b="1" dirty="0" smtClean="0"/>
              <a:t>第</a:t>
            </a:r>
            <a:r>
              <a:rPr lang="en-US" altLang="zh-CN" sz="4400" b="1" dirty="0" smtClean="0"/>
              <a:t>5</a:t>
            </a:r>
            <a:r>
              <a:rPr lang="zh-CN" altLang="en-US" sz="4400" b="1" dirty="0"/>
              <a:t>讲</a:t>
            </a:r>
            <a:r>
              <a:rPr lang="zh-CN" altLang="en-US" sz="4400" b="1" dirty="0" smtClean="0"/>
              <a:t>           </a:t>
            </a:r>
            <a:endParaRPr lang="en-US" altLang="zh-CN" sz="4400" b="1" dirty="0" smtClean="0"/>
          </a:p>
          <a:p>
            <a:pPr algn="ctr">
              <a:lnSpc>
                <a:spcPct val="150000"/>
              </a:lnSpc>
            </a:pPr>
            <a:r>
              <a:rPr lang="zh-CN" altLang="en-US" sz="4400" b="1" dirty="0" smtClean="0"/>
              <a:t>北方</a:t>
            </a:r>
            <a:r>
              <a:rPr lang="zh-CN" altLang="en-US" sz="4400" b="1" dirty="0"/>
              <a:t>地区</a:t>
            </a:r>
            <a:endParaRPr lang="en-US" altLang="zh-CN" sz="4400" b="1" dirty="0"/>
          </a:p>
        </p:txBody>
      </p:sp>
    </p:spTree>
    <p:custDataLst>
      <p:tags r:id="rId1"/>
    </p:custDataLst>
    <p:extLst>
      <p:ext uri="{BB962C8B-B14F-4D97-AF65-F5344CB8AC3E}">
        <p14:creationId xmlns:p14="http://schemas.microsoft.com/office/powerpoint/2010/main" val="830897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Text Box 3"/>
          <p:cNvSpPr txBox="1">
            <a:spLocks noChangeArrowheads="1"/>
          </p:cNvSpPr>
          <p:nvPr/>
        </p:nvSpPr>
        <p:spPr bwMode="auto">
          <a:xfrm>
            <a:off x="406400" y="1374776"/>
            <a:ext cx="115824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50000"/>
              </a:lnSpc>
              <a:defRPr/>
            </a:pPr>
            <a:r>
              <a:rPr lang="zh-CN" altLang="en-US" sz="2400" b="1">
                <a:solidFill>
                  <a:srgbClr val="3333FF"/>
                </a:solidFill>
                <a:effectLst>
                  <a:outerShdw blurRad="38100" dist="38100" dir="2700000" algn="tl">
                    <a:srgbClr val="C0C0C0"/>
                  </a:outerShdw>
                </a:effectLst>
                <a:latin typeface="黑体" panose="02010609060101010101" pitchFamily="49" charset="-122"/>
                <a:ea typeface="黑体" panose="02010609060101010101" pitchFamily="49" charset="-122"/>
              </a:rPr>
              <a:t>小流域综合治理的方法：</a:t>
            </a:r>
          </a:p>
          <a:p>
            <a:pPr eaLnBrk="1" hangingPunct="1">
              <a:lnSpc>
                <a:spcPct val="150000"/>
              </a:lnSpc>
              <a:defRPr/>
            </a:pPr>
            <a:r>
              <a:rPr lang="zh-CN" altLang="en-US" sz="2400" b="1">
                <a:solidFill>
                  <a:srgbClr val="3333FF"/>
                </a:solidFill>
                <a:effectLst>
                  <a:outerShdw blurRad="38100" dist="38100" dir="2700000" algn="tl">
                    <a:srgbClr val="C0C0C0"/>
                  </a:outerShdw>
                </a:effectLst>
                <a:latin typeface="黑体" panose="02010609060101010101" pitchFamily="49" charset="-122"/>
                <a:ea typeface="黑体" panose="02010609060101010101" pitchFamily="49" charset="-122"/>
              </a:rPr>
              <a:t>重点：</a:t>
            </a:r>
            <a:r>
              <a:rPr lang="zh-CN" altLang="en-US" sz="2400" b="1">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保持水土</a:t>
            </a:r>
            <a:r>
              <a:rPr lang="zh-CN" altLang="en-US" sz="2400" b="1">
                <a:solidFill>
                  <a:srgbClr val="3333FF"/>
                </a:solidFill>
                <a:effectLst>
                  <a:outerShdw blurRad="38100" dist="38100" dir="2700000" algn="tl">
                    <a:srgbClr val="C0C0C0"/>
                  </a:outerShdw>
                </a:effectLst>
                <a:latin typeface="黑体" panose="02010609060101010101" pitchFamily="49" charset="-122"/>
                <a:ea typeface="黑体" panose="02010609060101010101" pitchFamily="49" charset="-122"/>
              </a:rPr>
              <a:t>，开发利用水土资源，建立有机、高效的农林牧业生产体系。</a:t>
            </a:r>
          </a:p>
          <a:p>
            <a:pPr eaLnBrk="1" hangingPunct="1">
              <a:lnSpc>
                <a:spcPct val="150000"/>
              </a:lnSpc>
              <a:defRPr/>
            </a:pPr>
            <a:r>
              <a:rPr lang="zh-CN" altLang="en-US" sz="2400" b="1">
                <a:solidFill>
                  <a:srgbClr val="3333FF"/>
                </a:solidFill>
                <a:effectLst>
                  <a:outerShdw blurRad="38100" dist="38100" dir="2700000" algn="tl">
                    <a:srgbClr val="C0C0C0"/>
                  </a:outerShdw>
                </a:effectLst>
                <a:latin typeface="黑体" panose="02010609060101010101" pitchFamily="49" charset="-122"/>
                <a:ea typeface="黑体" panose="02010609060101010101" pitchFamily="49" charset="-122"/>
              </a:rPr>
              <a:t>措施： </a:t>
            </a:r>
            <a:r>
              <a:rPr lang="zh-CN" altLang="en-US" sz="2400" b="1">
                <a:solidFill>
                  <a:srgbClr val="3333FF"/>
                </a:solidFill>
                <a:effectLst>
                  <a:outerShdw blurRad="38100" dist="38100" dir="2700000" algn="tl">
                    <a:srgbClr val="C0C0C0"/>
                  </a:outerShdw>
                </a:effectLst>
                <a:latin typeface="Arial" panose="020B0604020202020204" pitchFamily="34" charset="0"/>
                <a:ea typeface="黑体" panose="02010609060101010101" pitchFamily="49" charset="-122"/>
              </a:rPr>
              <a:t>“</a:t>
            </a:r>
            <a:r>
              <a:rPr lang="zh-CN" altLang="en-US" sz="2400" b="1">
                <a:solidFill>
                  <a:srgbClr val="3333FF"/>
                </a:solidFill>
                <a:effectLst>
                  <a:outerShdw blurRad="38100" dist="38100" dir="2700000" algn="tl">
                    <a:srgbClr val="C0C0C0"/>
                  </a:outerShdw>
                </a:effectLst>
                <a:latin typeface="黑体" panose="02010609060101010101" pitchFamily="49" charset="-122"/>
                <a:ea typeface="黑体" panose="02010609060101010101" pitchFamily="49" charset="-122"/>
              </a:rPr>
              <a:t>三结合</a:t>
            </a:r>
            <a:r>
              <a:rPr lang="zh-CN" altLang="en-US" sz="2400" b="1">
                <a:solidFill>
                  <a:srgbClr val="3333FF"/>
                </a:solidFill>
                <a:effectLst>
                  <a:outerShdw blurRad="38100" dist="38100" dir="2700000" algn="tl">
                    <a:srgbClr val="C0C0C0"/>
                  </a:outerShdw>
                </a:effectLst>
                <a:latin typeface="Arial" panose="020B0604020202020204" pitchFamily="34" charset="0"/>
                <a:ea typeface="黑体" panose="02010609060101010101" pitchFamily="49" charset="-122"/>
              </a:rPr>
              <a:t>”</a:t>
            </a:r>
            <a:r>
              <a:rPr lang="en-US" altLang="zh-CN" sz="2400" b="1">
                <a:solidFill>
                  <a:srgbClr val="3333FF"/>
                </a:solidFill>
                <a:effectLst>
                  <a:outerShdw blurRad="38100" dist="38100" dir="2700000" algn="tl">
                    <a:srgbClr val="C0C0C0"/>
                  </a:outerShdw>
                </a:effectLst>
                <a:latin typeface="Arial" panose="020B0604020202020204" pitchFamily="34" charset="0"/>
                <a:ea typeface="黑体" panose="02010609060101010101" pitchFamily="49" charset="-122"/>
              </a:rPr>
              <a:t>——</a:t>
            </a:r>
            <a:r>
              <a:rPr lang="zh-CN" altLang="en-US" sz="2400" b="1">
                <a:solidFill>
                  <a:srgbClr val="3333FF"/>
                </a:solidFill>
                <a:effectLst>
                  <a:outerShdw blurRad="38100" dist="38100" dir="2700000" algn="tl">
                    <a:srgbClr val="C0C0C0"/>
                  </a:outerShdw>
                </a:effectLst>
                <a:latin typeface="黑体" panose="02010609060101010101" pitchFamily="49" charset="-122"/>
                <a:ea typeface="黑体" panose="02010609060101010101" pitchFamily="49" charset="-122"/>
              </a:rPr>
              <a:t>工程、生物、农技三大措施，有机结合。</a:t>
            </a:r>
          </a:p>
        </p:txBody>
      </p:sp>
      <p:sp>
        <p:nvSpPr>
          <p:cNvPr id="467973" name="Text Box 5"/>
          <p:cNvSpPr txBox="1">
            <a:spLocks noChangeArrowheads="1"/>
          </p:cNvSpPr>
          <p:nvPr/>
        </p:nvSpPr>
        <p:spPr bwMode="auto">
          <a:xfrm>
            <a:off x="4064000" y="928688"/>
            <a:ext cx="3860800" cy="519112"/>
          </a:xfrm>
          <a:prstGeom prst="rect">
            <a:avLst/>
          </a:prstGeom>
          <a:gradFill rotWithShape="1">
            <a:gsLst>
              <a:gs pos="0">
                <a:schemeClr val="accent1"/>
              </a:gs>
              <a:gs pos="50000">
                <a:schemeClr val="bg1"/>
              </a:gs>
              <a:gs pos="100000">
                <a:schemeClr val="accent1"/>
              </a:gs>
            </a:gsLst>
            <a:lin ang="5400000" scaled="1"/>
          </a:gradFill>
          <a:ln>
            <a:noFill/>
          </a:ln>
          <a:effectLst/>
          <a:extLs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buFontTx/>
              <a:buChar char="•"/>
              <a:defRPr/>
            </a:pPr>
            <a:r>
              <a:rPr lang="zh-CN" altLang="en-US" sz="2800" b="1">
                <a:latin typeface="Arial" panose="020B0604020202020204" pitchFamily="34" charset="0"/>
                <a:ea typeface="楷体_GB2312" pitchFamily="49" charset="-122"/>
              </a:rPr>
              <a:t>小流域综合治理</a:t>
            </a:r>
          </a:p>
        </p:txBody>
      </p:sp>
      <p:sp>
        <p:nvSpPr>
          <p:cNvPr id="71684" name="Text Box 6"/>
          <p:cNvSpPr txBox="1">
            <a:spLocks noChangeArrowheads="1"/>
          </p:cNvSpPr>
          <p:nvPr/>
        </p:nvSpPr>
        <p:spPr bwMode="auto">
          <a:xfrm>
            <a:off x="508000" y="304800"/>
            <a:ext cx="10058400" cy="579438"/>
          </a:xfrm>
          <a:prstGeom prst="rect">
            <a:avLst/>
          </a:prstGeom>
          <a:noFill/>
          <a:ln w="9525" algn="ctr">
            <a:noFill/>
            <a:miter lim="800000"/>
            <a:headEnd/>
            <a:tailEnd/>
          </a:ln>
          <a:effectLst/>
        </p:spPr>
        <p:txBody>
          <a:bodyPr>
            <a:spAutoFit/>
          </a:bodyPr>
          <a:lstStyle/>
          <a:p>
            <a:pPr eaLnBrk="1" hangingPunct="1">
              <a:spcBef>
                <a:spcPct val="50000"/>
              </a:spcBef>
            </a:pPr>
            <a:r>
              <a:rPr lang="zh-CN" altLang="en-US" sz="3200" b="1" dirty="0" smtClean="0">
                <a:ea typeface="楷体_GB2312" pitchFamily="49" charset="-122"/>
              </a:rPr>
              <a:t>黄土高原</a:t>
            </a:r>
            <a:r>
              <a:rPr lang="en-US" altLang="zh-CN" sz="3200" b="1" dirty="0">
                <a:ea typeface="楷体_GB2312" pitchFamily="49" charset="-122"/>
              </a:rPr>
              <a:t>——</a:t>
            </a:r>
            <a:r>
              <a:rPr lang="zh-CN" altLang="en-US" sz="3200" b="1" dirty="0">
                <a:ea typeface="楷体_GB2312" pitchFamily="49" charset="-122"/>
              </a:rPr>
              <a:t>水土流失的治理</a:t>
            </a:r>
          </a:p>
        </p:txBody>
      </p:sp>
      <p:sp>
        <p:nvSpPr>
          <p:cNvPr id="467975" name="Rectangle 7"/>
          <p:cNvSpPr>
            <a:spLocks noGrp="1" noChangeArrowheads="1"/>
          </p:cNvSpPr>
          <p:nvPr>
            <p:ph type="body" idx="1"/>
          </p:nvPr>
        </p:nvSpPr>
        <p:spPr>
          <a:xfrm>
            <a:off x="406400" y="3810000"/>
            <a:ext cx="11480800" cy="2286000"/>
          </a:xfrm>
        </p:spPr>
        <p:txBody>
          <a:bodyPr/>
          <a:lstStyle/>
          <a:p>
            <a:pPr eaLnBrk="1" hangingPunct="1">
              <a:lnSpc>
                <a:spcPct val="120000"/>
              </a:lnSpc>
            </a:pPr>
            <a:r>
              <a:rPr lang="zh-CN" altLang="en-US" sz="2600" b="1" dirty="0" smtClean="0">
                <a:solidFill>
                  <a:srgbClr val="FF0000"/>
                </a:solidFill>
                <a:ea typeface="楷体_GB2312" pitchFamily="49" charset="-122"/>
              </a:rPr>
              <a:t>工程措施：兴修水库、修建水平梯田、打坝淤地等；</a:t>
            </a:r>
          </a:p>
          <a:p>
            <a:pPr eaLnBrk="1" hangingPunct="1">
              <a:lnSpc>
                <a:spcPct val="120000"/>
              </a:lnSpc>
            </a:pPr>
            <a:r>
              <a:rPr lang="zh-CN" altLang="en-US" sz="2600" b="1" dirty="0" smtClean="0">
                <a:solidFill>
                  <a:srgbClr val="FF0000"/>
                </a:solidFill>
                <a:ea typeface="楷体_GB2312" pitchFamily="49" charset="-122"/>
              </a:rPr>
              <a:t>生物措施：植树种草；（因地制宜，宜林则林，宜草则草）</a:t>
            </a:r>
          </a:p>
          <a:p>
            <a:pPr eaLnBrk="1" hangingPunct="1">
              <a:lnSpc>
                <a:spcPct val="120000"/>
              </a:lnSpc>
            </a:pPr>
            <a:r>
              <a:rPr lang="zh-CN" altLang="en-US" sz="2600" b="1" dirty="0" smtClean="0">
                <a:solidFill>
                  <a:srgbClr val="FF0000"/>
                </a:solidFill>
                <a:ea typeface="楷体_GB2312" pitchFamily="49" charset="-122"/>
              </a:rPr>
              <a:t>农业技术措施：科学施肥、选育良种、地膜覆盖、轮作套种。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67975">
                                            <p:txEl>
                                              <p:pRg st="0" end="0"/>
                                            </p:txEl>
                                          </p:spTgt>
                                        </p:tgtEl>
                                        <p:attrNameLst>
                                          <p:attrName>style.visibility</p:attrName>
                                        </p:attrNameLst>
                                      </p:cBhvr>
                                      <p:to>
                                        <p:strVal val="visible"/>
                                      </p:to>
                                    </p:set>
                                    <p:anim calcmode="discrete" valueType="clr">
                                      <p:cBhvr override="childStyle">
                                        <p:cTn id="7" dur="80"/>
                                        <p:tgtEl>
                                          <p:spTgt spid="4679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6797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6797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467975">
                                            <p:txEl>
                                              <p:pRg st="1" end="1"/>
                                            </p:txEl>
                                          </p:spTgt>
                                        </p:tgtEl>
                                        <p:attrNameLst>
                                          <p:attrName>style.visibility</p:attrName>
                                        </p:attrNameLst>
                                      </p:cBhvr>
                                      <p:to>
                                        <p:strVal val="visible"/>
                                      </p:to>
                                    </p:set>
                                    <p:anim calcmode="discrete" valueType="clr">
                                      <p:cBhvr override="childStyle">
                                        <p:cTn id="14" dur="80"/>
                                        <p:tgtEl>
                                          <p:spTgt spid="4679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67975">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67975">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467975">
                                            <p:txEl>
                                              <p:pRg st="2" end="2"/>
                                            </p:txEl>
                                          </p:spTgt>
                                        </p:tgtEl>
                                        <p:attrNameLst>
                                          <p:attrName>style.visibility</p:attrName>
                                        </p:attrNameLst>
                                      </p:cBhvr>
                                      <p:to>
                                        <p:strVal val="visible"/>
                                      </p:to>
                                    </p:set>
                                    <p:anim calcmode="discrete" valueType="clr">
                                      <p:cBhvr override="childStyle">
                                        <p:cTn id="21" dur="80"/>
                                        <p:tgtEl>
                                          <p:spTgt spid="4679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67975">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467975">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黄土高原地貌景观（塬）"/>
          <p:cNvPicPr>
            <a:picLocks noGrp="1" noChangeAspect="1" noChangeArrowheads="1"/>
          </p:cNvPicPr>
          <p:nvPr>
            <p:ph/>
          </p:nvPr>
        </p:nvPicPr>
        <p:blipFill>
          <a:blip r:embed="rId3" cstate="print"/>
          <a:srcRect l="10681" t="3177" b="32581"/>
          <a:stretch>
            <a:fillRect/>
          </a:stretch>
        </p:blipFill>
        <p:spPr>
          <a:xfrm>
            <a:off x="1" y="404813"/>
            <a:ext cx="12145433" cy="5773737"/>
          </a:xfrm>
          <a:noFill/>
        </p:spPr>
      </p:pic>
      <p:sp>
        <p:nvSpPr>
          <p:cNvPr id="79875" name="Text Box 3"/>
          <p:cNvSpPr txBox="1">
            <a:spLocks noChangeArrowheads="1"/>
          </p:cNvSpPr>
          <p:nvPr/>
        </p:nvSpPr>
        <p:spPr bwMode="auto">
          <a:xfrm>
            <a:off x="10225618" y="3167063"/>
            <a:ext cx="670983" cy="641350"/>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3600" b="1">
                <a:solidFill>
                  <a:srgbClr val="FFFF00"/>
                </a:solidFill>
                <a:latin typeface="Times New Roman" pitchFamily="18" charset="0"/>
                <a:ea typeface="黑体" pitchFamily="49" charset="-122"/>
              </a:rPr>
              <a:t>缓</a:t>
            </a:r>
          </a:p>
        </p:txBody>
      </p:sp>
      <p:sp>
        <p:nvSpPr>
          <p:cNvPr id="79876" name="Text Box 4"/>
          <p:cNvSpPr txBox="1">
            <a:spLocks noChangeArrowheads="1"/>
          </p:cNvSpPr>
          <p:nvPr/>
        </p:nvSpPr>
        <p:spPr bwMode="auto">
          <a:xfrm>
            <a:off x="9455151" y="3814763"/>
            <a:ext cx="768349" cy="641350"/>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3600" b="1">
                <a:solidFill>
                  <a:srgbClr val="FFFF00"/>
                </a:solidFill>
                <a:latin typeface="Times New Roman" pitchFamily="18" charset="0"/>
                <a:ea typeface="黑体" pitchFamily="49" charset="-122"/>
              </a:rPr>
              <a:t>坡</a:t>
            </a:r>
          </a:p>
        </p:txBody>
      </p:sp>
      <p:sp>
        <p:nvSpPr>
          <p:cNvPr id="478213" name="Text Box 5"/>
          <p:cNvSpPr txBox="1">
            <a:spLocks noChangeArrowheads="1"/>
          </p:cNvSpPr>
          <p:nvPr/>
        </p:nvSpPr>
        <p:spPr bwMode="auto">
          <a:xfrm>
            <a:off x="8591551" y="4391025"/>
            <a:ext cx="865716" cy="641350"/>
          </a:xfrm>
          <a:prstGeom prst="rect">
            <a:avLst/>
          </a:prstGeom>
          <a:solidFill>
            <a:schemeClr val="bg1"/>
          </a:solidFill>
          <a:ln w="19050">
            <a:noFill/>
            <a:miter lim="800000"/>
            <a:headEnd/>
            <a:tailEnd/>
          </a:ln>
          <a:effectLst/>
        </p:spPr>
        <p:txBody>
          <a:bodyPr>
            <a:spAutoFit/>
          </a:bodyPr>
          <a:lstStyle/>
          <a:p>
            <a:pPr eaLnBrk="1" hangingPunct="1">
              <a:spcBef>
                <a:spcPct val="50000"/>
              </a:spcBef>
            </a:pPr>
            <a:r>
              <a:rPr kumimoji="1" lang="zh-CN" altLang="en-US" sz="3600" b="1">
                <a:solidFill>
                  <a:srgbClr val="FF0000"/>
                </a:solidFill>
                <a:latin typeface="Times New Roman" pitchFamily="18" charset="0"/>
                <a:ea typeface="黑体" pitchFamily="49" charset="-122"/>
              </a:rPr>
              <a:t>梯</a:t>
            </a:r>
          </a:p>
        </p:txBody>
      </p:sp>
      <p:sp>
        <p:nvSpPr>
          <p:cNvPr id="79878" name="Text Box 6"/>
          <p:cNvSpPr txBox="1">
            <a:spLocks noChangeArrowheads="1"/>
          </p:cNvSpPr>
          <p:nvPr/>
        </p:nvSpPr>
        <p:spPr bwMode="auto">
          <a:xfrm>
            <a:off x="8401051" y="2662238"/>
            <a:ext cx="768349" cy="641350"/>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3600" b="1">
                <a:solidFill>
                  <a:srgbClr val="FFFF00"/>
                </a:solidFill>
                <a:latin typeface="Times New Roman" pitchFamily="18" charset="0"/>
                <a:ea typeface="黑体" pitchFamily="49" charset="-122"/>
              </a:rPr>
              <a:t>陡</a:t>
            </a:r>
          </a:p>
        </p:txBody>
      </p:sp>
      <p:sp>
        <p:nvSpPr>
          <p:cNvPr id="79879" name="Text Box 7"/>
          <p:cNvSpPr txBox="1">
            <a:spLocks noChangeArrowheads="1"/>
          </p:cNvSpPr>
          <p:nvPr/>
        </p:nvSpPr>
        <p:spPr bwMode="auto">
          <a:xfrm>
            <a:off x="6671734" y="3109913"/>
            <a:ext cx="768351" cy="641350"/>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3600" b="1">
                <a:solidFill>
                  <a:srgbClr val="FFFF00"/>
                </a:solidFill>
                <a:latin typeface="Times New Roman" pitchFamily="18" charset="0"/>
                <a:ea typeface="黑体" pitchFamily="49" charset="-122"/>
              </a:rPr>
              <a:t>坡</a:t>
            </a:r>
          </a:p>
        </p:txBody>
      </p:sp>
      <p:sp>
        <p:nvSpPr>
          <p:cNvPr id="478216" name="Text Box 8"/>
          <p:cNvSpPr txBox="1">
            <a:spLocks noChangeArrowheads="1"/>
          </p:cNvSpPr>
          <p:nvPr/>
        </p:nvSpPr>
        <p:spPr bwMode="auto">
          <a:xfrm>
            <a:off x="7440084" y="4837113"/>
            <a:ext cx="863600" cy="641350"/>
          </a:xfrm>
          <a:prstGeom prst="rect">
            <a:avLst/>
          </a:prstGeom>
          <a:solidFill>
            <a:schemeClr val="bg1"/>
          </a:solidFill>
          <a:ln w="19050">
            <a:noFill/>
            <a:miter lim="800000"/>
            <a:headEnd/>
            <a:tailEnd/>
          </a:ln>
          <a:effectLst/>
        </p:spPr>
        <p:txBody>
          <a:bodyPr>
            <a:spAutoFit/>
          </a:bodyPr>
          <a:lstStyle/>
          <a:p>
            <a:pPr eaLnBrk="1" hangingPunct="1">
              <a:spcBef>
                <a:spcPct val="50000"/>
              </a:spcBef>
            </a:pPr>
            <a:r>
              <a:rPr kumimoji="1" lang="zh-CN" altLang="en-US" sz="3600" b="1">
                <a:solidFill>
                  <a:srgbClr val="FF0000"/>
                </a:solidFill>
                <a:latin typeface="Times New Roman" pitchFamily="18" charset="0"/>
                <a:ea typeface="黑体" pitchFamily="49" charset="-122"/>
              </a:rPr>
              <a:t>田</a:t>
            </a:r>
          </a:p>
        </p:txBody>
      </p:sp>
      <p:grpSp>
        <p:nvGrpSpPr>
          <p:cNvPr id="2" name="Group 9"/>
          <p:cNvGrpSpPr>
            <a:grpSpLocks/>
          </p:cNvGrpSpPr>
          <p:nvPr/>
        </p:nvGrpSpPr>
        <p:grpSpPr bwMode="auto">
          <a:xfrm>
            <a:off x="6288617" y="2533651"/>
            <a:ext cx="3655483" cy="1979613"/>
            <a:chOff x="2971" y="2024"/>
            <a:chExt cx="1727" cy="1247"/>
          </a:xfrm>
        </p:grpSpPr>
        <p:grpSp>
          <p:nvGrpSpPr>
            <p:cNvPr id="3" name="Group 10"/>
            <p:cNvGrpSpPr>
              <a:grpSpLocks/>
            </p:cNvGrpSpPr>
            <p:nvPr/>
          </p:nvGrpSpPr>
          <p:grpSpPr bwMode="auto">
            <a:xfrm>
              <a:off x="3243" y="2296"/>
              <a:ext cx="140" cy="250"/>
              <a:chOff x="8949" y="816"/>
              <a:chExt cx="180" cy="468"/>
            </a:xfrm>
          </p:grpSpPr>
          <p:sp>
            <p:nvSpPr>
              <p:cNvPr id="80012" name="Line 1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13" name="Oval 1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4" name="Group 13"/>
            <p:cNvGrpSpPr>
              <a:grpSpLocks/>
            </p:cNvGrpSpPr>
            <p:nvPr/>
          </p:nvGrpSpPr>
          <p:grpSpPr bwMode="auto">
            <a:xfrm>
              <a:off x="3424" y="2478"/>
              <a:ext cx="140" cy="250"/>
              <a:chOff x="8949" y="816"/>
              <a:chExt cx="180" cy="468"/>
            </a:xfrm>
          </p:grpSpPr>
          <p:sp>
            <p:nvSpPr>
              <p:cNvPr id="80010" name="Line 14"/>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11" name="Oval 15"/>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5" name="Group 16"/>
            <p:cNvGrpSpPr>
              <a:grpSpLocks/>
            </p:cNvGrpSpPr>
            <p:nvPr/>
          </p:nvGrpSpPr>
          <p:grpSpPr bwMode="auto">
            <a:xfrm>
              <a:off x="3243" y="2704"/>
              <a:ext cx="151" cy="249"/>
              <a:chOff x="8949" y="816"/>
              <a:chExt cx="180" cy="468"/>
            </a:xfrm>
          </p:grpSpPr>
          <p:sp>
            <p:nvSpPr>
              <p:cNvPr id="80008" name="Line 17"/>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9" name="Oval 18"/>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6" name="Group 19"/>
            <p:cNvGrpSpPr>
              <a:grpSpLocks/>
            </p:cNvGrpSpPr>
            <p:nvPr/>
          </p:nvGrpSpPr>
          <p:grpSpPr bwMode="auto">
            <a:xfrm>
              <a:off x="2971" y="2432"/>
              <a:ext cx="140" cy="249"/>
              <a:chOff x="8949" y="816"/>
              <a:chExt cx="180" cy="468"/>
            </a:xfrm>
          </p:grpSpPr>
          <p:sp>
            <p:nvSpPr>
              <p:cNvPr id="80006" name="Line 20"/>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7" name="Oval 21"/>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 name="Group 22"/>
            <p:cNvGrpSpPr>
              <a:grpSpLocks/>
            </p:cNvGrpSpPr>
            <p:nvPr/>
          </p:nvGrpSpPr>
          <p:grpSpPr bwMode="auto">
            <a:xfrm>
              <a:off x="3515" y="2115"/>
              <a:ext cx="140" cy="249"/>
              <a:chOff x="8949" y="816"/>
              <a:chExt cx="180" cy="468"/>
            </a:xfrm>
          </p:grpSpPr>
          <p:sp>
            <p:nvSpPr>
              <p:cNvPr id="80004" name="Line 23"/>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5" name="Oval 24"/>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 name="Group 25"/>
            <p:cNvGrpSpPr>
              <a:grpSpLocks/>
            </p:cNvGrpSpPr>
            <p:nvPr/>
          </p:nvGrpSpPr>
          <p:grpSpPr bwMode="auto">
            <a:xfrm>
              <a:off x="3696" y="2296"/>
              <a:ext cx="140" cy="250"/>
              <a:chOff x="8949" y="816"/>
              <a:chExt cx="180" cy="468"/>
            </a:xfrm>
          </p:grpSpPr>
          <p:sp>
            <p:nvSpPr>
              <p:cNvPr id="80002" name="Line 26"/>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3" name="Oval 27"/>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9" name="Group 28"/>
            <p:cNvGrpSpPr>
              <a:grpSpLocks/>
            </p:cNvGrpSpPr>
            <p:nvPr/>
          </p:nvGrpSpPr>
          <p:grpSpPr bwMode="auto">
            <a:xfrm>
              <a:off x="3969" y="2069"/>
              <a:ext cx="140" cy="249"/>
              <a:chOff x="8949" y="816"/>
              <a:chExt cx="180" cy="468"/>
            </a:xfrm>
          </p:grpSpPr>
          <p:sp>
            <p:nvSpPr>
              <p:cNvPr id="80000" name="Line 29"/>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80001" name="Oval 30"/>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0" name="Group 31"/>
            <p:cNvGrpSpPr>
              <a:grpSpLocks/>
            </p:cNvGrpSpPr>
            <p:nvPr/>
          </p:nvGrpSpPr>
          <p:grpSpPr bwMode="auto">
            <a:xfrm>
              <a:off x="3969" y="2251"/>
              <a:ext cx="140" cy="249"/>
              <a:chOff x="8949" y="816"/>
              <a:chExt cx="180" cy="468"/>
            </a:xfrm>
          </p:grpSpPr>
          <p:sp>
            <p:nvSpPr>
              <p:cNvPr id="79998" name="Line 32"/>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9" name="Oval 33"/>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1" name="Group 34"/>
            <p:cNvGrpSpPr>
              <a:grpSpLocks/>
            </p:cNvGrpSpPr>
            <p:nvPr/>
          </p:nvGrpSpPr>
          <p:grpSpPr bwMode="auto">
            <a:xfrm>
              <a:off x="4332" y="2251"/>
              <a:ext cx="140" cy="249"/>
              <a:chOff x="8949" y="816"/>
              <a:chExt cx="180" cy="468"/>
            </a:xfrm>
          </p:grpSpPr>
          <p:sp>
            <p:nvSpPr>
              <p:cNvPr id="79996" name="Line 35"/>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7" name="Oval 36"/>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2" name="Group 37"/>
            <p:cNvGrpSpPr>
              <a:grpSpLocks/>
            </p:cNvGrpSpPr>
            <p:nvPr/>
          </p:nvGrpSpPr>
          <p:grpSpPr bwMode="auto">
            <a:xfrm>
              <a:off x="4014" y="2478"/>
              <a:ext cx="140" cy="249"/>
              <a:chOff x="8949" y="816"/>
              <a:chExt cx="180" cy="468"/>
            </a:xfrm>
          </p:grpSpPr>
          <p:sp>
            <p:nvSpPr>
              <p:cNvPr id="79994" name="Line 38"/>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5" name="Oval 39"/>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3" name="Group 40"/>
            <p:cNvGrpSpPr>
              <a:grpSpLocks/>
            </p:cNvGrpSpPr>
            <p:nvPr/>
          </p:nvGrpSpPr>
          <p:grpSpPr bwMode="auto">
            <a:xfrm>
              <a:off x="3787" y="2568"/>
              <a:ext cx="140" cy="249"/>
              <a:chOff x="8949" y="816"/>
              <a:chExt cx="180" cy="468"/>
            </a:xfrm>
          </p:grpSpPr>
          <p:sp>
            <p:nvSpPr>
              <p:cNvPr id="79992" name="Line 4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3" name="Oval 4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4" name="Group 43"/>
            <p:cNvGrpSpPr>
              <a:grpSpLocks/>
            </p:cNvGrpSpPr>
            <p:nvPr/>
          </p:nvGrpSpPr>
          <p:grpSpPr bwMode="auto">
            <a:xfrm>
              <a:off x="3606" y="2750"/>
              <a:ext cx="140" cy="249"/>
              <a:chOff x="8949" y="816"/>
              <a:chExt cx="180" cy="468"/>
            </a:xfrm>
          </p:grpSpPr>
          <p:sp>
            <p:nvSpPr>
              <p:cNvPr id="79990" name="Line 44"/>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91" name="Oval 45"/>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5" name="Group 46"/>
            <p:cNvGrpSpPr>
              <a:grpSpLocks/>
            </p:cNvGrpSpPr>
            <p:nvPr/>
          </p:nvGrpSpPr>
          <p:grpSpPr bwMode="auto">
            <a:xfrm>
              <a:off x="3379" y="2931"/>
              <a:ext cx="140" cy="249"/>
              <a:chOff x="8949" y="816"/>
              <a:chExt cx="180" cy="468"/>
            </a:xfrm>
          </p:grpSpPr>
          <p:sp>
            <p:nvSpPr>
              <p:cNvPr id="79988" name="Line 47"/>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9" name="Oval 48"/>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6" name="Group 49"/>
            <p:cNvGrpSpPr>
              <a:grpSpLocks/>
            </p:cNvGrpSpPr>
            <p:nvPr/>
          </p:nvGrpSpPr>
          <p:grpSpPr bwMode="auto">
            <a:xfrm>
              <a:off x="3107" y="3022"/>
              <a:ext cx="140" cy="249"/>
              <a:chOff x="8949" y="816"/>
              <a:chExt cx="180" cy="468"/>
            </a:xfrm>
          </p:grpSpPr>
          <p:sp>
            <p:nvSpPr>
              <p:cNvPr id="79986" name="Line 50"/>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7" name="Oval 51"/>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7" name="Group 52"/>
            <p:cNvGrpSpPr>
              <a:grpSpLocks/>
            </p:cNvGrpSpPr>
            <p:nvPr/>
          </p:nvGrpSpPr>
          <p:grpSpPr bwMode="auto">
            <a:xfrm>
              <a:off x="2971" y="2795"/>
              <a:ext cx="140" cy="249"/>
              <a:chOff x="8949" y="816"/>
              <a:chExt cx="180" cy="468"/>
            </a:xfrm>
          </p:grpSpPr>
          <p:sp>
            <p:nvSpPr>
              <p:cNvPr id="79984" name="Line 53"/>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5" name="Oval 54"/>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8" name="Group 55"/>
            <p:cNvGrpSpPr>
              <a:grpSpLocks/>
            </p:cNvGrpSpPr>
            <p:nvPr/>
          </p:nvGrpSpPr>
          <p:grpSpPr bwMode="auto">
            <a:xfrm>
              <a:off x="4195" y="2341"/>
              <a:ext cx="140" cy="249"/>
              <a:chOff x="8949" y="816"/>
              <a:chExt cx="180" cy="468"/>
            </a:xfrm>
          </p:grpSpPr>
          <p:sp>
            <p:nvSpPr>
              <p:cNvPr id="79982" name="Line 56"/>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3" name="Oval 57"/>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19" name="Group 58"/>
            <p:cNvGrpSpPr>
              <a:grpSpLocks/>
            </p:cNvGrpSpPr>
            <p:nvPr/>
          </p:nvGrpSpPr>
          <p:grpSpPr bwMode="auto">
            <a:xfrm>
              <a:off x="4195" y="2024"/>
              <a:ext cx="140" cy="249"/>
              <a:chOff x="8949" y="816"/>
              <a:chExt cx="180" cy="468"/>
            </a:xfrm>
          </p:grpSpPr>
          <p:sp>
            <p:nvSpPr>
              <p:cNvPr id="79980" name="Line 59"/>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81" name="Oval 60"/>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0" name="Group 61"/>
            <p:cNvGrpSpPr>
              <a:grpSpLocks/>
            </p:cNvGrpSpPr>
            <p:nvPr/>
          </p:nvGrpSpPr>
          <p:grpSpPr bwMode="auto">
            <a:xfrm>
              <a:off x="4558" y="2160"/>
              <a:ext cx="140" cy="249"/>
              <a:chOff x="8949" y="816"/>
              <a:chExt cx="180" cy="468"/>
            </a:xfrm>
          </p:grpSpPr>
          <p:sp>
            <p:nvSpPr>
              <p:cNvPr id="79978" name="Line 62"/>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79" name="Oval 63"/>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1" name="Group 64"/>
            <p:cNvGrpSpPr>
              <a:grpSpLocks/>
            </p:cNvGrpSpPr>
            <p:nvPr/>
          </p:nvGrpSpPr>
          <p:grpSpPr bwMode="auto">
            <a:xfrm>
              <a:off x="4422" y="2024"/>
              <a:ext cx="140" cy="249"/>
              <a:chOff x="8949" y="816"/>
              <a:chExt cx="180" cy="468"/>
            </a:xfrm>
          </p:grpSpPr>
          <p:sp>
            <p:nvSpPr>
              <p:cNvPr id="79976" name="Line 65"/>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77" name="Oval 66"/>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2" name="Group 67"/>
            <p:cNvGrpSpPr>
              <a:grpSpLocks/>
            </p:cNvGrpSpPr>
            <p:nvPr/>
          </p:nvGrpSpPr>
          <p:grpSpPr bwMode="auto">
            <a:xfrm>
              <a:off x="3742" y="2069"/>
              <a:ext cx="140" cy="249"/>
              <a:chOff x="8949" y="816"/>
              <a:chExt cx="180" cy="468"/>
            </a:xfrm>
          </p:grpSpPr>
          <p:sp>
            <p:nvSpPr>
              <p:cNvPr id="79974" name="Line 68"/>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75" name="Oval 69"/>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3" name="Group 70"/>
            <p:cNvGrpSpPr>
              <a:grpSpLocks/>
            </p:cNvGrpSpPr>
            <p:nvPr/>
          </p:nvGrpSpPr>
          <p:grpSpPr bwMode="auto">
            <a:xfrm>
              <a:off x="3016" y="2115"/>
              <a:ext cx="140" cy="249"/>
              <a:chOff x="8949" y="816"/>
              <a:chExt cx="180" cy="468"/>
            </a:xfrm>
          </p:grpSpPr>
          <p:sp>
            <p:nvSpPr>
              <p:cNvPr id="79972" name="Line 7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73" name="Oval 7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sp>
        <p:nvSpPr>
          <p:cNvPr id="79882" name="Text Box 73"/>
          <p:cNvSpPr txBox="1">
            <a:spLocks noChangeArrowheads="1"/>
          </p:cNvSpPr>
          <p:nvPr/>
        </p:nvSpPr>
        <p:spPr bwMode="auto">
          <a:xfrm>
            <a:off x="624418" y="3902076"/>
            <a:ext cx="2302933" cy="519113"/>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800" b="1">
                <a:solidFill>
                  <a:srgbClr val="FF0000"/>
                </a:solidFill>
                <a:latin typeface="Times New Roman" pitchFamily="18" charset="0"/>
                <a:ea typeface="黑体" pitchFamily="49" charset="-122"/>
              </a:rPr>
              <a:t>黄  土  塬</a:t>
            </a:r>
          </a:p>
        </p:txBody>
      </p:sp>
      <p:grpSp>
        <p:nvGrpSpPr>
          <p:cNvPr id="24" name="Group 74"/>
          <p:cNvGrpSpPr>
            <a:grpSpLocks/>
          </p:cNvGrpSpPr>
          <p:nvPr/>
        </p:nvGrpSpPr>
        <p:grpSpPr bwMode="auto">
          <a:xfrm>
            <a:off x="46567" y="2462214"/>
            <a:ext cx="5856817" cy="3182937"/>
            <a:chOff x="22" y="1979"/>
            <a:chExt cx="2767" cy="2005"/>
          </a:xfrm>
        </p:grpSpPr>
        <p:sp>
          <p:nvSpPr>
            <p:cNvPr id="79945" name="Freeform 75"/>
            <p:cNvSpPr>
              <a:spLocks/>
            </p:cNvSpPr>
            <p:nvPr/>
          </p:nvSpPr>
          <p:spPr bwMode="auto">
            <a:xfrm>
              <a:off x="22" y="2115"/>
              <a:ext cx="2450" cy="233"/>
            </a:xfrm>
            <a:custGeom>
              <a:avLst/>
              <a:gdLst>
                <a:gd name="T0" fmla="*/ 0 w 2450"/>
                <a:gd name="T1" fmla="*/ 45 h 2177"/>
                <a:gd name="T2" fmla="*/ 91 w 2450"/>
                <a:gd name="T3" fmla="*/ 45 h 2177"/>
                <a:gd name="T4" fmla="*/ 273 w 2450"/>
                <a:gd name="T5" fmla="*/ 0 h 2177"/>
                <a:gd name="T6" fmla="*/ 499 w 2450"/>
                <a:gd name="T7" fmla="*/ 45 h 2177"/>
                <a:gd name="T8" fmla="*/ 681 w 2450"/>
                <a:gd name="T9" fmla="*/ 45 h 2177"/>
                <a:gd name="T10" fmla="*/ 1134 w 2450"/>
                <a:gd name="T11" fmla="*/ 136 h 2177"/>
                <a:gd name="T12" fmla="*/ 1270 w 2450"/>
                <a:gd name="T13" fmla="*/ 181 h 2177"/>
                <a:gd name="T14" fmla="*/ 1497 w 2450"/>
                <a:gd name="T15" fmla="*/ 136 h 2177"/>
                <a:gd name="T16" fmla="*/ 1905 w 2450"/>
                <a:gd name="T17" fmla="*/ 181 h 2177"/>
                <a:gd name="T18" fmla="*/ 1996 w 2450"/>
                <a:gd name="T19" fmla="*/ 181 h 2177"/>
                <a:gd name="T20" fmla="*/ 2178 w 2450"/>
                <a:gd name="T21" fmla="*/ 317 h 2177"/>
                <a:gd name="T22" fmla="*/ 2268 w 2450"/>
                <a:gd name="T23" fmla="*/ 499 h 2177"/>
                <a:gd name="T24" fmla="*/ 2404 w 2450"/>
                <a:gd name="T25" fmla="*/ 680 h 2177"/>
                <a:gd name="T26" fmla="*/ 2450 w 2450"/>
                <a:gd name="T27" fmla="*/ 998 h 2177"/>
                <a:gd name="T28" fmla="*/ 2404 w 2450"/>
                <a:gd name="T29" fmla="*/ 1224 h 2177"/>
                <a:gd name="T30" fmla="*/ 2268 w 2450"/>
                <a:gd name="T31" fmla="*/ 1406 h 2177"/>
                <a:gd name="T32" fmla="*/ 2087 w 2450"/>
                <a:gd name="T33" fmla="*/ 1587 h 2177"/>
                <a:gd name="T34" fmla="*/ 1815 w 2450"/>
                <a:gd name="T35" fmla="*/ 1723 h 2177"/>
                <a:gd name="T36" fmla="*/ 1452 w 2450"/>
                <a:gd name="T37" fmla="*/ 1859 h 2177"/>
                <a:gd name="T38" fmla="*/ 1633 w 2450"/>
                <a:gd name="T39" fmla="*/ 2086 h 2177"/>
                <a:gd name="T40" fmla="*/ 1905 w 2450"/>
                <a:gd name="T41" fmla="*/ 2177 h 21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50" h="2177">
                  <a:moveTo>
                    <a:pt x="0" y="45"/>
                  </a:moveTo>
                  <a:cubicBezTo>
                    <a:pt x="23" y="48"/>
                    <a:pt x="46" y="52"/>
                    <a:pt x="91" y="45"/>
                  </a:cubicBezTo>
                  <a:cubicBezTo>
                    <a:pt x="136" y="38"/>
                    <a:pt x="205" y="0"/>
                    <a:pt x="273" y="0"/>
                  </a:cubicBezTo>
                  <a:cubicBezTo>
                    <a:pt x="341" y="0"/>
                    <a:pt x="431" y="37"/>
                    <a:pt x="499" y="45"/>
                  </a:cubicBezTo>
                  <a:cubicBezTo>
                    <a:pt x="567" y="53"/>
                    <a:pt x="575" y="30"/>
                    <a:pt x="681" y="45"/>
                  </a:cubicBezTo>
                  <a:cubicBezTo>
                    <a:pt x="787" y="60"/>
                    <a:pt x="1036" y="113"/>
                    <a:pt x="1134" y="136"/>
                  </a:cubicBezTo>
                  <a:cubicBezTo>
                    <a:pt x="1232" y="159"/>
                    <a:pt x="1210" y="181"/>
                    <a:pt x="1270" y="181"/>
                  </a:cubicBezTo>
                  <a:cubicBezTo>
                    <a:pt x="1330" y="181"/>
                    <a:pt x="1391" y="136"/>
                    <a:pt x="1497" y="136"/>
                  </a:cubicBezTo>
                  <a:cubicBezTo>
                    <a:pt x="1603" y="136"/>
                    <a:pt x="1822" y="174"/>
                    <a:pt x="1905" y="181"/>
                  </a:cubicBezTo>
                  <a:cubicBezTo>
                    <a:pt x="1988" y="188"/>
                    <a:pt x="1950" y="158"/>
                    <a:pt x="1996" y="181"/>
                  </a:cubicBezTo>
                  <a:cubicBezTo>
                    <a:pt x="2042" y="204"/>
                    <a:pt x="2133" y="264"/>
                    <a:pt x="2178" y="317"/>
                  </a:cubicBezTo>
                  <a:cubicBezTo>
                    <a:pt x="2223" y="370"/>
                    <a:pt x="2230" y="439"/>
                    <a:pt x="2268" y="499"/>
                  </a:cubicBezTo>
                  <a:cubicBezTo>
                    <a:pt x="2306" y="559"/>
                    <a:pt x="2374" y="597"/>
                    <a:pt x="2404" y="680"/>
                  </a:cubicBezTo>
                  <a:cubicBezTo>
                    <a:pt x="2434" y="763"/>
                    <a:pt x="2450" y="907"/>
                    <a:pt x="2450" y="998"/>
                  </a:cubicBezTo>
                  <a:cubicBezTo>
                    <a:pt x="2450" y="1089"/>
                    <a:pt x="2434" y="1156"/>
                    <a:pt x="2404" y="1224"/>
                  </a:cubicBezTo>
                  <a:cubicBezTo>
                    <a:pt x="2374" y="1292"/>
                    <a:pt x="2321" y="1345"/>
                    <a:pt x="2268" y="1406"/>
                  </a:cubicBezTo>
                  <a:cubicBezTo>
                    <a:pt x="2215" y="1467"/>
                    <a:pt x="2162" y="1534"/>
                    <a:pt x="2087" y="1587"/>
                  </a:cubicBezTo>
                  <a:cubicBezTo>
                    <a:pt x="2012" y="1640"/>
                    <a:pt x="1921" y="1678"/>
                    <a:pt x="1815" y="1723"/>
                  </a:cubicBezTo>
                  <a:cubicBezTo>
                    <a:pt x="1709" y="1768"/>
                    <a:pt x="1482" y="1799"/>
                    <a:pt x="1452" y="1859"/>
                  </a:cubicBezTo>
                  <a:cubicBezTo>
                    <a:pt x="1422" y="1919"/>
                    <a:pt x="1558" y="2033"/>
                    <a:pt x="1633" y="2086"/>
                  </a:cubicBezTo>
                  <a:cubicBezTo>
                    <a:pt x="1708" y="2139"/>
                    <a:pt x="1806" y="2158"/>
                    <a:pt x="1905" y="2177"/>
                  </a:cubicBezTo>
                </a:path>
              </a:pathLst>
            </a:custGeom>
            <a:noFill/>
            <a:ln w="57150" cap="flat" cmpd="sng">
              <a:solidFill>
                <a:srgbClr val="FFFF66"/>
              </a:solidFill>
              <a:prstDash val="solid"/>
              <a:round/>
              <a:headEnd/>
              <a:tailEnd/>
            </a:ln>
            <a:effectLst/>
          </p:spPr>
          <p:txBody>
            <a:bodyPr>
              <a:spAutoFit/>
            </a:bodyPr>
            <a:lstStyle/>
            <a:p>
              <a:endParaRPr lang="zh-CN" altLang="en-US"/>
            </a:p>
          </p:txBody>
        </p:sp>
        <p:sp>
          <p:nvSpPr>
            <p:cNvPr id="79946" name="Text Box 76"/>
            <p:cNvSpPr txBox="1">
              <a:spLocks noChangeArrowheads="1"/>
            </p:cNvSpPr>
            <p:nvPr/>
          </p:nvSpPr>
          <p:spPr bwMode="auto">
            <a:xfrm>
              <a:off x="113" y="1979"/>
              <a:ext cx="408" cy="327"/>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800" b="1">
                  <a:solidFill>
                    <a:srgbClr val="FF0000"/>
                  </a:solidFill>
                  <a:latin typeface="Times New Roman" pitchFamily="18" charset="0"/>
                  <a:ea typeface="黑体" pitchFamily="49" charset="-122"/>
                </a:rPr>
                <a:t>黄 </a:t>
              </a:r>
            </a:p>
          </p:txBody>
        </p:sp>
        <p:sp>
          <p:nvSpPr>
            <p:cNvPr id="79947" name="Text Box 77"/>
            <p:cNvSpPr txBox="1">
              <a:spLocks noChangeArrowheads="1"/>
            </p:cNvSpPr>
            <p:nvPr/>
          </p:nvSpPr>
          <p:spPr bwMode="auto">
            <a:xfrm>
              <a:off x="884" y="2060"/>
              <a:ext cx="499" cy="327"/>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800" b="1">
                  <a:solidFill>
                    <a:srgbClr val="FF0000"/>
                  </a:solidFill>
                  <a:latin typeface="Times New Roman" pitchFamily="18" charset="0"/>
                  <a:ea typeface="黑体" pitchFamily="49" charset="-122"/>
                </a:rPr>
                <a:t>土 </a:t>
              </a:r>
            </a:p>
          </p:txBody>
        </p:sp>
        <p:sp>
          <p:nvSpPr>
            <p:cNvPr id="79948" name="Text Box 78"/>
            <p:cNvSpPr txBox="1">
              <a:spLocks noChangeArrowheads="1"/>
            </p:cNvSpPr>
            <p:nvPr/>
          </p:nvSpPr>
          <p:spPr bwMode="auto">
            <a:xfrm>
              <a:off x="1792" y="2205"/>
              <a:ext cx="453" cy="327"/>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800" b="1">
                  <a:solidFill>
                    <a:srgbClr val="FF0000"/>
                  </a:solidFill>
                  <a:latin typeface="Times New Roman" pitchFamily="18" charset="0"/>
                  <a:ea typeface="黑体" pitchFamily="49" charset="-122"/>
                </a:rPr>
                <a:t>塬 </a:t>
              </a:r>
            </a:p>
          </p:txBody>
        </p:sp>
        <p:sp>
          <p:nvSpPr>
            <p:cNvPr id="79949" name="Text Box 79"/>
            <p:cNvSpPr txBox="1">
              <a:spLocks noChangeArrowheads="1"/>
            </p:cNvSpPr>
            <p:nvPr/>
          </p:nvSpPr>
          <p:spPr bwMode="auto">
            <a:xfrm>
              <a:off x="1610" y="3657"/>
              <a:ext cx="635" cy="327"/>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800" b="1">
                  <a:solidFill>
                    <a:srgbClr val="FF0000"/>
                  </a:solidFill>
                  <a:latin typeface="Times New Roman" pitchFamily="18" charset="0"/>
                  <a:ea typeface="黑体" pitchFamily="49" charset="-122"/>
                </a:rPr>
                <a:t>缘</a:t>
              </a:r>
            </a:p>
          </p:txBody>
        </p:sp>
        <p:sp>
          <p:nvSpPr>
            <p:cNvPr id="79950" name="Text Box 80"/>
            <p:cNvSpPr txBox="1">
              <a:spLocks noChangeArrowheads="1"/>
            </p:cNvSpPr>
            <p:nvPr/>
          </p:nvSpPr>
          <p:spPr bwMode="auto">
            <a:xfrm>
              <a:off x="2154" y="2740"/>
              <a:ext cx="635" cy="327"/>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2800" b="1">
                  <a:solidFill>
                    <a:srgbClr val="FF0000"/>
                  </a:solidFill>
                  <a:latin typeface="Times New Roman" pitchFamily="18" charset="0"/>
                  <a:ea typeface="黑体" pitchFamily="49" charset="-122"/>
                </a:rPr>
                <a:t>边</a:t>
              </a:r>
            </a:p>
          </p:txBody>
        </p:sp>
      </p:grpSp>
      <p:grpSp>
        <p:nvGrpSpPr>
          <p:cNvPr id="25" name="Group 81"/>
          <p:cNvGrpSpPr>
            <a:grpSpLocks/>
          </p:cNvGrpSpPr>
          <p:nvPr/>
        </p:nvGrpSpPr>
        <p:grpSpPr bwMode="auto">
          <a:xfrm>
            <a:off x="239184" y="2389188"/>
            <a:ext cx="5865283" cy="3789362"/>
            <a:chOff x="113" y="1933"/>
            <a:chExt cx="2771" cy="2387"/>
          </a:xfrm>
        </p:grpSpPr>
        <p:grpSp>
          <p:nvGrpSpPr>
            <p:cNvPr id="26" name="Group 82"/>
            <p:cNvGrpSpPr>
              <a:grpSpLocks/>
            </p:cNvGrpSpPr>
            <p:nvPr/>
          </p:nvGrpSpPr>
          <p:grpSpPr bwMode="auto">
            <a:xfrm>
              <a:off x="2517" y="2387"/>
              <a:ext cx="140" cy="249"/>
              <a:chOff x="8949" y="816"/>
              <a:chExt cx="180" cy="468"/>
            </a:xfrm>
          </p:grpSpPr>
          <p:sp>
            <p:nvSpPr>
              <p:cNvPr id="79943" name="Line 83"/>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44" name="Oval 84"/>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7" name="Group 85"/>
            <p:cNvGrpSpPr>
              <a:grpSpLocks/>
            </p:cNvGrpSpPr>
            <p:nvPr/>
          </p:nvGrpSpPr>
          <p:grpSpPr bwMode="auto">
            <a:xfrm>
              <a:off x="476" y="1933"/>
              <a:ext cx="139" cy="250"/>
              <a:chOff x="8949" y="816"/>
              <a:chExt cx="180" cy="468"/>
            </a:xfrm>
          </p:grpSpPr>
          <p:sp>
            <p:nvSpPr>
              <p:cNvPr id="79941" name="Line 86"/>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42" name="Oval 87"/>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8" name="Group 88"/>
            <p:cNvGrpSpPr>
              <a:grpSpLocks/>
            </p:cNvGrpSpPr>
            <p:nvPr/>
          </p:nvGrpSpPr>
          <p:grpSpPr bwMode="auto">
            <a:xfrm>
              <a:off x="2472" y="2886"/>
              <a:ext cx="139" cy="250"/>
              <a:chOff x="8949" y="816"/>
              <a:chExt cx="180" cy="468"/>
            </a:xfrm>
          </p:grpSpPr>
          <p:sp>
            <p:nvSpPr>
              <p:cNvPr id="79939" name="Line 89"/>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40" name="Oval 90"/>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29" name="Group 91"/>
            <p:cNvGrpSpPr>
              <a:grpSpLocks/>
            </p:cNvGrpSpPr>
            <p:nvPr/>
          </p:nvGrpSpPr>
          <p:grpSpPr bwMode="auto">
            <a:xfrm>
              <a:off x="2154" y="4071"/>
              <a:ext cx="140" cy="249"/>
              <a:chOff x="8949" y="816"/>
              <a:chExt cx="180" cy="468"/>
            </a:xfrm>
          </p:grpSpPr>
          <p:sp>
            <p:nvSpPr>
              <p:cNvPr id="79937" name="Line 92"/>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8" name="Oval 93"/>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30" name="Group 94"/>
            <p:cNvGrpSpPr>
              <a:grpSpLocks/>
            </p:cNvGrpSpPr>
            <p:nvPr/>
          </p:nvGrpSpPr>
          <p:grpSpPr bwMode="auto">
            <a:xfrm>
              <a:off x="2517" y="3158"/>
              <a:ext cx="140" cy="249"/>
              <a:chOff x="8949" y="816"/>
              <a:chExt cx="180" cy="468"/>
            </a:xfrm>
          </p:grpSpPr>
          <p:sp>
            <p:nvSpPr>
              <p:cNvPr id="79935" name="Line 95"/>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6" name="Oval 96"/>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31" name="Group 97"/>
            <p:cNvGrpSpPr>
              <a:grpSpLocks/>
            </p:cNvGrpSpPr>
            <p:nvPr/>
          </p:nvGrpSpPr>
          <p:grpSpPr bwMode="auto">
            <a:xfrm>
              <a:off x="113" y="1933"/>
              <a:ext cx="140" cy="249"/>
              <a:chOff x="8949" y="816"/>
              <a:chExt cx="180" cy="468"/>
            </a:xfrm>
          </p:grpSpPr>
          <p:sp>
            <p:nvSpPr>
              <p:cNvPr id="79933" name="Line 98"/>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4" name="Oval 99"/>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9968" name="Group 100"/>
            <p:cNvGrpSpPr>
              <a:grpSpLocks/>
            </p:cNvGrpSpPr>
            <p:nvPr/>
          </p:nvGrpSpPr>
          <p:grpSpPr bwMode="auto">
            <a:xfrm>
              <a:off x="884" y="1933"/>
              <a:ext cx="140" cy="249"/>
              <a:chOff x="8949" y="816"/>
              <a:chExt cx="180" cy="468"/>
            </a:xfrm>
          </p:grpSpPr>
          <p:sp>
            <p:nvSpPr>
              <p:cNvPr id="79931" name="Line 10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2" name="Oval 10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9969" name="Group 103"/>
            <p:cNvGrpSpPr>
              <a:grpSpLocks/>
            </p:cNvGrpSpPr>
            <p:nvPr/>
          </p:nvGrpSpPr>
          <p:grpSpPr bwMode="auto">
            <a:xfrm>
              <a:off x="2200" y="2341"/>
              <a:ext cx="140" cy="249"/>
              <a:chOff x="8949" y="816"/>
              <a:chExt cx="180" cy="468"/>
            </a:xfrm>
          </p:grpSpPr>
          <p:sp>
            <p:nvSpPr>
              <p:cNvPr id="79929" name="Line 104"/>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30" name="Oval 105"/>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9970" name="Group 106"/>
            <p:cNvGrpSpPr>
              <a:grpSpLocks/>
            </p:cNvGrpSpPr>
            <p:nvPr/>
          </p:nvGrpSpPr>
          <p:grpSpPr bwMode="auto">
            <a:xfrm>
              <a:off x="2336" y="2115"/>
              <a:ext cx="140" cy="249"/>
              <a:chOff x="8949" y="816"/>
              <a:chExt cx="180" cy="468"/>
            </a:xfrm>
          </p:grpSpPr>
          <p:sp>
            <p:nvSpPr>
              <p:cNvPr id="79927" name="Line 107"/>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8" name="Oval 108"/>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79971" name="Group 109"/>
            <p:cNvGrpSpPr>
              <a:grpSpLocks/>
            </p:cNvGrpSpPr>
            <p:nvPr/>
          </p:nvGrpSpPr>
          <p:grpSpPr bwMode="auto">
            <a:xfrm>
              <a:off x="2290" y="3385"/>
              <a:ext cx="140" cy="249"/>
              <a:chOff x="8949" y="816"/>
              <a:chExt cx="180" cy="468"/>
            </a:xfrm>
          </p:grpSpPr>
          <p:sp>
            <p:nvSpPr>
              <p:cNvPr id="79925" name="Line 110"/>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6" name="Oval 111"/>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4" name="Group 112"/>
            <p:cNvGrpSpPr>
              <a:grpSpLocks/>
            </p:cNvGrpSpPr>
            <p:nvPr/>
          </p:nvGrpSpPr>
          <p:grpSpPr bwMode="auto">
            <a:xfrm>
              <a:off x="2109" y="3657"/>
              <a:ext cx="140" cy="249"/>
              <a:chOff x="8949" y="816"/>
              <a:chExt cx="180" cy="468"/>
            </a:xfrm>
          </p:grpSpPr>
          <p:sp>
            <p:nvSpPr>
              <p:cNvPr id="79923" name="Line 113"/>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4" name="Oval 114"/>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5" name="Group 115"/>
            <p:cNvGrpSpPr>
              <a:grpSpLocks/>
            </p:cNvGrpSpPr>
            <p:nvPr/>
          </p:nvGrpSpPr>
          <p:grpSpPr bwMode="auto">
            <a:xfrm>
              <a:off x="1882" y="3884"/>
              <a:ext cx="140" cy="249"/>
              <a:chOff x="8949" y="816"/>
              <a:chExt cx="180" cy="468"/>
            </a:xfrm>
          </p:grpSpPr>
          <p:sp>
            <p:nvSpPr>
              <p:cNvPr id="79921" name="Line 116"/>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2" name="Oval 117"/>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6" name="Group 118"/>
            <p:cNvGrpSpPr>
              <a:grpSpLocks/>
            </p:cNvGrpSpPr>
            <p:nvPr/>
          </p:nvGrpSpPr>
          <p:grpSpPr bwMode="auto">
            <a:xfrm>
              <a:off x="1610" y="3929"/>
              <a:ext cx="140" cy="249"/>
              <a:chOff x="8949" y="816"/>
              <a:chExt cx="180" cy="468"/>
            </a:xfrm>
          </p:grpSpPr>
          <p:sp>
            <p:nvSpPr>
              <p:cNvPr id="79919" name="Line 119"/>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20" name="Oval 120"/>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7" name="Group 121"/>
            <p:cNvGrpSpPr>
              <a:grpSpLocks/>
            </p:cNvGrpSpPr>
            <p:nvPr/>
          </p:nvGrpSpPr>
          <p:grpSpPr bwMode="auto">
            <a:xfrm>
              <a:off x="1202" y="2069"/>
              <a:ext cx="140" cy="249"/>
              <a:chOff x="8949" y="816"/>
              <a:chExt cx="180" cy="468"/>
            </a:xfrm>
          </p:grpSpPr>
          <p:sp>
            <p:nvSpPr>
              <p:cNvPr id="79917" name="Line 122"/>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8" name="Oval 123"/>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8" name="Group 124"/>
            <p:cNvGrpSpPr>
              <a:grpSpLocks/>
            </p:cNvGrpSpPr>
            <p:nvPr/>
          </p:nvGrpSpPr>
          <p:grpSpPr bwMode="auto">
            <a:xfrm>
              <a:off x="1610" y="2024"/>
              <a:ext cx="140" cy="249"/>
              <a:chOff x="8949" y="816"/>
              <a:chExt cx="180" cy="468"/>
            </a:xfrm>
          </p:grpSpPr>
          <p:sp>
            <p:nvSpPr>
              <p:cNvPr id="79915" name="Line 125"/>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6" name="Oval 126"/>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19" name="Group 127"/>
            <p:cNvGrpSpPr>
              <a:grpSpLocks/>
            </p:cNvGrpSpPr>
            <p:nvPr/>
          </p:nvGrpSpPr>
          <p:grpSpPr bwMode="auto">
            <a:xfrm>
              <a:off x="1973" y="2069"/>
              <a:ext cx="140" cy="249"/>
              <a:chOff x="8949" y="816"/>
              <a:chExt cx="180" cy="468"/>
            </a:xfrm>
          </p:grpSpPr>
          <p:sp>
            <p:nvSpPr>
              <p:cNvPr id="79913" name="Line 128"/>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4" name="Oval 129"/>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20" name="Group 130"/>
            <p:cNvGrpSpPr>
              <a:grpSpLocks/>
            </p:cNvGrpSpPr>
            <p:nvPr/>
          </p:nvGrpSpPr>
          <p:grpSpPr bwMode="auto">
            <a:xfrm>
              <a:off x="2426" y="2704"/>
              <a:ext cx="140" cy="249"/>
              <a:chOff x="8949" y="816"/>
              <a:chExt cx="180" cy="468"/>
            </a:xfrm>
          </p:grpSpPr>
          <p:sp>
            <p:nvSpPr>
              <p:cNvPr id="79911" name="Line 131"/>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2" name="Oval 132"/>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21" name="Group 133"/>
            <p:cNvGrpSpPr>
              <a:grpSpLocks/>
            </p:cNvGrpSpPr>
            <p:nvPr/>
          </p:nvGrpSpPr>
          <p:grpSpPr bwMode="auto">
            <a:xfrm>
              <a:off x="2426" y="3838"/>
              <a:ext cx="140" cy="249"/>
              <a:chOff x="8949" y="816"/>
              <a:chExt cx="180" cy="468"/>
            </a:xfrm>
          </p:grpSpPr>
          <p:sp>
            <p:nvSpPr>
              <p:cNvPr id="79909" name="Line 134"/>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10" name="Oval 135"/>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nvGrpSpPr>
            <p:cNvPr id="80022" name="Group 136"/>
            <p:cNvGrpSpPr>
              <a:grpSpLocks/>
            </p:cNvGrpSpPr>
            <p:nvPr/>
          </p:nvGrpSpPr>
          <p:grpSpPr bwMode="auto">
            <a:xfrm>
              <a:off x="2744" y="3702"/>
              <a:ext cx="140" cy="249"/>
              <a:chOff x="8949" y="816"/>
              <a:chExt cx="180" cy="468"/>
            </a:xfrm>
          </p:grpSpPr>
          <p:sp>
            <p:nvSpPr>
              <p:cNvPr id="79907" name="Line 137"/>
              <p:cNvSpPr>
                <a:spLocks noChangeShapeType="1"/>
              </p:cNvSpPr>
              <p:nvPr/>
            </p:nvSpPr>
            <p:spPr bwMode="auto">
              <a:xfrm>
                <a:off x="9040" y="1128"/>
                <a:ext cx="0" cy="156"/>
              </a:xfrm>
              <a:prstGeom prst="line">
                <a:avLst/>
              </a:prstGeom>
              <a:noFill/>
              <a:ln w="9525">
                <a:solidFill>
                  <a:srgbClr val="000000"/>
                </a:solidFill>
                <a:round/>
                <a:headEnd/>
                <a:tailEnd/>
              </a:ln>
            </p:spPr>
            <p:txBody>
              <a:bodyPr/>
              <a:lstStyle/>
              <a:p>
                <a:endParaRPr lang="zh-CN" altLang="en-US"/>
              </a:p>
            </p:txBody>
          </p:sp>
          <p:sp>
            <p:nvSpPr>
              <p:cNvPr id="79908" name="Oval 138"/>
              <p:cNvSpPr>
                <a:spLocks noChangeArrowheads="1"/>
              </p:cNvSpPr>
              <p:nvPr/>
            </p:nvSpPr>
            <p:spPr bwMode="auto">
              <a:xfrm>
                <a:off x="8949" y="816"/>
                <a:ext cx="180" cy="363"/>
              </a:xfrm>
              <a:prstGeom prst="ellipse">
                <a:avLst/>
              </a:prstGeom>
              <a:solidFill>
                <a:srgbClr val="009900"/>
              </a:solidFill>
              <a:ln w="9525">
                <a:solidFill>
                  <a:srgbClr val="000000"/>
                </a:solidFill>
                <a:round/>
                <a:headEnd/>
                <a:tailEnd/>
              </a:ln>
            </p:spPr>
            <p:txBody>
              <a:bodyPr/>
              <a:lstStyle/>
              <a:p>
                <a:pPr eaLnBrk="1" hangingPunct="1"/>
                <a:endParaRPr lang="zh-CN" altLang="en-US"/>
              </a:p>
            </p:txBody>
          </p:sp>
        </p:grpSp>
      </p:grpSp>
      <p:sp>
        <p:nvSpPr>
          <p:cNvPr id="79885" name="Text Box 139"/>
          <p:cNvSpPr txBox="1">
            <a:spLocks noChangeArrowheads="1"/>
          </p:cNvSpPr>
          <p:nvPr/>
        </p:nvSpPr>
        <p:spPr bwMode="auto">
          <a:xfrm rot="-1826618">
            <a:off x="7101417" y="3617913"/>
            <a:ext cx="2726267" cy="579437"/>
          </a:xfrm>
          <a:prstGeom prst="rect">
            <a:avLst/>
          </a:prstGeom>
          <a:noFill/>
          <a:ln w="19050">
            <a:noFill/>
            <a:miter lim="800000"/>
            <a:headEnd/>
            <a:tailEnd/>
          </a:ln>
          <a:effectLst/>
        </p:spPr>
        <p:txBody>
          <a:bodyPr>
            <a:spAutoFit/>
          </a:bodyPr>
          <a:lstStyle/>
          <a:p>
            <a:pPr eaLnBrk="1" hangingPunct="1">
              <a:spcBef>
                <a:spcPct val="50000"/>
              </a:spcBef>
            </a:pPr>
            <a:r>
              <a:rPr kumimoji="1" lang="zh-CN" altLang="en-US" sz="3200" b="1">
                <a:solidFill>
                  <a:srgbClr val="FF0000"/>
                </a:solidFill>
                <a:latin typeface="Times New Roman" pitchFamily="18" charset="0"/>
                <a:ea typeface="黑体" pitchFamily="49" charset="-122"/>
              </a:rPr>
              <a:t>沟          谷</a:t>
            </a:r>
          </a:p>
        </p:txBody>
      </p:sp>
      <p:sp>
        <p:nvSpPr>
          <p:cNvPr id="478348" name="AutoShape 140"/>
          <p:cNvSpPr>
            <a:spLocks/>
          </p:cNvSpPr>
          <p:nvPr/>
        </p:nvSpPr>
        <p:spPr bwMode="auto">
          <a:xfrm>
            <a:off x="10416118" y="620713"/>
            <a:ext cx="960967" cy="2087562"/>
          </a:xfrm>
          <a:prstGeom prst="borderCallout2">
            <a:avLst>
              <a:gd name="adj1" fmla="val 5477"/>
              <a:gd name="adj2" fmla="val -10574"/>
              <a:gd name="adj3" fmla="val 5477"/>
              <a:gd name="adj4" fmla="val -10574"/>
              <a:gd name="adj5" fmla="val 160606"/>
              <a:gd name="adj6" fmla="val -180176"/>
            </a:avLst>
          </a:prstGeom>
          <a:solidFill>
            <a:schemeClr val="bg1"/>
          </a:solidFill>
          <a:ln w="25400">
            <a:solidFill>
              <a:schemeClr val="bg1"/>
            </a:solidFill>
            <a:miter lim="800000"/>
            <a:headEnd/>
            <a:tailEnd/>
          </a:ln>
          <a:effectLst/>
        </p:spPr>
        <p:txBody>
          <a:bodyPr/>
          <a:lstStyle/>
          <a:p>
            <a:pPr algn="ctr" eaLnBrk="1" hangingPunct="1"/>
            <a:r>
              <a:rPr lang="zh-CN" altLang="en-US" sz="3200" b="1">
                <a:solidFill>
                  <a:srgbClr val="FF0000"/>
                </a:solidFill>
                <a:latin typeface="Tahoma" pitchFamily="34" charset="0"/>
                <a:ea typeface="隶书" pitchFamily="49" charset="-122"/>
              </a:rPr>
              <a:t>打坝建库</a:t>
            </a:r>
          </a:p>
        </p:txBody>
      </p:sp>
      <p:sp>
        <p:nvSpPr>
          <p:cNvPr id="478349" name="Rectangle 141"/>
          <p:cNvSpPr>
            <a:spLocks noChangeArrowheads="1"/>
          </p:cNvSpPr>
          <p:nvPr/>
        </p:nvSpPr>
        <p:spPr bwMode="auto">
          <a:xfrm>
            <a:off x="0" y="1"/>
            <a:ext cx="79031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4000" b="1">
                <a:effectLst>
                  <a:outerShdw blurRad="38100" dist="38100" dir="2700000" algn="tl">
                    <a:srgbClr val="C0C0C0"/>
                  </a:outerShdw>
                </a:effectLst>
                <a:latin typeface="楷体_GB2312" pitchFamily="49" charset="-122"/>
                <a:ea typeface="楷体_GB2312" pitchFamily="49" charset="-122"/>
              </a:rPr>
              <a:t>治理方针：</a:t>
            </a:r>
            <a:r>
              <a:rPr lang="zh-CN" altLang="en-US" sz="4000" b="1">
                <a:effectLst>
                  <a:outerShdw blurRad="38100" dist="38100" dir="2700000" algn="tl">
                    <a:srgbClr val="C0C0C0"/>
                  </a:outerShdw>
                </a:effectLst>
                <a:latin typeface="Arial" panose="020B0604020202020204" pitchFamily="34" charset="0"/>
                <a:ea typeface="楷体_GB2312" pitchFamily="49" charset="-122"/>
              </a:rPr>
              <a:t>“</a:t>
            </a:r>
            <a:r>
              <a:rPr lang="zh-CN" altLang="en-US" sz="4000" b="1">
                <a:effectLst>
                  <a:outerShdw blurRad="38100" dist="38100" dir="2700000" algn="tl">
                    <a:srgbClr val="C0C0C0"/>
                  </a:outerShdw>
                </a:effectLst>
                <a:latin typeface="楷体_GB2312" pitchFamily="49" charset="-122"/>
                <a:ea typeface="楷体_GB2312" pitchFamily="49" charset="-122"/>
              </a:rPr>
              <a:t>保塬、护坡、固沟</a:t>
            </a:r>
            <a:r>
              <a:rPr lang="zh-CN" altLang="en-US" sz="4000" b="1">
                <a:effectLst>
                  <a:outerShdw blurRad="38100" dist="38100" dir="2700000" algn="tl">
                    <a:srgbClr val="C0C0C0"/>
                  </a:outerShdw>
                </a:effectLst>
                <a:latin typeface="Arial" panose="020B0604020202020204" pitchFamily="34" charset="0"/>
                <a:ea typeface="楷体_GB2312" pitchFamily="49" charset="-122"/>
              </a:rPr>
              <a:t>”</a:t>
            </a:r>
            <a:endParaRPr lang="zh-CN" altLang="en-US" sz="4000" b="1">
              <a:effectLst>
                <a:outerShdw blurRad="38100" dist="38100" dir="2700000" algn="tl">
                  <a:srgbClr val="C0C0C0"/>
                </a:outerShdw>
              </a:effectLst>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2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78216"/>
                                        </p:tgtEl>
                                        <p:attrNameLst>
                                          <p:attrName>style.visibility</p:attrName>
                                        </p:attrNameLst>
                                      </p:cBhvr>
                                      <p:to>
                                        <p:strVal val="visible"/>
                                      </p:to>
                                    </p:set>
                                    <p:animEffect transition="in" filter="checkerboard(across)">
                                      <p:cBhvr>
                                        <p:cTn id="22" dur="500"/>
                                        <p:tgtEl>
                                          <p:spTgt spid="47821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478213"/>
                                        </p:tgtEl>
                                        <p:attrNameLst>
                                          <p:attrName>style.visibility</p:attrName>
                                        </p:attrNameLst>
                                      </p:cBhvr>
                                      <p:to>
                                        <p:strVal val="visible"/>
                                      </p:to>
                                    </p:set>
                                    <p:animEffect transition="in" filter="checkerboard(across)">
                                      <p:cBhvr>
                                        <p:cTn id="25" dur="500"/>
                                        <p:tgtEl>
                                          <p:spTgt spid="4782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478348"/>
                                        </p:tgtEl>
                                        <p:attrNameLst>
                                          <p:attrName>style.visibility</p:attrName>
                                        </p:attrNameLst>
                                      </p:cBhvr>
                                      <p:to>
                                        <p:strVal val="visible"/>
                                      </p:to>
                                    </p:set>
                                    <p:animEffect transition="in" filter="slide(fromRight)">
                                      <p:cBhvr>
                                        <p:cTn id="30" dur="500"/>
                                        <p:tgtEl>
                                          <p:spTgt spid="47834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478349"/>
                                        </p:tgtEl>
                                        <p:attrNameLst>
                                          <p:attrName>style.visibility</p:attrName>
                                        </p:attrNameLst>
                                      </p:cBhvr>
                                      <p:to>
                                        <p:strVal val="visible"/>
                                      </p:to>
                                    </p:set>
                                    <p:anim calcmode="lin" valueType="num">
                                      <p:cBhvr>
                                        <p:cTn id="35" dur="500" fill="hold"/>
                                        <p:tgtEl>
                                          <p:spTgt spid="478349"/>
                                        </p:tgtEl>
                                        <p:attrNameLst>
                                          <p:attrName>ppt_w</p:attrName>
                                        </p:attrNameLst>
                                      </p:cBhvr>
                                      <p:tavLst>
                                        <p:tav tm="0">
                                          <p:val>
                                            <p:fltVal val="0"/>
                                          </p:val>
                                        </p:tav>
                                        <p:tav tm="100000">
                                          <p:val>
                                            <p:strVal val="#ppt_w"/>
                                          </p:val>
                                        </p:tav>
                                      </p:tavLst>
                                    </p:anim>
                                    <p:anim calcmode="lin" valueType="num">
                                      <p:cBhvr>
                                        <p:cTn id="36" dur="500" fill="hold"/>
                                        <p:tgtEl>
                                          <p:spTgt spid="4783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3" grpId="0" animBg="1"/>
      <p:bldP spid="478216" grpId="0" animBg="1"/>
      <p:bldP spid="478348" grpId="0" animBg="1"/>
      <p:bldP spid="47834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1992313" y="215900"/>
            <a:ext cx="8229600" cy="1384300"/>
          </a:xfrm>
        </p:spPr>
        <p:txBody>
          <a:bodyPr/>
          <a:lstStyle/>
          <a:p>
            <a:r>
              <a:rPr lang="zh-CN" altLang="en-US" dirty="0">
                <a:solidFill>
                  <a:srgbClr val="0000FF"/>
                </a:solidFill>
                <a:ea typeface="华文新魏" panose="02010800040101010101" pitchFamily="2" charset="-122"/>
              </a:rPr>
              <a:t>黄土高原水土流失的治理</a:t>
            </a:r>
            <a:br>
              <a:rPr lang="zh-CN" altLang="en-US" dirty="0">
                <a:solidFill>
                  <a:srgbClr val="0000FF"/>
                </a:solidFill>
                <a:ea typeface="华文新魏" panose="02010800040101010101" pitchFamily="2" charset="-122"/>
              </a:rPr>
            </a:br>
            <a:r>
              <a:rPr lang="zh-CN" altLang="en-US" dirty="0">
                <a:solidFill>
                  <a:srgbClr val="0000FF"/>
                </a:solidFill>
                <a:ea typeface="华文新魏" panose="02010800040101010101" pitchFamily="2" charset="-122"/>
              </a:rPr>
              <a:t>　　</a:t>
            </a:r>
            <a:r>
              <a:rPr lang="en-US" altLang="zh-CN" dirty="0">
                <a:solidFill>
                  <a:srgbClr val="0000FF"/>
                </a:solidFill>
                <a:ea typeface="华文新魏" panose="02010800040101010101" pitchFamily="2" charset="-122"/>
              </a:rPr>
              <a:t>——</a:t>
            </a:r>
            <a:r>
              <a:rPr lang="zh-CN" altLang="en-US" dirty="0">
                <a:solidFill>
                  <a:srgbClr val="0000FF"/>
                </a:solidFill>
                <a:ea typeface="华文新魏" panose="02010800040101010101" pitchFamily="2" charset="-122"/>
              </a:rPr>
              <a:t>工程措施（打坝淤地）</a:t>
            </a:r>
          </a:p>
        </p:txBody>
      </p:sp>
      <p:sp>
        <p:nvSpPr>
          <p:cNvPr id="472071" name="Text Box 7"/>
          <p:cNvSpPr txBox="1">
            <a:spLocks noChangeArrowheads="1"/>
          </p:cNvSpPr>
          <p:nvPr/>
        </p:nvSpPr>
        <p:spPr bwMode="auto">
          <a:xfrm>
            <a:off x="412124" y="1628776"/>
            <a:ext cx="5755314" cy="740937"/>
          </a:xfrm>
          <a:prstGeom prst="rect">
            <a:avLst/>
          </a:prstGeom>
          <a:solidFill>
            <a:schemeClr val="accent1">
              <a:alpha val="70000"/>
            </a:schemeClr>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20000"/>
              </a:spcBef>
              <a:buSzPct val="85000"/>
            </a:pPr>
            <a:r>
              <a:rPr kumimoji="1" lang="zh-CN" altLang="en-US" sz="4400" dirty="0">
                <a:effectLst>
                  <a:outerShdw blurRad="38100" dist="38100" dir="2700000" algn="tl">
                    <a:srgbClr val="FFFFFF"/>
                  </a:outerShdw>
                </a:effectLst>
                <a:latin typeface="Times New Roman" panose="02020603050405020304" pitchFamily="18" charset="0"/>
                <a:ea typeface="黑体" panose="02010609060101010101" pitchFamily="49" charset="-122"/>
              </a:rPr>
              <a:t>打坝淤地有何作用？</a:t>
            </a:r>
          </a:p>
        </p:txBody>
      </p:sp>
      <p:sp>
        <p:nvSpPr>
          <p:cNvPr id="472072" name="Text Box 8"/>
          <p:cNvSpPr txBox="1">
            <a:spLocks noChangeArrowheads="1"/>
          </p:cNvSpPr>
          <p:nvPr/>
        </p:nvSpPr>
        <p:spPr bwMode="auto">
          <a:xfrm>
            <a:off x="412124" y="3068639"/>
            <a:ext cx="5755314" cy="3455987"/>
          </a:xfrm>
          <a:prstGeom prst="rect">
            <a:avLst/>
          </a:prstGeom>
          <a:solidFill>
            <a:schemeClr val="accent1">
              <a:alpha val="70000"/>
            </a:schemeClr>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20000"/>
              </a:spcBef>
              <a:buSzPct val="85000"/>
            </a:pPr>
            <a:r>
              <a:rPr kumimoji="1" lang="en-US" altLang="zh-CN" sz="3600" dirty="0" smtClean="0">
                <a:effectLst>
                  <a:outerShdw blurRad="38100" dist="38100" dir="2700000" algn="tl">
                    <a:srgbClr val="FFFFFF"/>
                  </a:outerShdw>
                </a:effectLst>
                <a:latin typeface="Times New Roman" panose="02020603050405020304" pitchFamily="18" charset="0"/>
                <a:ea typeface="黑体" panose="02010609060101010101" pitchFamily="49" charset="-122"/>
              </a:rPr>
              <a:t>  </a:t>
            </a:r>
            <a:r>
              <a:rPr kumimoji="1" lang="en-US" altLang="zh-CN" sz="3600" dirty="0">
                <a:effectLst>
                  <a:outerShdw blurRad="38100" dist="38100" dir="2700000" algn="tl">
                    <a:srgbClr val="FFFFFF"/>
                  </a:outerShdw>
                </a:effectLst>
                <a:latin typeface="Times New Roman" panose="02020603050405020304" pitchFamily="18" charset="0"/>
                <a:ea typeface="黑体" panose="02010609060101010101" pitchFamily="49" charset="-122"/>
              </a:rPr>
              <a:t>1</a:t>
            </a:r>
            <a:r>
              <a:rPr kumimoji="1" lang="zh-CN" altLang="en-US" sz="3600" dirty="0">
                <a:effectLst>
                  <a:outerShdw blurRad="38100" dist="38100" dir="2700000" algn="tl">
                    <a:srgbClr val="FFFFFF"/>
                  </a:outerShdw>
                </a:effectLst>
                <a:latin typeface="Times New Roman" panose="02020603050405020304" pitchFamily="18" charset="0"/>
                <a:ea typeface="黑体" panose="02010609060101010101" pitchFamily="49" charset="-122"/>
              </a:rPr>
              <a:t>、拦蓄泥沙，防止泥沙流入下游河中。</a:t>
            </a:r>
          </a:p>
          <a:p>
            <a:pPr marL="0" indent="0">
              <a:spcBef>
                <a:spcPct val="20000"/>
              </a:spcBef>
              <a:buSzPct val="85000"/>
            </a:pPr>
            <a:r>
              <a:rPr kumimoji="1" lang="en-US" altLang="zh-CN" sz="3600" dirty="0" smtClean="0">
                <a:effectLst>
                  <a:outerShdw blurRad="38100" dist="38100" dir="2700000" algn="tl">
                    <a:srgbClr val="FFFFFF"/>
                  </a:outerShdw>
                </a:effectLst>
                <a:latin typeface="Times New Roman" panose="02020603050405020304" pitchFamily="18" charset="0"/>
                <a:ea typeface="黑体" panose="02010609060101010101" pitchFamily="49" charset="-122"/>
              </a:rPr>
              <a:t>2</a:t>
            </a:r>
            <a:r>
              <a:rPr kumimoji="1" lang="zh-CN" altLang="en-US" sz="3600" dirty="0">
                <a:effectLst>
                  <a:outerShdw blurRad="38100" dist="38100" dir="2700000" algn="tl">
                    <a:srgbClr val="FFFFFF"/>
                  </a:outerShdw>
                </a:effectLst>
                <a:latin typeface="Times New Roman" panose="02020603050405020304" pitchFamily="18" charset="0"/>
                <a:ea typeface="黑体" panose="02010609060101010101" pitchFamily="49" charset="-122"/>
              </a:rPr>
              <a:t>、坝上泥沙淤积成“坝地”，土层深厚，土质良好。</a:t>
            </a: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4601" y="1600200"/>
            <a:ext cx="5801784" cy="4924426"/>
          </a:xfrm>
        </p:spPr>
      </p:pic>
    </p:spTree>
    <p:extLst>
      <p:ext uri="{BB962C8B-B14F-4D97-AF65-F5344CB8AC3E}">
        <p14:creationId xmlns:p14="http://schemas.microsoft.com/office/powerpoint/2010/main" val="3897678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2072"/>
                                        </p:tgtEl>
                                        <p:attrNameLst>
                                          <p:attrName>style.visibility</p:attrName>
                                        </p:attrNameLst>
                                      </p:cBhvr>
                                      <p:to>
                                        <p:strVal val="visible"/>
                                      </p:to>
                                    </p:set>
                                    <p:animEffect transition="in" filter="dissolve">
                                      <p:cBhvr>
                                        <p:cTn id="7" dur="500"/>
                                        <p:tgtEl>
                                          <p:spTgt spid="47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72"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3"/>
          <p:cNvSpPr>
            <a:spLocks noGrp="1" noChangeArrowheads="1"/>
          </p:cNvSpPr>
          <p:nvPr>
            <p:ph idx="4294967295"/>
          </p:nvPr>
        </p:nvSpPr>
        <p:spPr>
          <a:xfrm>
            <a:off x="-46990" y="341630"/>
            <a:ext cx="12035790" cy="4648200"/>
          </a:xfrm>
        </p:spPr>
        <p:txBody>
          <a:bodyPr>
            <a:normAutofit/>
          </a:bodyPr>
          <a:lstStyle/>
          <a:p>
            <a:pPr eaLnBrk="1" hangingPunct="1"/>
            <a:r>
              <a:rPr lang="zh-CN" altLang="en-US" sz="2400" b="1" dirty="0" smtClean="0">
                <a:solidFill>
                  <a:srgbClr val="FF0000"/>
                </a:solidFill>
                <a:latin typeface="华文细黑" panose="02010600040101010101" pitchFamily="2" charset="-122"/>
                <a:ea typeface="华文细黑" panose="02010600040101010101" pitchFamily="2" charset="-122"/>
              </a:rPr>
              <a:t>整治措施：</a:t>
            </a:r>
          </a:p>
          <a:p>
            <a:pPr eaLnBrk="1" hangingPunct="1"/>
            <a:r>
              <a:rPr lang="zh-CN" altLang="en-US" sz="2400" b="1" dirty="0" smtClean="0">
                <a:latin typeface="华文细黑" panose="02010600040101010101" pitchFamily="2" charset="-122"/>
                <a:ea typeface="华文细黑" panose="02010600040101010101" pitchFamily="2" charset="-122"/>
              </a:rPr>
              <a:t>①</a:t>
            </a:r>
            <a:r>
              <a:rPr lang="zh-CN" altLang="en-US" sz="2400" b="1" dirty="0" smtClean="0">
                <a:solidFill>
                  <a:srgbClr val="0000FF"/>
                </a:solidFill>
                <a:latin typeface="华文细黑" panose="02010600040101010101" pitchFamily="2" charset="-122"/>
                <a:ea typeface="华文细黑" panose="02010600040101010101" pitchFamily="2" charset="-122"/>
              </a:rPr>
              <a:t>退耕还林还草</a:t>
            </a:r>
            <a:r>
              <a:rPr lang="zh-CN" altLang="en-US" sz="2400" b="1" dirty="0" smtClean="0">
                <a:latin typeface="华文细黑" panose="02010600040101010101" pitchFamily="2" charset="-122"/>
                <a:ea typeface="华文细黑" panose="02010600040101010101" pitchFamily="2" charset="-122"/>
              </a:rPr>
              <a:t>：压缩农业用地，建成旱涝保收高产稳产农田；扩大林草种植面积，因地制宜营造防护林、经济林、薪炭林、用材林；大力开展土地复垦工作；</a:t>
            </a:r>
          </a:p>
          <a:p>
            <a:pPr eaLnBrk="1" hangingPunct="1"/>
            <a:r>
              <a:rPr lang="zh-CN" altLang="en-US" sz="2400" b="1" dirty="0" smtClean="0">
                <a:latin typeface="华文细黑" panose="02010600040101010101" pitchFamily="2" charset="-122"/>
                <a:ea typeface="华文细黑" panose="02010600040101010101" pitchFamily="2" charset="-122"/>
              </a:rPr>
              <a:t>②</a:t>
            </a:r>
            <a:r>
              <a:rPr lang="zh-CN" altLang="en-US" sz="2400" b="1" dirty="0" smtClean="0">
                <a:solidFill>
                  <a:srgbClr val="0000FF"/>
                </a:solidFill>
                <a:latin typeface="华文细黑" panose="02010600040101010101" pitchFamily="2" charset="-122"/>
                <a:ea typeface="华文细黑" panose="02010600040101010101" pitchFamily="2" charset="-122"/>
              </a:rPr>
              <a:t>调整土地利用结构</a:t>
            </a:r>
            <a:r>
              <a:rPr lang="zh-CN" altLang="en-US" sz="2400" b="1" dirty="0" smtClean="0">
                <a:latin typeface="华文细黑" panose="02010600040101010101" pitchFamily="2" charset="-122"/>
                <a:ea typeface="华文细黑" panose="02010600040101010101" pitchFamily="2" charset="-122"/>
              </a:rPr>
              <a:t>；</a:t>
            </a:r>
          </a:p>
          <a:p>
            <a:pPr eaLnBrk="1" hangingPunct="1"/>
            <a:r>
              <a:rPr lang="zh-CN" altLang="en-US" sz="2400" b="1" dirty="0" smtClean="0">
                <a:latin typeface="华文细黑" panose="02010600040101010101" pitchFamily="2" charset="-122"/>
                <a:ea typeface="华文细黑" panose="02010600040101010101" pitchFamily="2" charset="-122"/>
              </a:rPr>
              <a:t>③加强小流域的</a:t>
            </a:r>
            <a:r>
              <a:rPr lang="zh-CN" altLang="en-US" sz="2400" b="1" dirty="0" smtClean="0">
                <a:solidFill>
                  <a:srgbClr val="0000FF"/>
                </a:solidFill>
                <a:latin typeface="华文细黑" panose="02010600040101010101" pitchFamily="2" charset="-122"/>
                <a:ea typeface="华文细黑" panose="02010600040101010101" pitchFamily="2" charset="-122"/>
              </a:rPr>
              <a:t>综合治理</a:t>
            </a:r>
            <a:r>
              <a:rPr lang="zh-CN" altLang="en-US" sz="2400" b="1" dirty="0" smtClean="0">
                <a:latin typeface="华文细黑" panose="02010600040101010101" pitchFamily="2" charset="-122"/>
                <a:ea typeface="华文细黑" panose="02010600040101010101" pitchFamily="2" charset="-122"/>
              </a:rPr>
              <a:t>：</a:t>
            </a:r>
          </a:p>
          <a:p>
            <a:pPr eaLnBrk="1" hangingPunct="1">
              <a:buFontTx/>
              <a:buNone/>
            </a:pPr>
            <a:r>
              <a:rPr lang="zh-CN" altLang="en-US" sz="2400" b="1" dirty="0" smtClean="0">
                <a:latin typeface="华文细黑" panose="02010600040101010101" pitchFamily="2" charset="-122"/>
                <a:ea typeface="华文细黑" panose="02010600040101010101" pitchFamily="2" charset="-122"/>
              </a:rPr>
              <a:t>　　工程措施</a:t>
            </a:r>
            <a:r>
              <a:rPr lang="en-US" altLang="zh-CN" sz="2400" b="1" dirty="0" smtClean="0">
                <a:latin typeface="华文细黑" panose="02010600040101010101" pitchFamily="2" charset="-122"/>
                <a:ea typeface="华文细黑" panose="02010600040101010101" pitchFamily="2" charset="-122"/>
              </a:rPr>
              <a:t>—</a:t>
            </a:r>
            <a:r>
              <a:rPr lang="zh-CN" altLang="en-US" sz="2400" b="1" dirty="0" smtClean="0">
                <a:latin typeface="华文细黑" panose="02010600040101010101" pitchFamily="2" charset="-122"/>
                <a:ea typeface="华文细黑" panose="02010600040101010101" pitchFamily="2" charset="-122"/>
              </a:rPr>
              <a:t>打坝淤地，平整土地，修筑梯田</a:t>
            </a:r>
          </a:p>
          <a:p>
            <a:pPr eaLnBrk="1" hangingPunct="1">
              <a:buFontTx/>
              <a:buNone/>
            </a:pPr>
            <a:r>
              <a:rPr lang="zh-CN" altLang="en-US" sz="2400" b="1" dirty="0" smtClean="0">
                <a:latin typeface="华文细黑" panose="02010600040101010101" pitchFamily="2" charset="-122"/>
                <a:ea typeface="华文细黑" panose="02010600040101010101" pitchFamily="2" charset="-122"/>
              </a:rPr>
              <a:t>　　生物措施</a:t>
            </a:r>
            <a:r>
              <a:rPr lang="en-US" altLang="zh-CN" sz="2400" b="1" dirty="0" smtClean="0">
                <a:latin typeface="华文细黑" panose="02010600040101010101" pitchFamily="2" charset="-122"/>
                <a:ea typeface="华文细黑" panose="02010600040101010101" pitchFamily="2" charset="-122"/>
              </a:rPr>
              <a:t>—</a:t>
            </a:r>
            <a:r>
              <a:rPr lang="zh-CN" altLang="en-US" sz="2400" b="1" dirty="0" smtClean="0">
                <a:latin typeface="华文细黑" panose="02010600040101010101" pitchFamily="2" charset="-122"/>
                <a:ea typeface="华文细黑" panose="02010600040101010101" pitchFamily="2" charset="-122"/>
              </a:rPr>
              <a:t>植树种草</a:t>
            </a:r>
          </a:p>
          <a:p>
            <a:pPr eaLnBrk="1" hangingPunct="1">
              <a:buFontTx/>
              <a:buNone/>
            </a:pPr>
            <a:r>
              <a:rPr lang="zh-CN" altLang="en-US" sz="2400" b="1" dirty="0" smtClean="0">
                <a:latin typeface="华文细黑" panose="02010600040101010101" pitchFamily="2" charset="-122"/>
                <a:ea typeface="华文细黑" panose="02010600040101010101" pitchFamily="2" charset="-122"/>
              </a:rPr>
              <a:t>　　农业技术措施</a:t>
            </a:r>
            <a:r>
              <a:rPr lang="en-US" altLang="zh-CN" sz="2400" b="1" dirty="0" smtClean="0">
                <a:latin typeface="华文细黑" panose="02010600040101010101" pitchFamily="2" charset="-122"/>
                <a:ea typeface="华文细黑" panose="02010600040101010101" pitchFamily="2" charset="-122"/>
              </a:rPr>
              <a:t>—</a:t>
            </a:r>
            <a:r>
              <a:rPr lang="zh-CN" altLang="en-US" sz="2400" b="1" dirty="0" smtClean="0">
                <a:latin typeface="华文细黑" panose="02010600040101010101" pitchFamily="2" charset="-122"/>
                <a:ea typeface="华文细黑" panose="02010600040101010101" pitchFamily="2" charset="-122"/>
              </a:rPr>
              <a:t>科学施肥，选育良种，地膜覆盖</a:t>
            </a:r>
          </a:p>
          <a:p>
            <a:pPr eaLnBrk="1" hangingPunct="1"/>
            <a:r>
              <a:rPr lang="zh-CN" altLang="en-US" sz="2400" b="1" dirty="0" smtClean="0">
                <a:latin typeface="华文细黑" panose="02010600040101010101" pitchFamily="2" charset="-122"/>
                <a:ea typeface="华文细黑" panose="02010600040101010101" pitchFamily="2" charset="-122"/>
              </a:rPr>
              <a:t>④开矿时要有计划的存放表土，大力开发</a:t>
            </a:r>
            <a:r>
              <a:rPr lang="zh-CN" altLang="en-US" sz="2400" b="1" dirty="0" smtClean="0">
                <a:solidFill>
                  <a:srgbClr val="0000FF"/>
                </a:solidFill>
                <a:latin typeface="华文细黑" panose="02010600040101010101" pitchFamily="2" charset="-122"/>
                <a:ea typeface="华文细黑" panose="02010600040101010101" pitchFamily="2" charset="-122"/>
              </a:rPr>
              <a:t>复垦</a:t>
            </a:r>
            <a:r>
              <a:rPr lang="zh-CN" altLang="en-US" sz="2400" b="1" dirty="0" smtClean="0">
                <a:latin typeface="华文细黑" panose="02010600040101010101" pitchFamily="2" charset="-122"/>
                <a:ea typeface="华文细黑" panose="02010600040101010101" pitchFamily="2" charset="-122"/>
              </a:rPr>
              <a:t>工作</a:t>
            </a:r>
          </a:p>
          <a:p>
            <a:pPr eaLnBrk="1" hangingPunct="1"/>
            <a:endParaRPr lang="en-US" altLang="zh-CN" sz="2400" b="1" dirty="0" smtClean="0">
              <a:latin typeface="华文细黑" panose="02010600040101010101" pitchFamily="2" charset="-122"/>
              <a:ea typeface="华文细黑" panose="02010600040101010101" pitchFamily="2" charset="-122"/>
            </a:endParaRPr>
          </a:p>
        </p:txBody>
      </p:sp>
      <p:sp>
        <p:nvSpPr>
          <p:cNvPr id="81923" name="Rectangle 4"/>
          <p:cNvSpPr>
            <a:spLocks noChangeArrowheads="1"/>
          </p:cNvSpPr>
          <p:nvPr/>
        </p:nvSpPr>
        <p:spPr bwMode="auto">
          <a:xfrm>
            <a:off x="812800" y="5732464"/>
            <a:ext cx="383438" cy="437043"/>
          </a:xfrm>
          <a:prstGeom prst="rect">
            <a:avLst/>
          </a:prstGeom>
          <a:noFill/>
          <a:ln w="9525">
            <a:noFill/>
            <a:miter lim="800000"/>
            <a:headEnd/>
            <a:tailEnd/>
          </a:ln>
        </p:spPr>
        <p:txBody>
          <a:bodyPr wrap="none">
            <a:spAutoFit/>
          </a:bodyPr>
          <a:lstStyle/>
          <a:p>
            <a:pPr eaLnBrk="1" hangingPunct="1">
              <a:lnSpc>
                <a:spcPct val="80000"/>
              </a:lnSpc>
              <a:spcBef>
                <a:spcPct val="20000"/>
              </a:spcBef>
              <a:buClr>
                <a:srgbClr val="0BD0D9"/>
              </a:buClr>
              <a:buSzPct val="95000"/>
              <a:buFont typeface="Wingdings 2" pitchFamily="18" charset="2"/>
              <a:buNone/>
            </a:pPr>
            <a:r>
              <a:rPr lang="en-US" altLang="zh-CN" sz="2800" b="1">
                <a:latin typeface="Franklin Gothic Book" pitchFamily="34" charset="0"/>
                <a:ea typeface="黑体" pitchFamily="49" charset="-122"/>
              </a:rPr>
              <a:t>  </a:t>
            </a:r>
          </a:p>
        </p:txBody>
      </p:sp>
      <p:sp>
        <p:nvSpPr>
          <p:cNvPr id="4" name="文本框 1"/>
          <p:cNvSpPr txBox="1"/>
          <p:nvPr/>
        </p:nvSpPr>
        <p:spPr>
          <a:xfrm>
            <a:off x="3547110" y="104775"/>
            <a:ext cx="5726430" cy="583565"/>
          </a:xfrm>
          <a:prstGeom prst="rect">
            <a:avLst/>
          </a:prstGeom>
          <a:noFill/>
          <a:ln w="9525">
            <a:noFill/>
          </a:ln>
        </p:spPr>
        <p:txBody>
          <a:bodyPr wrap="square" anchor="t">
            <a:spAutoFit/>
          </a:bodyPr>
          <a:lstStyle/>
          <a:p>
            <a:pPr>
              <a:buFont typeface="Arial" panose="020B0604020202020204" pitchFamily="34" charset="0"/>
            </a:pPr>
            <a:r>
              <a:rPr lang="zh-CN" altLang="en-US" sz="3200" b="1" dirty="0" smtClean="0">
                <a:latin typeface="Times New Roman" panose="02020603050405020304" pitchFamily="18" charset="0"/>
                <a:ea typeface="黑体" panose="02010609060101010101" pitchFamily="49" charset="-122"/>
              </a:rPr>
              <a:t>黄土高原</a:t>
            </a:r>
            <a:r>
              <a:rPr lang="zh-CN" altLang="en-US" sz="3200" b="1" dirty="0">
                <a:latin typeface="Times New Roman" panose="02020603050405020304" pitchFamily="18" charset="0"/>
                <a:ea typeface="黑体" panose="02010609060101010101" pitchFamily="49" charset="-122"/>
              </a:rPr>
              <a:t>水土流失</a:t>
            </a:r>
          </a:p>
        </p:txBody>
      </p:sp>
      <p:sp>
        <p:nvSpPr>
          <p:cNvPr id="11" name="下箭头 34836"/>
          <p:cNvSpPr>
            <a:spLocks noChangeArrowheads="1"/>
          </p:cNvSpPr>
          <p:nvPr/>
        </p:nvSpPr>
        <p:spPr bwMode="auto">
          <a:xfrm rot="16200000">
            <a:off x="5240338" y="5334151"/>
            <a:ext cx="420688" cy="461665"/>
          </a:xfrm>
          <a:prstGeom prst="downArrow">
            <a:avLst>
              <a:gd name="adj1" fmla="val 50000"/>
              <a:gd name="adj2" fmla="val 40664"/>
            </a:avLst>
          </a:prstGeom>
          <a:solidFill>
            <a:srgbClr val="035503"/>
          </a:solidFill>
          <a:ln w="9525">
            <a:solidFill>
              <a:srgbClr val="035503"/>
            </a:solidFill>
            <a:miter lim="800000"/>
          </a:ln>
        </p:spPr>
        <p:txBody>
          <a:bodyPr/>
          <a:lstStyle>
            <a:lvl1pPr>
              <a:defRPr sz="2400" b="1">
                <a:solidFill>
                  <a:schemeClr val="tx1"/>
                </a:solidFill>
                <a:latin typeface="Arial" panose="020B0604020202020204" pitchFamily="34" charset="0"/>
                <a:ea typeface="宋体" panose="02010600030101010101" pitchFamily="2" charset="-122"/>
              </a:defRPr>
            </a:lvl1pPr>
            <a:lvl2pPr>
              <a:defRPr sz="2400" b="1">
                <a:solidFill>
                  <a:schemeClr val="tx1"/>
                </a:solidFill>
                <a:latin typeface="Arial" panose="020B0604020202020204" pitchFamily="34" charset="0"/>
                <a:ea typeface="宋体" panose="02010600030101010101" pitchFamily="2" charset="-122"/>
              </a:defRPr>
            </a:lvl2pPr>
            <a:lvl3pPr>
              <a:defRPr sz="2400" b="1">
                <a:solidFill>
                  <a:schemeClr val="tx1"/>
                </a:solidFill>
                <a:latin typeface="Arial" panose="020B0604020202020204" pitchFamily="34" charset="0"/>
                <a:ea typeface="宋体" panose="02010600030101010101" pitchFamily="2" charset="-122"/>
              </a:defRPr>
            </a:lvl3pPr>
            <a:lvl4pPr>
              <a:defRPr sz="2400" b="1">
                <a:solidFill>
                  <a:schemeClr val="tx1"/>
                </a:solidFill>
                <a:latin typeface="Arial" panose="020B0604020202020204" pitchFamily="34" charset="0"/>
                <a:ea typeface="宋体" panose="02010600030101010101" pitchFamily="2" charset="-122"/>
              </a:defRPr>
            </a:lvl4pPr>
            <a:lvl5pPr>
              <a:defRPr sz="2400"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2" name="图片 11">
            <a:hlinkClick r:id="" action="ppaction://noaction"/>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364" y="4305192"/>
            <a:ext cx="4029521" cy="2552808"/>
          </a:xfrm>
          <a:prstGeom prst="rect">
            <a:avLst/>
          </a:prstGeom>
        </p:spPr>
      </p:pic>
      <p:pic>
        <p:nvPicPr>
          <p:cNvPr id="13" name="图片 12"/>
          <p:cNvPicPr>
            <a:picLocks noChangeAspect="1"/>
          </p:cNvPicPr>
          <p:nvPr/>
        </p:nvPicPr>
        <p:blipFill>
          <a:blip r:embed="rId3" cstate="print"/>
          <a:stretch>
            <a:fillRect/>
          </a:stretch>
        </p:blipFill>
        <p:spPr>
          <a:xfrm>
            <a:off x="702964" y="4274549"/>
            <a:ext cx="4123036" cy="24709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1890">
                                            <p:txEl>
                                              <p:pRg st="1" end="1"/>
                                            </p:txEl>
                                          </p:spTgt>
                                        </p:tgtEl>
                                        <p:attrNameLst>
                                          <p:attrName>style.visibility</p:attrName>
                                        </p:attrNameLst>
                                      </p:cBhvr>
                                      <p:to>
                                        <p:strVal val="visible"/>
                                      </p:to>
                                    </p:set>
                                    <p:animEffect transition="in" filter="blinds(horizontal)">
                                      <p:cBhvr>
                                        <p:cTn id="7" dur="500"/>
                                        <p:tgtEl>
                                          <p:spTgt spid="421890">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1890">
                                            <p:txEl>
                                              <p:pRg st="2" end="2"/>
                                            </p:txEl>
                                          </p:spTgt>
                                        </p:tgtEl>
                                        <p:attrNameLst>
                                          <p:attrName>style.visibility</p:attrName>
                                        </p:attrNameLst>
                                      </p:cBhvr>
                                      <p:to>
                                        <p:strVal val="visible"/>
                                      </p:to>
                                    </p:set>
                                    <p:animEffect transition="in" filter="blinds(horizontal)">
                                      <p:cBhvr>
                                        <p:cTn id="10" dur="500"/>
                                        <p:tgtEl>
                                          <p:spTgt spid="421890">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21890">
                                            <p:txEl>
                                              <p:pRg st="3" end="3"/>
                                            </p:txEl>
                                          </p:spTgt>
                                        </p:tgtEl>
                                        <p:attrNameLst>
                                          <p:attrName>style.visibility</p:attrName>
                                        </p:attrNameLst>
                                      </p:cBhvr>
                                      <p:to>
                                        <p:strVal val="visible"/>
                                      </p:to>
                                    </p:set>
                                    <p:animEffect transition="in" filter="blinds(horizontal)">
                                      <p:cBhvr>
                                        <p:cTn id="13" dur="500"/>
                                        <p:tgtEl>
                                          <p:spTgt spid="421890">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21890">
                                            <p:txEl>
                                              <p:pRg st="4" end="4"/>
                                            </p:txEl>
                                          </p:spTgt>
                                        </p:tgtEl>
                                        <p:attrNameLst>
                                          <p:attrName>style.visibility</p:attrName>
                                        </p:attrNameLst>
                                      </p:cBhvr>
                                      <p:to>
                                        <p:strVal val="visible"/>
                                      </p:to>
                                    </p:set>
                                    <p:animEffect transition="in" filter="blinds(horizontal)">
                                      <p:cBhvr>
                                        <p:cTn id="16" dur="500"/>
                                        <p:tgtEl>
                                          <p:spTgt spid="421890">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21890">
                                            <p:txEl>
                                              <p:pRg st="5" end="5"/>
                                            </p:txEl>
                                          </p:spTgt>
                                        </p:tgtEl>
                                        <p:attrNameLst>
                                          <p:attrName>style.visibility</p:attrName>
                                        </p:attrNameLst>
                                      </p:cBhvr>
                                      <p:to>
                                        <p:strVal val="visible"/>
                                      </p:to>
                                    </p:set>
                                    <p:animEffect transition="in" filter="blinds(horizontal)">
                                      <p:cBhvr>
                                        <p:cTn id="19" dur="500"/>
                                        <p:tgtEl>
                                          <p:spTgt spid="421890">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21890">
                                            <p:txEl>
                                              <p:pRg st="6" end="6"/>
                                            </p:txEl>
                                          </p:spTgt>
                                        </p:tgtEl>
                                        <p:attrNameLst>
                                          <p:attrName>style.visibility</p:attrName>
                                        </p:attrNameLst>
                                      </p:cBhvr>
                                      <p:to>
                                        <p:strVal val="visible"/>
                                      </p:to>
                                    </p:set>
                                    <p:animEffect transition="in" filter="blinds(horizontal)">
                                      <p:cBhvr>
                                        <p:cTn id="22" dur="500"/>
                                        <p:tgtEl>
                                          <p:spTgt spid="421890">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21890">
                                            <p:txEl>
                                              <p:pRg st="7" end="7"/>
                                            </p:txEl>
                                          </p:spTgt>
                                        </p:tgtEl>
                                        <p:attrNameLst>
                                          <p:attrName>style.visibility</p:attrName>
                                        </p:attrNameLst>
                                      </p:cBhvr>
                                      <p:to>
                                        <p:strVal val="visible"/>
                                      </p:to>
                                    </p:set>
                                    <p:animEffect transition="in" filter="blinds(horizontal)">
                                      <p:cBhvr>
                                        <p:cTn id="25" dur="500"/>
                                        <p:tgtEl>
                                          <p:spTgt spid="4218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80193787-F99A-4C14-9B37-A44130B12849}"/>
              </a:ext>
            </a:extLst>
          </p:cNvPr>
          <p:cNvPicPr>
            <a:picLocks noChangeAspect="1"/>
          </p:cNvPicPr>
          <p:nvPr/>
        </p:nvPicPr>
        <p:blipFill rotWithShape="1">
          <a:blip r:embed="rId2" cstate="print"/>
          <a:srcRect b="10764"/>
          <a:stretch/>
        </p:blipFill>
        <p:spPr>
          <a:xfrm>
            <a:off x="1524000" y="-6770"/>
            <a:ext cx="9155426" cy="5283201"/>
          </a:xfrm>
          <a:prstGeom prst="rect">
            <a:avLst/>
          </a:prstGeom>
        </p:spPr>
      </p:pic>
      <p:pic>
        <p:nvPicPr>
          <p:cNvPr id="5" name="图片 4">
            <a:extLst>
              <a:ext uri="{FF2B5EF4-FFF2-40B4-BE49-F238E27FC236}">
                <a16:creationId xmlns="" xmlns:a16="http://schemas.microsoft.com/office/drawing/2014/main" id="{B85BC95B-1F53-4626-AED6-940BB027449E}"/>
              </a:ext>
            </a:extLst>
          </p:cNvPr>
          <p:cNvPicPr>
            <a:picLocks noChangeAspect="1"/>
          </p:cNvPicPr>
          <p:nvPr/>
        </p:nvPicPr>
        <p:blipFill>
          <a:blip r:embed="rId3" cstate="print"/>
          <a:stretch>
            <a:fillRect/>
          </a:stretch>
        </p:blipFill>
        <p:spPr>
          <a:xfrm>
            <a:off x="1524000" y="736600"/>
            <a:ext cx="9182100" cy="6121400"/>
          </a:xfrm>
          <a:prstGeom prst="rect">
            <a:avLst/>
          </a:prstGeom>
        </p:spPr>
      </p:pic>
      <p:pic>
        <p:nvPicPr>
          <p:cNvPr id="1026" name="Picture 2">
            <a:extLst>
              <a:ext uri="{FF2B5EF4-FFF2-40B4-BE49-F238E27FC236}">
                <a16:creationId xmlns="" xmlns:a16="http://schemas.microsoft.com/office/drawing/2014/main" id="{75B162D3-F1AA-4ADC-B404-7D3F90B9D73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524000" y="-109958"/>
            <a:ext cx="9144000" cy="548957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 xmlns:a16="http://schemas.microsoft.com/office/drawing/2014/main" id="{C6174FB0-B1B1-4581-86CC-0B5BD41677E6}"/>
              </a:ext>
            </a:extLst>
          </p:cNvPr>
          <p:cNvPicPr>
            <a:picLocks noChangeAspect="1"/>
          </p:cNvPicPr>
          <p:nvPr/>
        </p:nvPicPr>
        <p:blipFill>
          <a:blip r:embed="rId5" cstate="print"/>
          <a:stretch>
            <a:fillRect/>
          </a:stretch>
        </p:blipFill>
        <p:spPr>
          <a:xfrm>
            <a:off x="1524000" y="1478383"/>
            <a:ext cx="9144000" cy="4861560"/>
          </a:xfrm>
          <a:prstGeom prst="rect">
            <a:avLst/>
          </a:prstGeom>
        </p:spPr>
      </p:pic>
    </p:spTree>
    <p:extLst>
      <p:ext uri="{BB962C8B-B14F-4D97-AF65-F5344CB8AC3E}">
        <p14:creationId xmlns:p14="http://schemas.microsoft.com/office/powerpoint/2010/main" val="48529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tretch>
            <a:fillRect/>
          </a:stretch>
        </p:blipFill>
        <p:spPr>
          <a:xfrm>
            <a:off x="1526222" y="59074"/>
            <a:ext cx="9141778" cy="6094519"/>
          </a:xfrm>
          <a:prstGeom prst="rect">
            <a:avLst/>
          </a:prstGeom>
        </p:spPr>
      </p:pic>
      <p:pic>
        <p:nvPicPr>
          <p:cNvPr id="7" name="图片 6"/>
          <p:cNvPicPr>
            <a:picLocks noChangeAspect="1"/>
          </p:cNvPicPr>
          <p:nvPr/>
        </p:nvPicPr>
        <p:blipFill>
          <a:blip r:embed="rId4" cstate="print"/>
          <a:stretch>
            <a:fillRect/>
          </a:stretch>
        </p:blipFill>
        <p:spPr>
          <a:xfrm>
            <a:off x="1526222" y="77913"/>
            <a:ext cx="9220200" cy="6146800"/>
          </a:xfrm>
          <a:prstGeom prst="rect">
            <a:avLst/>
          </a:prstGeom>
        </p:spPr>
      </p:pic>
      <p:pic>
        <p:nvPicPr>
          <p:cNvPr id="9" name="图片 8"/>
          <p:cNvPicPr>
            <a:picLocks noChangeAspect="1"/>
          </p:cNvPicPr>
          <p:nvPr/>
        </p:nvPicPr>
        <p:blipFill>
          <a:blip r:embed="rId5" cstate="print"/>
          <a:stretch>
            <a:fillRect/>
          </a:stretch>
        </p:blipFill>
        <p:spPr>
          <a:xfrm>
            <a:off x="1536686" y="155919"/>
            <a:ext cx="9221151" cy="6147434"/>
          </a:xfrm>
          <a:prstGeom prst="rect">
            <a:avLst/>
          </a:prstGeom>
        </p:spPr>
      </p:pic>
      <p:pic>
        <p:nvPicPr>
          <p:cNvPr id="10" name="图片 9"/>
          <p:cNvPicPr>
            <a:picLocks noChangeAspect="1"/>
          </p:cNvPicPr>
          <p:nvPr/>
        </p:nvPicPr>
        <p:blipFill>
          <a:blip r:embed="rId6" cstate="print"/>
          <a:stretch>
            <a:fillRect/>
          </a:stretch>
        </p:blipFill>
        <p:spPr>
          <a:xfrm>
            <a:off x="1482869" y="202358"/>
            <a:ext cx="9274017" cy="6182678"/>
          </a:xfrm>
          <a:prstGeom prst="rect">
            <a:avLst/>
          </a:prstGeom>
        </p:spPr>
      </p:pic>
      <p:pic>
        <p:nvPicPr>
          <p:cNvPr id="11" name="图片 10"/>
          <p:cNvPicPr>
            <a:picLocks noChangeAspect="1"/>
          </p:cNvPicPr>
          <p:nvPr/>
        </p:nvPicPr>
        <p:blipFill>
          <a:blip r:embed="rId7" cstate="print"/>
          <a:stretch>
            <a:fillRect/>
          </a:stretch>
        </p:blipFill>
        <p:spPr>
          <a:xfrm>
            <a:off x="1536686" y="315924"/>
            <a:ext cx="9167813" cy="6111875"/>
          </a:xfrm>
          <a:prstGeom prst="rect">
            <a:avLst/>
          </a:prstGeom>
        </p:spPr>
      </p:pic>
      <p:pic>
        <p:nvPicPr>
          <p:cNvPr id="12" name="图片 11"/>
          <p:cNvPicPr>
            <a:picLocks noChangeAspect="1"/>
          </p:cNvPicPr>
          <p:nvPr/>
        </p:nvPicPr>
        <p:blipFill>
          <a:blip r:embed="rId8" cstate="print"/>
          <a:stretch>
            <a:fillRect/>
          </a:stretch>
        </p:blipFill>
        <p:spPr>
          <a:xfrm>
            <a:off x="1380966" y="339056"/>
            <a:ext cx="9287035" cy="6191357"/>
          </a:xfrm>
          <a:prstGeom prst="rect">
            <a:avLst/>
          </a:prstGeom>
        </p:spPr>
      </p:pic>
      <p:pic>
        <p:nvPicPr>
          <p:cNvPr id="8" name="图片 7"/>
          <p:cNvPicPr>
            <a:picLocks noChangeAspect="1"/>
          </p:cNvPicPr>
          <p:nvPr/>
        </p:nvPicPr>
        <p:blipFill>
          <a:blip r:embed="rId9" cstate="print"/>
          <a:stretch>
            <a:fillRect/>
          </a:stretch>
        </p:blipFill>
        <p:spPr>
          <a:xfrm>
            <a:off x="1573118" y="293120"/>
            <a:ext cx="9202017" cy="6134678"/>
          </a:xfrm>
          <a:prstGeom prst="rect">
            <a:avLst/>
          </a:prstGeom>
        </p:spPr>
      </p:pic>
      <p:pic>
        <p:nvPicPr>
          <p:cNvPr id="15" name="图片 14"/>
          <p:cNvPicPr>
            <a:picLocks noChangeAspect="1"/>
          </p:cNvPicPr>
          <p:nvPr/>
        </p:nvPicPr>
        <p:blipFill>
          <a:blip r:embed="rId10" cstate="print"/>
          <a:stretch>
            <a:fillRect/>
          </a:stretch>
        </p:blipFill>
        <p:spPr>
          <a:xfrm>
            <a:off x="3944995" y="-57140"/>
            <a:ext cx="4983480" cy="6858000"/>
          </a:xfrm>
          <a:prstGeom prst="rect">
            <a:avLst/>
          </a:prstGeom>
        </p:spPr>
      </p:pic>
    </p:spTree>
    <p:extLst>
      <p:ext uri="{BB962C8B-B14F-4D97-AF65-F5344CB8AC3E}">
        <p14:creationId xmlns:p14="http://schemas.microsoft.com/office/powerpoint/2010/main" val="138248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5" descr="asa12"/>
          <p:cNvPicPr>
            <a:picLocks noChangeAspect="1"/>
          </p:cNvPicPr>
          <p:nvPr/>
        </p:nvPicPr>
        <p:blipFill>
          <a:blip r:embed="rId2" cstate="print"/>
          <a:stretch>
            <a:fillRect/>
          </a:stretch>
        </p:blipFill>
        <p:spPr>
          <a:xfrm>
            <a:off x="3018790" y="890906"/>
            <a:ext cx="5633720" cy="5555615"/>
          </a:xfrm>
          <a:prstGeom prst="rect">
            <a:avLst/>
          </a:prstGeom>
          <a:noFill/>
          <a:ln w="9525">
            <a:noFill/>
          </a:ln>
        </p:spPr>
      </p:pic>
      <p:sp>
        <p:nvSpPr>
          <p:cNvPr id="89090" name="Rectangle 2"/>
          <p:cNvSpPr>
            <a:spLocks noGrp="1" noChangeArrowheads="1"/>
          </p:cNvSpPr>
          <p:nvPr/>
        </p:nvSpPr>
        <p:spPr>
          <a:xfrm>
            <a:off x="1684020" y="109220"/>
            <a:ext cx="7772400" cy="636588"/>
          </a:xfrm>
          <a:prstGeom prst="rect">
            <a:avLst/>
          </a:prstGeom>
          <a:noFill/>
          <a:ln w="9525">
            <a:noFill/>
          </a:ln>
        </p:spPr>
        <p:txBody>
          <a:bodyPr vert="horz" wrap="square" lIns="91438" tIns="45719" rIns="91438" bIns="4571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300480"/>
            <a:r>
              <a:rPr lang="en-US" altLang="zh-CN" sz="3375" b="1" dirty="0" err="1" smtClean="0">
                <a:solidFill>
                  <a:srgbClr val="FF0000"/>
                </a:solidFill>
                <a:latin typeface="Heiti SC Light" charset="0"/>
                <a:ea typeface="楷体_GB2312" pitchFamily="1" charset="-122"/>
                <a:sym typeface="+mn-ea"/>
              </a:rPr>
              <a:t>北方地区的生态问题</a:t>
            </a:r>
            <a:endParaRPr lang="en-US" altLang="zh-CN" sz="3375" b="1" dirty="0">
              <a:solidFill>
                <a:srgbClr val="FF0000"/>
              </a:solidFill>
              <a:latin typeface="Heiti SC Light" charset="0"/>
              <a:ea typeface="楷体_GB2312" pitchFamily="1" charset="-122"/>
              <a:sym typeface="+mn-ea"/>
            </a:endParaRPr>
          </a:p>
        </p:txBody>
      </p:sp>
      <p:sp>
        <p:nvSpPr>
          <p:cNvPr id="9" name="椭圆 8"/>
          <p:cNvSpPr/>
          <p:nvPr/>
        </p:nvSpPr>
        <p:spPr>
          <a:xfrm>
            <a:off x="3485516" y="4580255"/>
            <a:ext cx="1627505" cy="1521460"/>
          </a:xfrm>
          <a:prstGeom prst="ellipse">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580795" y="4580221"/>
            <a:ext cx="1978025" cy="647578"/>
            <a:chOff x="134" y="7207"/>
            <a:chExt cx="3237" cy="1062"/>
          </a:xfrm>
        </p:grpSpPr>
        <p:sp>
          <p:nvSpPr>
            <p:cNvPr id="68612" name="矩形 68611"/>
            <p:cNvSpPr/>
            <p:nvPr/>
          </p:nvSpPr>
          <p:spPr>
            <a:xfrm>
              <a:off x="134" y="7207"/>
              <a:ext cx="2354" cy="755"/>
            </a:xfrm>
            <a:prstGeom prst="rect">
              <a:avLst/>
            </a:prstGeom>
            <a:noFill/>
            <a:ln w="28575" cmpd="sng">
              <a:solidFill>
                <a:srgbClr val="00B0F0"/>
              </a:solidFill>
              <a:prstDash val="solid"/>
            </a:ln>
          </p:spPr>
          <p:txBody>
            <a:bodyPr wrap="square">
              <a:spAutoFit/>
            </a:bodyPr>
            <a:lstStyle/>
            <a:p>
              <a:r>
                <a:rPr lang="zh-CN" altLang="en-US" sz="2400" b="1" dirty="0">
                  <a:solidFill>
                    <a:srgbClr val="FF0000"/>
                  </a:solidFill>
                  <a:latin typeface="Arial" panose="020B0604020202020204" pitchFamily="34" charset="0"/>
                </a:rPr>
                <a:t>水土流失</a:t>
              </a:r>
            </a:p>
          </p:txBody>
        </p:sp>
        <p:cxnSp>
          <p:nvCxnSpPr>
            <p:cNvPr id="10" name="直接箭头连接符 9"/>
            <p:cNvCxnSpPr>
              <a:endCxn id="68612" idx="2"/>
            </p:cNvCxnSpPr>
            <p:nvPr/>
          </p:nvCxnSpPr>
          <p:spPr>
            <a:xfrm flipH="1" flipV="1">
              <a:off x="1311" y="7962"/>
              <a:ext cx="2060" cy="307"/>
            </a:xfrm>
            <a:prstGeom prst="straightConnector1">
              <a:avLst/>
            </a:prstGeom>
            <a:ln w="412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sp>
        <p:nvSpPr>
          <p:cNvPr id="12" name="椭圆 11"/>
          <p:cNvSpPr/>
          <p:nvPr/>
        </p:nvSpPr>
        <p:spPr>
          <a:xfrm rot="21420000">
            <a:off x="5162551" y="4281171"/>
            <a:ext cx="1062355" cy="1649095"/>
          </a:xfrm>
          <a:prstGeom prst="ellipse">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2160000">
            <a:off x="6751320" y="2070101"/>
            <a:ext cx="905510" cy="1717675"/>
          </a:xfrm>
          <a:prstGeom prst="ellipse">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949566" y="2035176"/>
            <a:ext cx="702945" cy="828675"/>
          </a:xfrm>
          <a:prstGeom prst="ellipse">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320000">
            <a:off x="6198236" y="1154431"/>
            <a:ext cx="400685" cy="1557655"/>
          </a:xfrm>
          <a:prstGeom prst="ellipse">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2580000">
            <a:off x="7297420" y="2884805"/>
            <a:ext cx="283210" cy="1846580"/>
          </a:xfrm>
          <a:prstGeom prst="ellipse">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6200776" y="4932045"/>
            <a:ext cx="4305935" cy="831215"/>
            <a:chOff x="7365" y="7767"/>
            <a:chExt cx="6781" cy="1309"/>
          </a:xfrm>
        </p:grpSpPr>
        <p:sp>
          <p:nvSpPr>
            <p:cNvPr id="4" name="矩形 3"/>
            <p:cNvSpPr/>
            <p:nvPr/>
          </p:nvSpPr>
          <p:spPr>
            <a:xfrm>
              <a:off x="11422" y="7767"/>
              <a:ext cx="2724" cy="1309"/>
            </a:xfrm>
            <a:prstGeom prst="rect">
              <a:avLst/>
            </a:prstGeom>
            <a:noFill/>
            <a:ln w="28575" cmpd="sng">
              <a:solidFill>
                <a:srgbClr val="00B0F0"/>
              </a:solidFill>
              <a:prstDash val="solid"/>
            </a:ln>
          </p:spPr>
          <p:txBody>
            <a:bodyPr wrap="square">
              <a:spAutoFit/>
            </a:bodyPr>
            <a:lstStyle/>
            <a:p>
              <a:pPr lvl="0" algn="l">
                <a:buClrTx/>
                <a:buSzTx/>
                <a:buFontTx/>
              </a:pPr>
              <a:r>
                <a:rPr lang="zh-CN" altLang="en-US" sz="2400" b="1" dirty="0">
                  <a:solidFill>
                    <a:srgbClr val="FF0000"/>
                  </a:solidFill>
                  <a:latin typeface="Arial" panose="020B0604020202020204" pitchFamily="34" charset="0"/>
                  <a:sym typeface="+mn-ea"/>
                </a:rPr>
                <a:t>土壤</a:t>
              </a:r>
              <a:r>
                <a:rPr lang="zh-CN" altLang="en-US" sz="2400" b="1" dirty="0" smtClean="0">
                  <a:solidFill>
                    <a:srgbClr val="FF0000"/>
                  </a:solidFill>
                  <a:latin typeface="Arial" panose="020B0604020202020204" pitchFamily="34" charset="0"/>
                  <a:sym typeface="+mn-ea"/>
                </a:rPr>
                <a:t>盐碱化，地面沉降</a:t>
              </a:r>
              <a:endParaRPr lang="zh-CN" altLang="en-US" sz="2400" b="1" dirty="0">
                <a:solidFill>
                  <a:srgbClr val="FF0000"/>
                </a:solidFill>
                <a:latin typeface="Arial" panose="020B0604020202020204" pitchFamily="34" charset="0"/>
                <a:sym typeface="+mn-ea"/>
              </a:endParaRPr>
            </a:p>
          </p:txBody>
        </p:sp>
        <p:cxnSp>
          <p:nvCxnSpPr>
            <p:cNvPr id="19" name="直接箭头连接符 18"/>
            <p:cNvCxnSpPr>
              <a:endCxn id="4" idx="1"/>
            </p:cNvCxnSpPr>
            <p:nvPr/>
          </p:nvCxnSpPr>
          <p:spPr>
            <a:xfrm>
              <a:off x="7365" y="8303"/>
              <a:ext cx="4057" cy="118"/>
            </a:xfrm>
            <a:prstGeom prst="straightConnector1">
              <a:avLst/>
            </a:prstGeom>
            <a:ln w="412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7600315" y="772161"/>
            <a:ext cx="2419350" cy="1416685"/>
            <a:chOff x="9569" y="1216"/>
            <a:chExt cx="3810" cy="2231"/>
          </a:xfrm>
        </p:grpSpPr>
        <p:sp>
          <p:nvSpPr>
            <p:cNvPr id="5" name="矩形 4"/>
            <p:cNvSpPr/>
            <p:nvPr/>
          </p:nvSpPr>
          <p:spPr>
            <a:xfrm>
              <a:off x="10657" y="1216"/>
              <a:ext cx="2723" cy="725"/>
            </a:xfrm>
            <a:prstGeom prst="rect">
              <a:avLst/>
            </a:prstGeom>
            <a:noFill/>
            <a:ln w="28575" cmpd="sng">
              <a:solidFill>
                <a:srgbClr val="00B0F0"/>
              </a:solidFill>
              <a:prstDash val="solid"/>
            </a:ln>
          </p:spPr>
          <p:txBody>
            <a:bodyPr wrap="square">
              <a:spAutoFit/>
            </a:bodyPr>
            <a:lstStyle/>
            <a:p>
              <a:pPr lvl="0" algn="l">
                <a:buClrTx/>
                <a:buSzTx/>
                <a:buFontTx/>
              </a:pPr>
              <a:r>
                <a:rPr lang="zh-CN" altLang="en-US" sz="2400" b="1" dirty="0">
                  <a:solidFill>
                    <a:srgbClr val="FF0000"/>
                  </a:solidFill>
                  <a:latin typeface="Arial" panose="020B0604020202020204" pitchFamily="34" charset="0"/>
                  <a:sym typeface="+mn-ea"/>
                </a:rPr>
                <a:t>黑土地退化</a:t>
              </a:r>
            </a:p>
          </p:txBody>
        </p:sp>
        <p:cxnSp>
          <p:nvCxnSpPr>
            <p:cNvPr id="20" name="直接箭头连接符 19"/>
            <p:cNvCxnSpPr/>
            <p:nvPr/>
          </p:nvCxnSpPr>
          <p:spPr>
            <a:xfrm flipV="1">
              <a:off x="9569" y="1941"/>
              <a:ext cx="2232" cy="1507"/>
            </a:xfrm>
            <a:prstGeom prst="straightConnector1">
              <a:avLst/>
            </a:prstGeom>
            <a:ln w="412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8660766" y="2447926"/>
            <a:ext cx="1863725" cy="875665"/>
            <a:chOff x="11239" y="3855"/>
            <a:chExt cx="2935" cy="1379"/>
          </a:xfrm>
        </p:grpSpPr>
        <p:sp>
          <p:nvSpPr>
            <p:cNvPr id="6" name="矩形 5"/>
            <p:cNvSpPr/>
            <p:nvPr/>
          </p:nvSpPr>
          <p:spPr>
            <a:xfrm>
              <a:off x="11422" y="4510"/>
              <a:ext cx="2753" cy="725"/>
            </a:xfrm>
            <a:prstGeom prst="rect">
              <a:avLst/>
            </a:prstGeom>
            <a:noFill/>
            <a:ln w="28575" cmpd="sng">
              <a:solidFill>
                <a:srgbClr val="00B0F0"/>
              </a:solidFill>
              <a:prstDash val="solid"/>
            </a:ln>
          </p:spPr>
          <p:txBody>
            <a:bodyPr wrap="square">
              <a:spAutoFit/>
            </a:bodyPr>
            <a:lstStyle/>
            <a:p>
              <a:pPr lvl="0" algn="l">
                <a:buClrTx/>
                <a:buSzTx/>
                <a:buFontTx/>
              </a:pPr>
              <a:r>
                <a:rPr lang="zh-CN" altLang="en-US" sz="2400" b="1" dirty="0">
                  <a:solidFill>
                    <a:srgbClr val="FF0000"/>
                  </a:solidFill>
                  <a:latin typeface="Arial" panose="020B0604020202020204" pitchFamily="34" charset="0"/>
                  <a:sym typeface="+mn-ea"/>
                </a:rPr>
                <a:t>湿地的破坏</a:t>
              </a:r>
            </a:p>
          </p:txBody>
        </p:sp>
        <p:cxnSp>
          <p:nvCxnSpPr>
            <p:cNvPr id="21" name="直接箭头连接符 20"/>
            <p:cNvCxnSpPr/>
            <p:nvPr/>
          </p:nvCxnSpPr>
          <p:spPr>
            <a:xfrm>
              <a:off x="11239" y="3855"/>
              <a:ext cx="1560" cy="652"/>
            </a:xfrm>
            <a:prstGeom prst="straightConnector1">
              <a:avLst/>
            </a:prstGeom>
            <a:ln w="412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736091" y="2051051"/>
            <a:ext cx="5140325" cy="2157095"/>
            <a:chOff x="556" y="2912"/>
            <a:chExt cx="8095" cy="3397"/>
          </a:xfrm>
        </p:grpSpPr>
        <p:cxnSp>
          <p:nvCxnSpPr>
            <p:cNvPr id="17" name="直接箭头连接符 16"/>
            <p:cNvCxnSpPr>
              <a:endCxn id="7" idx="3"/>
            </p:cNvCxnSpPr>
            <p:nvPr/>
          </p:nvCxnSpPr>
          <p:spPr>
            <a:xfrm flipH="1">
              <a:off x="4575" y="2912"/>
              <a:ext cx="2790" cy="708"/>
            </a:xfrm>
            <a:prstGeom prst="straightConnector1">
              <a:avLst/>
            </a:prstGeom>
            <a:ln w="412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556" y="3257"/>
              <a:ext cx="8095" cy="3052"/>
              <a:chOff x="562" y="3257"/>
              <a:chExt cx="8095" cy="3052"/>
            </a:xfrm>
          </p:grpSpPr>
          <p:sp>
            <p:nvSpPr>
              <p:cNvPr id="7" name="矩形 6"/>
              <p:cNvSpPr/>
              <p:nvPr/>
            </p:nvSpPr>
            <p:spPr>
              <a:xfrm>
                <a:off x="562" y="3257"/>
                <a:ext cx="4019" cy="725"/>
              </a:xfrm>
              <a:prstGeom prst="rect">
                <a:avLst/>
              </a:prstGeom>
              <a:solidFill>
                <a:schemeClr val="bg1"/>
              </a:solidFill>
              <a:ln w="28575" cmpd="sng">
                <a:solidFill>
                  <a:srgbClr val="00B0F0"/>
                </a:solidFill>
                <a:prstDash val="solid"/>
              </a:ln>
            </p:spPr>
            <p:txBody>
              <a:bodyPr wrap="square">
                <a:spAutoFit/>
              </a:bodyPr>
              <a:lstStyle/>
              <a:p>
                <a:pPr lvl="0" algn="l">
                  <a:buClrTx/>
                  <a:buSzTx/>
                  <a:buFontTx/>
                </a:pPr>
                <a:r>
                  <a:rPr lang="zh-CN" altLang="en-US" sz="2400" b="1" dirty="0">
                    <a:solidFill>
                      <a:srgbClr val="FF0000"/>
                    </a:solidFill>
                    <a:latin typeface="Arial" panose="020B0604020202020204" pitchFamily="34" charset="0"/>
                    <a:sym typeface="+mn-ea"/>
                  </a:rPr>
                  <a:t>东北林区的整治</a:t>
                </a:r>
              </a:p>
            </p:txBody>
          </p:sp>
          <p:cxnSp>
            <p:nvCxnSpPr>
              <p:cNvPr id="26" name="直接箭头连接符 25"/>
              <p:cNvCxnSpPr>
                <a:endCxn id="7" idx="3"/>
              </p:cNvCxnSpPr>
              <p:nvPr/>
            </p:nvCxnSpPr>
            <p:spPr>
              <a:xfrm flipH="1" flipV="1">
                <a:off x="4581" y="3620"/>
                <a:ext cx="4076" cy="2689"/>
              </a:xfrm>
              <a:prstGeom prst="straightConnector1">
                <a:avLst/>
              </a:prstGeom>
              <a:ln w="412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8795386" y="5870882"/>
            <a:ext cx="2228214"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dirty="0" smtClean="0">
                <a:solidFill>
                  <a:srgbClr val="FF0000"/>
                </a:solidFill>
              </a:rPr>
              <a:t>风沙，旱涝（自然灾害）</a:t>
            </a:r>
            <a:endParaRPr lang="zh-CN" altLang="en-US" sz="2400" b="1" dirty="0">
              <a:solidFill>
                <a:srgbClr val="FF0000"/>
              </a:solidFill>
            </a:endParaRPr>
          </a:p>
        </p:txBody>
      </p:sp>
    </p:spTree>
    <p:extLst>
      <p:ext uri="{BB962C8B-B14F-4D97-AF65-F5344CB8AC3E}">
        <p14:creationId xmlns:p14="http://schemas.microsoft.com/office/powerpoint/2010/main" val="335799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 grpId="0" bldLvl="0" animBg="1"/>
      <p:bldP spid="13" grpId="0" bldLvl="0" animBg="1"/>
      <p:bldP spid="14" grpId="0" bldLvl="0" animBg="1"/>
      <p:bldP spid="15" grpId="0" bldLvl="0" animBg="1"/>
      <p:bldP spid="16"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6"/>
          <p:cNvGrpSpPr>
            <a:grpSpLocks/>
          </p:cNvGrpSpPr>
          <p:nvPr/>
        </p:nvGrpSpPr>
        <p:grpSpPr bwMode="auto">
          <a:xfrm>
            <a:off x="365281" y="2394975"/>
            <a:ext cx="4118297" cy="4463025"/>
            <a:chOff x="0" y="0"/>
            <a:chExt cx="27813" cy="30771"/>
          </a:xfrm>
        </p:grpSpPr>
        <p:sp>
          <p:nvSpPr>
            <p:cNvPr id="5" name="文本框 196"/>
            <p:cNvSpPr txBox="1">
              <a:spLocks noChangeArrowheads="1"/>
            </p:cNvSpPr>
            <p:nvPr/>
          </p:nvSpPr>
          <p:spPr bwMode="auto">
            <a:xfrm>
              <a:off x="8882" y="28999"/>
              <a:ext cx="10027" cy="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第</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29</a:t>
              </a: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题图</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1</a:t>
              </a:r>
              <a:endParaRPr kumimoji="0" lang="en-US" altLang="zh-CN" sz="2800" b="0" i="0" u="none" strike="noStrike" cap="none" normalizeH="0" baseline="0" dirty="0" smtClean="0">
                <a:ln>
                  <a:noFill/>
                </a:ln>
                <a:solidFill>
                  <a:schemeClr val="tx1"/>
                </a:solidFill>
                <a:effectLst/>
                <a:latin typeface="Arial" panose="020B0604020202020204" pitchFamily="34" charset="0"/>
              </a:endParaRPr>
            </a:p>
          </p:txBody>
        </p:sp>
        <p:pic>
          <p:nvPicPr>
            <p:cNvPr id="402437" name="图片 202"/>
            <p:cNvPicPr>
              <a:picLocks noChangeAspect="1" noChangeArrowheads="1"/>
            </p:cNvPicPr>
            <p:nvPr/>
          </p:nvPicPr>
          <p:blipFill>
            <a:blip r:embed="rId2" cstate="print">
              <a:lum bright="-18000" contrast="42000"/>
              <a:extLst>
                <a:ext uri="{28A0092B-C50C-407E-A947-70E740481C1C}">
                  <a14:useLocalDpi xmlns:a14="http://schemas.microsoft.com/office/drawing/2010/main" val="0"/>
                </a:ext>
              </a:extLst>
            </a:blip>
            <a:srcRect/>
            <a:stretch>
              <a:fillRect/>
            </a:stretch>
          </p:blipFill>
          <p:spPr bwMode="auto">
            <a:xfrm>
              <a:off x="0" y="0"/>
              <a:ext cx="27813" cy="280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7"/>
          <p:cNvGrpSpPr>
            <a:grpSpLocks/>
          </p:cNvGrpSpPr>
          <p:nvPr/>
        </p:nvGrpSpPr>
        <p:grpSpPr bwMode="auto">
          <a:xfrm>
            <a:off x="6366114" y="1691867"/>
            <a:ext cx="3562350" cy="2749643"/>
            <a:chOff x="0" y="0"/>
            <a:chExt cx="21740" cy="15360"/>
          </a:xfrm>
        </p:grpSpPr>
        <p:sp>
          <p:nvSpPr>
            <p:cNvPr id="7" name="文本框 203"/>
            <p:cNvSpPr txBox="1">
              <a:spLocks noChangeArrowheads="1"/>
            </p:cNvSpPr>
            <p:nvPr/>
          </p:nvSpPr>
          <p:spPr bwMode="auto">
            <a:xfrm>
              <a:off x="7934" y="13595"/>
              <a:ext cx="10027" cy="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第</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29</a:t>
              </a: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题图</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2</a:t>
              </a:r>
              <a:endParaRPr kumimoji="0" lang="en-US" altLang="zh-CN" sz="2800" b="0" i="0" u="none" strike="noStrike" cap="none" normalizeH="0" baseline="0" dirty="0" smtClean="0">
                <a:ln>
                  <a:noFill/>
                </a:ln>
                <a:solidFill>
                  <a:schemeClr val="tx1"/>
                </a:solidFill>
                <a:effectLst/>
                <a:latin typeface="Arial" panose="020B0604020202020204" pitchFamily="34" charset="0"/>
              </a:endParaRPr>
            </a:p>
          </p:txBody>
        </p:sp>
        <p:pic>
          <p:nvPicPr>
            <p:cNvPr id="402434"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1740" cy="1301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a:spLocks noChangeArrowheads="1"/>
          </p:cNvSpPr>
          <p:nvPr/>
        </p:nvSpPr>
        <p:spPr bwMode="auto">
          <a:xfrm>
            <a:off x="-190893" y="59588"/>
            <a:ext cx="6712094"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b="0"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2018.4</a:t>
            </a:r>
            <a:r>
              <a:rPr kumimoji="0" lang="zh-CN" altLang="en-US" b="0"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b="0"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29</a:t>
            </a:r>
            <a:r>
              <a:rPr kumimoji="0" lang="zh-CN" altLang="en-US"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a:t>
            </a:r>
            <a:r>
              <a:rPr kumimoji="0" lang="en-US" altLang="zh-CN" b="0" i="0" u="none" strike="noStrike" cap="none" normalizeH="0" baseline="0" dirty="0" smtClean="0">
                <a:ln>
                  <a:noFill/>
                </a:ln>
                <a:solidFill>
                  <a:srgbClr val="000000"/>
                </a:solidFill>
                <a:effectLst/>
                <a:ea typeface="宋体" panose="02010600030101010101" pitchFamily="2" charset="-122"/>
                <a:cs typeface="黑体" panose="02010609060101010101" pitchFamily="49" charset="-122"/>
              </a:rPr>
              <a:t>【</a:t>
            </a:r>
            <a:r>
              <a:rPr kumimoji="0" lang="zh-CN" altLang="en-US" b="0" i="0" u="none" strike="noStrike" cap="none" normalizeH="0" baseline="0" dirty="0" smtClean="0">
                <a:ln>
                  <a:noFill/>
                </a:ln>
                <a:solidFill>
                  <a:srgbClr val="000000"/>
                </a:solidFill>
                <a:effectLst/>
                <a:ea typeface="宋体" panose="02010600030101010101" pitchFamily="2" charset="-122"/>
                <a:cs typeface="黑体" panose="02010609060101010101" pitchFamily="49" charset="-122"/>
              </a:rPr>
              <a:t>加试题</a:t>
            </a:r>
            <a:r>
              <a:rPr kumimoji="0" lang="en-US" altLang="zh-CN" b="0" i="0" u="none" strike="noStrike" cap="none" normalizeH="0" baseline="0" dirty="0" smtClean="0">
                <a:ln>
                  <a:noFill/>
                </a:ln>
                <a:solidFill>
                  <a:srgbClr val="000000"/>
                </a:solidFill>
                <a:effectLst/>
                <a:ea typeface="宋体" panose="02010600030101010101" pitchFamily="2" charset="-122"/>
                <a:cs typeface="黑体" panose="02010609060101010101" pitchFamily="49" charset="-122"/>
              </a:rPr>
              <a:t>】</a:t>
            </a:r>
            <a:r>
              <a:rPr kumimoji="0" lang="zh-CN" altLang="en-US" b="0"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阅读材料，完成下列问题。</a:t>
            </a:r>
            <a:r>
              <a:rPr kumimoji="0" lang="en-US" altLang="zh-CN" b="0"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(15</a:t>
            </a:r>
            <a:r>
              <a:rPr kumimoji="0" lang="zh-CN" altLang="en-US" b="0"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分</a:t>
            </a:r>
            <a:r>
              <a:rPr kumimoji="0" lang="en-US" altLang="zh-CN" b="0"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a:t>
            </a:r>
            <a:endParaRPr kumimoji="0" lang="en-US" altLang="zh-CN" b="0" i="0" u="none" strike="noStrike" cap="none" normalizeH="0" baseline="0" dirty="0" smtClean="0">
              <a:ln>
                <a:noFill/>
              </a:ln>
              <a:solidFill>
                <a:schemeClr val="tx1"/>
              </a:solidFill>
              <a:effectLst/>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rgbClr val="000000"/>
                </a:solidFill>
                <a:effectLst/>
                <a:ea typeface="宋体" panose="02010600030101010101" pitchFamily="2" charset="-122"/>
                <a:cs typeface="黑体" panose="02010609060101010101" pitchFamily="49" charset="-122"/>
              </a:rPr>
              <a:t>材料一：</a:t>
            </a:r>
            <a:r>
              <a:rPr kumimoji="0" lang="zh-CN" altLang="en-US"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图</a:t>
            </a:r>
            <a:r>
              <a:rPr kumimoji="0" lang="en-US" altLang="zh-CN" b="0"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kumimoji="0" lang="zh-CN" altLang="en-US"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为黄河三角洲略图。</a:t>
            </a:r>
            <a:endParaRPr kumimoji="0" lang="zh-CN" altLang="en-US" b="0" i="0" u="none" strike="noStrike" cap="none" normalizeH="0" baseline="0" dirty="0" smtClean="0">
              <a:ln>
                <a:noFill/>
              </a:ln>
              <a:solidFill>
                <a:schemeClr val="tx1"/>
              </a:solidFill>
              <a:effectLst/>
            </a:endParaRPr>
          </a:p>
          <a:p>
            <a:pPr marL="0" marR="0" lvl="0" indent="400050" algn="l" defTabSz="914400" rtl="0" eaLnBrk="0" fontAlgn="base" latinLnBrk="0" hangingPunct="0">
              <a:lnSpc>
                <a:spcPct val="100000"/>
              </a:lnSpc>
              <a:spcBef>
                <a:spcPct val="0"/>
              </a:spcBef>
              <a:spcAft>
                <a:spcPct val="0"/>
              </a:spcAft>
              <a:buClrTx/>
              <a:buSzTx/>
              <a:buFontTx/>
              <a:buNone/>
              <a:tabLst/>
            </a:pPr>
            <a:endParaRPr kumimoji="0" lang="zh-CN" altLang="en-US" sz="4000" b="0" i="0" u="none" strike="noStrike" cap="none" normalizeH="0" baseline="0" dirty="0" smtClean="0">
              <a:ln>
                <a:noFill/>
              </a:ln>
              <a:solidFill>
                <a:schemeClr val="tx1"/>
              </a:solidFill>
              <a:effectLst/>
              <a:latin typeface="Arial" panose="020B0604020202020204" pitchFamily="34" charset="0"/>
            </a:endParaRPr>
          </a:p>
        </p:txBody>
      </p:sp>
      <p:sp>
        <p:nvSpPr>
          <p:cNvPr id="9" name="Rectangle 10"/>
          <p:cNvSpPr>
            <a:spLocks noChangeArrowheads="1"/>
          </p:cNvSpPr>
          <p:nvPr/>
        </p:nvSpPr>
        <p:spPr bwMode="auto">
          <a:xfrm>
            <a:off x="0" y="351976"/>
            <a:ext cx="11811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黑体" panose="02010609060101010101" pitchFamily="49" charset="-122"/>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黑体" panose="02010609060101010101" pitchFamily="49" charset="-122"/>
              </a:rPr>
              <a:t>材料二：</a:t>
            </a:r>
            <a:r>
              <a:rPr kumimoji="0" lang="zh-CN" sz="20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传统盐碱化治理措施是在地表开挖明渠，引水漫灌，以降低土壤盐碱含量。</a:t>
            </a:r>
            <a:endParaRPr kumimoji="0" lang="zh-CN" sz="2000" b="0" i="0" u="none" strike="noStrike" cap="none" normalizeH="0" baseline="0" dirty="0" smtClean="0">
              <a:ln>
                <a:noFill/>
              </a:ln>
              <a:solidFill>
                <a:schemeClr val="tx1"/>
              </a:solidFill>
              <a:effectLst/>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2000</a:t>
            </a:r>
            <a:r>
              <a:rPr kumimoji="0" lang="zh-CN" altLang="en-US" sz="20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年以来，该地区引进暗管排盐碱技术，即在土壤中铺设渗水管收集盐碱水，再通过排水管将盐碱水排出。目前，这一技术已成为黄河三角洲盐碱地治理的有效措施。图</a:t>
            </a:r>
            <a:r>
              <a:rPr kumimoji="0" lang="en-US" altLang="zh-CN" sz="2000" b="0"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a:t>
            </a:r>
            <a:r>
              <a:rPr kumimoji="0" lang="zh-CN" altLang="en-US" sz="20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为暗管排盐碱示意图。</a:t>
            </a:r>
            <a:endParaRPr kumimoji="0" lang="zh-CN" altLang="en-US" sz="2000" b="0" i="0" u="none" strike="noStrike" cap="none" normalizeH="0" baseline="0" dirty="0" smtClean="0">
              <a:ln>
                <a:noFill/>
              </a:ln>
              <a:solidFill>
                <a:schemeClr val="tx1"/>
              </a:solidFill>
              <a:effectLst/>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从水循环角度，说明黄河三角洲土壤盐碱化的成因。</a:t>
            </a:r>
            <a:r>
              <a:rPr kumimoji="0" lang="en-US" altLang="zh-CN"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分</a:t>
            </a:r>
            <a:r>
              <a:rPr kumimoji="0" lang="en-US" altLang="zh-CN"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cap="none" normalizeH="0" baseline="0" dirty="0" smtClean="0">
              <a:ln>
                <a:noFill/>
              </a:ln>
              <a:solidFill>
                <a:srgbClr val="0000FF"/>
              </a:solidFill>
              <a:effectLst/>
            </a:endParaRPr>
          </a:p>
          <a:p>
            <a:pPr marL="0" marR="0" lvl="0" indent="4000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简述利用暗管技术排盐碱的主要优点。</a:t>
            </a:r>
            <a:r>
              <a:rPr kumimoji="0" lang="en-US" altLang="zh-CN"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宋体" panose="02010600030101010101" pitchFamily="2" charset="-122"/>
              </a:rPr>
              <a:t>分</a:t>
            </a:r>
            <a:r>
              <a:rPr kumimoji="0" lang="en-US" altLang="zh-CN" sz="2000" b="0"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4400" b="0" i="0" u="none" strike="noStrike" cap="none" normalizeH="0" baseline="0" dirty="0" smtClean="0">
              <a:ln>
                <a:noFill/>
              </a:ln>
              <a:solidFill>
                <a:srgbClr val="0000FF"/>
              </a:solidFill>
              <a:effectLst/>
              <a:latin typeface="Arial" panose="020B0604020202020204" pitchFamily="34" charset="0"/>
            </a:endParaRPr>
          </a:p>
        </p:txBody>
      </p:sp>
      <p:sp>
        <p:nvSpPr>
          <p:cNvPr id="10" name="矩形 9"/>
          <p:cNvSpPr/>
          <p:nvPr/>
        </p:nvSpPr>
        <p:spPr>
          <a:xfrm>
            <a:off x="4711700" y="4574637"/>
            <a:ext cx="7277100" cy="1200329"/>
          </a:xfrm>
          <a:prstGeom prst="rect">
            <a:avLst/>
          </a:prstGeom>
        </p:spPr>
        <p:txBody>
          <a:bodyPr wrap="square">
            <a:spAutoFit/>
          </a:bodyPr>
          <a:lstStyle/>
          <a:p>
            <a:pPr algn="just">
              <a:spcAft>
                <a:spcPts val="0"/>
              </a:spcAft>
            </a:pPr>
            <a:r>
              <a:rPr lang="en-US" altLang="zh-CN" sz="2400" b="1" kern="100" dirty="0">
                <a:solidFill>
                  <a:srgbClr val="FF0000"/>
                </a:solidFill>
                <a:latin typeface="宋体" panose="02010600030101010101" pitchFamily="2" charset="-122"/>
                <a:cs typeface="宋体" panose="02010600030101010101" pitchFamily="2" charset="-122"/>
              </a:rPr>
              <a:t>(2)</a:t>
            </a:r>
            <a:r>
              <a:rPr lang="zh-CN" altLang="zh-CN" sz="2400" b="1" kern="100" dirty="0">
                <a:solidFill>
                  <a:srgbClr val="FF0000"/>
                </a:solidFill>
                <a:latin typeface="Calibri" panose="020F0502020204030204" pitchFamily="34" charset="0"/>
                <a:cs typeface="宋体" panose="02010600030101010101" pitchFamily="2" charset="-122"/>
              </a:rPr>
              <a:t>地势低平</a:t>
            </a:r>
            <a:r>
              <a:rPr lang="en-US" altLang="zh-CN" sz="2400" b="1" kern="100" dirty="0">
                <a:solidFill>
                  <a:srgbClr val="FF0000"/>
                </a:solidFill>
                <a:latin typeface="Calibri" panose="020F0502020204030204" pitchFamily="34" charset="0"/>
                <a:cs typeface="宋体" panose="02010600030101010101" pitchFamily="2" charset="-122"/>
              </a:rPr>
              <a:t>,</a:t>
            </a:r>
            <a:r>
              <a:rPr lang="zh-CN" altLang="zh-CN" sz="2400" b="1" kern="100" dirty="0">
                <a:solidFill>
                  <a:srgbClr val="FF0000"/>
                </a:solidFill>
                <a:latin typeface="Calibri" panose="020F0502020204030204" pitchFamily="34" charset="0"/>
                <a:cs typeface="宋体" panose="02010600030101010101" pitchFamily="2" charset="-122"/>
              </a:rPr>
              <a:t>径流缓慢；海水倒灌；地下水位高；蒸发量较大。</a:t>
            </a:r>
            <a:endParaRPr lang="zh-CN" altLang="zh-CN" sz="2400" b="1" kern="100" dirty="0">
              <a:solidFill>
                <a:srgbClr val="FF0000"/>
              </a:solidFill>
              <a:latin typeface="Calibri" panose="020F0502020204030204" pitchFamily="34" charset="0"/>
              <a:cs typeface="Calibri" panose="020F0502020204030204" pitchFamily="34" charset="0"/>
            </a:endParaRPr>
          </a:p>
          <a:p>
            <a:pPr algn="just">
              <a:spcAft>
                <a:spcPts val="0"/>
              </a:spcAft>
            </a:pPr>
            <a:r>
              <a:rPr lang="en-US" altLang="zh-CN" sz="2400" b="1" kern="100" dirty="0">
                <a:solidFill>
                  <a:srgbClr val="FF0000"/>
                </a:solidFill>
                <a:latin typeface="宋体" panose="02010600030101010101" pitchFamily="2" charset="-122"/>
                <a:cs typeface="宋体" panose="02010600030101010101" pitchFamily="2" charset="-122"/>
              </a:rPr>
              <a:t>(3)</a:t>
            </a:r>
            <a:r>
              <a:rPr lang="zh-CN" altLang="zh-CN" sz="2400" b="1" kern="100" dirty="0">
                <a:solidFill>
                  <a:srgbClr val="FF0000"/>
                </a:solidFill>
                <a:latin typeface="Calibri" panose="020F0502020204030204" pitchFamily="34" charset="0"/>
                <a:cs typeface="宋体" panose="02010600030101010101" pitchFamily="2" charset="-122"/>
              </a:rPr>
              <a:t>节约用水；节约用地；降低地下水位；排盐碱快。</a:t>
            </a:r>
            <a:endParaRPr lang="zh-CN" altLang="zh-CN" sz="2400" b="1" kern="1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516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 calcmode="lin" valueType="num">
                                      <p:cBhvr additive="base">
                                        <p:cTn id="14"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ChangeArrowheads="1"/>
          </p:cNvSpPr>
          <p:nvPr>
            <p:custDataLst>
              <p:tags r:id="rId1"/>
            </p:custDataLst>
          </p:nvPr>
        </p:nvSpPr>
        <p:spPr bwMode="auto">
          <a:xfrm>
            <a:off x="1703388" y="55563"/>
            <a:ext cx="662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微软雅黑" panose="020B0503020204020204" pitchFamily="34" charset="-122"/>
                <a:ea typeface="微软雅黑" panose="020B0503020204020204" pitchFamily="34" charset="-122"/>
              </a:rPr>
              <a:t>4</a:t>
            </a:r>
            <a:r>
              <a:rPr lang="en-US" altLang="zh-CN" sz="3600" b="1" dirty="0" smtClean="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北方农业比较</a:t>
            </a:r>
          </a:p>
        </p:txBody>
      </p:sp>
      <p:graphicFrame>
        <p:nvGraphicFramePr>
          <p:cNvPr id="185347" name="Group 3"/>
          <p:cNvGraphicFramePr>
            <a:graphicFrameLocks noGrp="1"/>
          </p:cNvGraphicFramePr>
          <p:nvPr>
            <p:extLst>
              <p:ext uri="{D42A27DB-BD31-4B8C-83A1-F6EECF244321}">
                <p14:modId xmlns:p14="http://schemas.microsoft.com/office/powerpoint/2010/main" val="3313903148"/>
              </p:ext>
            </p:extLst>
          </p:nvPr>
        </p:nvGraphicFramePr>
        <p:xfrm>
          <a:off x="1560514" y="728663"/>
          <a:ext cx="9070975" cy="5847034"/>
        </p:xfrm>
        <a:graphic>
          <a:graphicData uri="http://schemas.openxmlformats.org/drawingml/2006/table">
            <a:tbl>
              <a:tblPr/>
              <a:tblGrid>
                <a:gridCol w="500062"/>
                <a:gridCol w="1082675"/>
                <a:gridCol w="2520950"/>
                <a:gridCol w="2217738"/>
                <a:gridCol w="2749550"/>
              </a:tblGrid>
              <a:tr h="517525">
                <a:tc gridSpan="2">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endParaRPr kumimoji="0" lang="zh-CN" altLang="zh-CN" sz="25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黄土高原</a:t>
                      </a:r>
                      <a:endParaRPr kumimoji="0" lang="zh-CN" altLang="en-US"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华北平原</a:t>
                      </a:r>
                      <a:endParaRPr kumimoji="0" lang="zh-CN" altLang="en-US"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东北平原</a:t>
                      </a:r>
                      <a:endParaRPr kumimoji="0" lang="zh-CN" altLang="en-US" sz="2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68388">
                <a:tc gridSpan="2">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植被特征</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0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植被多为次生的灌丛、矮林，覆盖率低</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0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温带落叶阔叶林为主</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0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以针叶林为主，在南部有温带落叶阔叶林分布</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4188">
                <a:tc gridSpan="2">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土壤类型</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黄土</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棕壤和褐土</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黑钙土、黑土</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325">
                <a:tc rowSpan="4">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endParaRPr kumimoji="0" lang="en-US" altLang="zh-CN"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Pct val="100000"/>
                        <a:buFontTx/>
                        <a:buNone/>
                        <a:tabLst/>
                      </a:pPr>
                      <a:endParaRPr kumimoji="0" lang="en-US" altLang="zh-CN"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农业生产</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耕地类型</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旱田</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旱田</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旱田</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325">
                <a:tc vMerge="1">
                  <a:txBody>
                    <a:bodyPr/>
                    <a:lstStyle/>
                    <a:p>
                      <a:endParaRPr lang="zh-CN" altLang="en-US"/>
                    </a:p>
                  </a:txBody>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作物熟制</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一年两熟或两年三熟</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一年两熟或两年三熟</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一年一熟</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8888">
                <a:tc vMerge="1">
                  <a:txBody>
                    <a:bodyPr/>
                    <a:lstStyle/>
                    <a:p>
                      <a:endParaRPr lang="zh-CN" altLang="en-US"/>
                    </a:p>
                  </a:txBody>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主要产品</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谷子、苹果、枣</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冬小麦、玉米、棉花、花生、苹果、梨</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春小麦、玉米、大豆、甜菜、亚麻、高粱、“三宝”</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71538">
                <a:tc vMerge="1">
                  <a:txBody>
                    <a:bodyPr/>
                    <a:lstStyle/>
                    <a:p>
                      <a:endParaRPr lang="zh-CN" altLang="en-US"/>
                    </a:p>
                  </a:txBody>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主要问题</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水土流失，水旱灾害</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旱涝、盐碱和风沙</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000">
                          <a:solidFill>
                            <a:schemeClr val="tx1"/>
                          </a:solidFill>
                          <a:latin typeface="Verdana" panose="020B0604030504040204" pitchFamily="34" charset="0"/>
                          <a:cs typeface="Arial" panose="020B0604020202020204" pitchFamily="34" charset="0"/>
                        </a:defRPr>
                      </a:lvl1pPr>
                      <a:lvl2pPr eaLnBrk="0" hangingPunct="0">
                        <a:spcBef>
                          <a:spcPct val="20000"/>
                        </a:spcBef>
                        <a:buFont typeface="Arial" panose="020B0604020202020204" pitchFamily="34" charset="0"/>
                        <a:defRPr sz="1900">
                          <a:solidFill>
                            <a:schemeClr val="tx1"/>
                          </a:solidFill>
                          <a:latin typeface="Verdana" panose="020B0604030504040204" pitchFamily="34" charset="0"/>
                          <a:cs typeface="Arial" panose="020B0604020202020204" pitchFamily="34" charset="0"/>
                        </a:defRPr>
                      </a:lvl2pPr>
                      <a:lvl3pPr eaLnBrk="0" hangingPunct="0">
                        <a:spcBef>
                          <a:spcPct val="20000"/>
                        </a:spcBef>
                        <a:buFont typeface="Arial" panose="020B0604020202020204" pitchFamily="34" charset="0"/>
                        <a:defRPr sz="1600">
                          <a:solidFill>
                            <a:schemeClr val="tx1"/>
                          </a:solidFill>
                          <a:latin typeface="Verdana" panose="020B0604030504040204" pitchFamily="34" charset="0"/>
                          <a:cs typeface="Arial" panose="020B0604020202020204" pitchFamily="34" charset="0"/>
                        </a:defRPr>
                      </a:lvl3pPr>
                      <a:lvl4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4pPr>
                      <a:lvl5pPr eaLnBrk="0" hangingPunct="0">
                        <a:spcBef>
                          <a:spcPct val="20000"/>
                        </a:spcBef>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5pPr>
                      <a:lvl6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6pPr>
                      <a:lvl7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7pPr>
                      <a:lvl8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8pPr>
                      <a:lvl9pPr eaLnBrk="0" fontAlgn="base" hangingPunct="0">
                        <a:spcBef>
                          <a:spcPct val="20000"/>
                        </a:spcBef>
                        <a:spcAft>
                          <a:spcPct val="0"/>
                        </a:spcAft>
                        <a:buSzPct val="100000"/>
                        <a:buFont typeface="Arial" panose="020B0604020202020204" pitchFamily="34" charset="0"/>
                        <a:defRPr sz="1300">
                          <a:solidFill>
                            <a:schemeClr val="tx1"/>
                          </a:solidFill>
                          <a:latin typeface="Verdan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2400" b="1" i="0" u="none" strike="noStrike" cap="none" normalizeH="0" baseline="0" smtClean="0">
                          <a:ln>
                            <a:noFill/>
                          </a:ln>
                          <a:solidFill>
                            <a:srgbClr val="FF0000"/>
                          </a:solidFill>
                          <a:effectLst/>
                          <a:latin typeface="微软雅黑" panose="020B0503020204020204" pitchFamily="34" charset="-122"/>
                          <a:ea typeface="微软雅黑" panose="020B0503020204020204" pitchFamily="34" charset="-122"/>
                        </a:rPr>
                        <a:t>低温冷害</a:t>
                      </a:r>
                    </a:p>
                  </a:txBody>
                  <a:tcPr marL="91424" marR="91424"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78400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0" name="Group 2"/>
          <p:cNvGrpSpPr>
            <a:grpSpLocks/>
          </p:cNvGrpSpPr>
          <p:nvPr/>
        </p:nvGrpSpPr>
        <p:grpSpPr bwMode="auto">
          <a:xfrm>
            <a:off x="6051550" y="1162050"/>
            <a:ext cx="1728788" cy="4508500"/>
            <a:chOff x="340" y="691"/>
            <a:chExt cx="1089" cy="2840"/>
          </a:xfrm>
        </p:grpSpPr>
        <p:sp>
          <p:nvSpPr>
            <p:cNvPr id="1749" name="Text Box 3"/>
            <p:cNvSpPr>
              <a:spLocks noChangeArrowheads="1"/>
            </p:cNvSpPr>
            <p:nvPr>
              <p:custDataLst>
                <p:tags r:id="rId16"/>
              </p:custDataLst>
            </p:nvPr>
          </p:nvSpPr>
          <p:spPr bwMode="auto">
            <a:xfrm>
              <a:off x="340" y="691"/>
              <a:ext cx="1043" cy="330"/>
            </a:xfrm>
            <a:prstGeom prst="rect">
              <a:avLst/>
            </a:prstGeom>
            <a:gradFill rotWithShape="1">
              <a:gsLst>
                <a:gs pos="0">
                  <a:schemeClr val="accent1">
                    <a:alpha val="89998"/>
                  </a:schemeClr>
                </a:gs>
                <a:gs pos="50000">
                  <a:schemeClr val="bg1">
                    <a:alpha val="89998"/>
                  </a:schemeClr>
                </a:gs>
                <a:gs pos="100000">
                  <a:schemeClr val="accent1">
                    <a:alpha val="89998"/>
                  </a:schemeClr>
                </a:gs>
              </a:gsLst>
              <a:lin ang="5400000" scaled="1"/>
            </a:gradFill>
            <a:ln w="28575" algn="ctr">
              <a:solidFill>
                <a:srgbClr val="808080"/>
              </a:solidFill>
              <a:miter lim="800000"/>
              <a:headEnd type="none" w="sm" len="sm"/>
              <a:tailEnd type="none" w="sm" len="sm"/>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a:solidFill>
                    <a:srgbClr val="000000"/>
                  </a:solidFill>
                  <a:latin typeface="黑体" panose="02010609060101010101" pitchFamily="49" charset="-122"/>
                  <a:ea typeface="黑体" panose="02010609060101010101" pitchFamily="49" charset="-122"/>
                </a:rPr>
                <a:t>东北平原 </a:t>
              </a:r>
            </a:p>
          </p:txBody>
        </p:sp>
        <p:sp>
          <p:nvSpPr>
            <p:cNvPr id="1750" name="Text Box 4"/>
            <p:cNvSpPr>
              <a:spLocks noChangeArrowheads="1"/>
            </p:cNvSpPr>
            <p:nvPr>
              <p:custDataLst>
                <p:tags r:id="rId17"/>
              </p:custDataLst>
            </p:nvPr>
          </p:nvSpPr>
          <p:spPr bwMode="auto">
            <a:xfrm>
              <a:off x="340" y="1462"/>
              <a:ext cx="1043" cy="330"/>
            </a:xfrm>
            <a:prstGeom prst="rect">
              <a:avLst/>
            </a:prstGeom>
            <a:gradFill rotWithShape="1">
              <a:gsLst>
                <a:gs pos="0">
                  <a:schemeClr val="accent1">
                    <a:alpha val="89998"/>
                  </a:schemeClr>
                </a:gs>
                <a:gs pos="50000">
                  <a:schemeClr val="bg1">
                    <a:alpha val="89998"/>
                  </a:schemeClr>
                </a:gs>
                <a:gs pos="100000">
                  <a:schemeClr val="accent1">
                    <a:alpha val="89998"/>
                  </a:schemeClr>
                </a:gs>
              </a:gsLst>
              <a:lin ang="5400000" scaled="1"/>
            </a:gradFill>
            <a:ln w="28575" algn="ctr">
              <a:solidFill>
                <a:srgbClr val="808080"/>
              </a:solidFill>
              <a:miter lim="800000"/>
              <a:headEnd type="none" w="sm" len="sm"/>
              <a:tailEnd type="none" w="sm" len="sm"/>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a:solidFill>
                    <a:srgbClr val="000000"/>
                  </a:solidFill>
                  <a:latin typeface="黑体" panose="02010609060101010101" pitchFamily="49" charset="-122"/>
                  <a:ea typeface="黑体" panose="02010609060101010101" pitchFamily="49" charset="-122"/>
                </a:rPr>
                <a:t>华北平原 </a:t>
              </a:r>
            </a:p>
          </p:txBody>
        </p:sp>
        <p:sp>
          <p:nvSpPr>
            <p:cNvPr id="1751" name="Text Box 5"/>
            <p:cNvSpPr>
              <a:spLocks noChangeArrowheads="1"/>
            </p:cNvSpPr>
            <p:nvPr>
              <p:custDataLst>
                <p:tags r:id="rId18"/>
              </p:custDataLst>
            </p:nvPr>
          </p:nvSpPr>
          <p:spPr bwMode="auto">
            <a:xfrm>
              <a:off x="340" y="2188"/>
              <a:ext cx="1043" cy="330"/>
            </a:xfrm>
            <a:prstGeom prst="rect">
              <a:avLst/>
            </a:prstGeom>
            <a:gradFill rotWithShape="1">
              <a:gsLst>
                <a:gs pos="0">
                  <a:schemeClr val="accent1">
                    <a:alpha val="89998"/>
                  </a:schemeClr>
                </a:gs>
                <a:gs pos="50000">
                  <a:schemeClr val="bg1">
                    <a:alpha val="89998"/>
                  </a:schemeClr>
                </a:gs>
                <a:gs pos="100000">
                  <a:schemeClr val="accent1">
                    <a:alpha val="89998"/>
                  </a:schemeClr>
                </a:gs>
              </a:gsLst>
              <a:lin ang="5400000" scaled="1"/>
            </a:gradFill>
            <a:ln w="28575" algn="ctr">
              <a:solidFill>
                <a:srgbClr val="808080"/>
              </a:solidFill>
              <a:miter lim="800000"/>
              <a:headEnd type="none" w="sm" len="sm"/>
              <a:tailEnd type="none" w="sm" len="sm"/>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a:solidFill>
                    <a:srgbClr val="000000"/>
                  </a:solidFill>
                  <a:latin typeface="黑体" panose="02010609060101010101" pitchFamily="49" charset="-122"/>
                  <a:ea typeface="黑体" panose="02010609060101010101" pitchFamily="49" charset="-122"/>
                </a:rPr>
                <a:t>黄土高原 </a:t>
              </a:r>
            </a:p>
          </p:txBody>
        </p:sp>
        <p:sp>
          <p:nvSpPr>
            <p:cNvPr id="1752" name="Text Box 6"/>
            <p:cNvSpPr>
              <a:spLocks noChangeArrowheads="1"/>
            </p:cNvSpPr>
            <p:nvPr>
              <p:custDataLst>
                <p:tags r:id="rId19"/>
              </p:custDataLst>
            </p:nvPr>
          </p:nvSpPr>
          <p:spPr bwMode="auto">
            <a:xfrm>
              <a:off x="340" y="2917"/>
              <a:ext cx="1089" cy="614"/>
            </a:xfrm>
            <a:prstGeom prst="rect">
              <a:avLst/>
            </a:prstGeom>
            <a:gradFill rotWithShape="1">
              <a:gsLst>
                <a:gs pos="0">
                  <a:schemeClr val="accent1">
                    <a:alpha val="89998"/>
                  </a:schemeClr>
                </a:gs>
                <a:gs pos="50000">
                  <a:schemeClr val="bg1">
                    <a:alpha val="89998"/>
                  </a:schemeClr>
                </a:gs>
                <a:gs pos="100000">
                  <a:schemeClr val="accent1">
                    <a:alpha val="89998"/>
                  </a:schemeClr>
                </a:gs>
              </a:gsLst>
              <a:lin ang="5400000" scaled="1"/>
            </a:gradFill>
            <a:ln w="28575" algn="ctr">
              <a:solidFill>
                <a:srgbClr val="808080"/>
              </a:solidFill>
              <a:miter lim="800000"/>
              <a:headEnd type="none" w="sm" len="sm"/>
              <a:tailEnd type="none" w="sm" len="sm"/>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a:solidFill>
                    <a:srgbClr val="000000"/>
                  </a:solidFill>
                  <a:latin typeface="黑体" panose="02010609060101010101" pitchFamily="49" charset="-122"/>
                  <a:ea typeface="黑体" panose="02010609060101010101" pitchFamily="49" charset="-122"/>
                </a:rPr>
                <a:t>辽东半岛山东半岛</a:t>
              </a:r>
            </a:p>
          </p:txBody>
        </p:sp>
      </p:grpSp>
      <p:sp>
        <p:nvSpPr>
          <p:cNvPr id="174083" name="Text Box 7"/>
          <p:cNvSpPr/>
          <p:nvPr>
            <p:custDataLst>
              <p:tags r:id="rId1"/>
            </p:custDataLst>
          </p:nvPr>
        </p:nvSpPr>
        <p:spPr>
          <a:xfrm>
            <a:off x="1774825" y="2524126"/>
            <a:ext cx="3455988" cy="974725"/>
          </a:xfrm>
          <a:prstGeom prst="rect">
            <a:avLst/>
          </a:prstGeom>
          <a:noFill/>
          <a:ln w="28575" cap="sq">
            <a:solidFill>
              <a:srgbClr val="0000FF"/>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00FF"/>
                </a:solidFill>
                <a:latin typeface="黑体" panose="02010609060101010101" pitchFamily="49" charset="-122"/>
                <a:ea typeface="黑体" panose="02010609060101010101" pitchFamily="49" charset="-122"/>
              </a:rPr>
              <a:t>春小麦、玉米、大豆高粱、甜菜 、亚麻</a:t>
            </a:r>
          </a:p>
        </p:txBody>
      </p:sp>
      <p:sp>
        <p:nvSpPr>
          <p:cNvPr id="174084" name="Text Box 8"/>
          <p:cNvSpPr/>
          <p:nvPr>
            <p:custDataLst>
              <p:tags r:id="rId2"/>
            </p:custDataLst>
          </p:nvPr>
        </p:nvSpPr>
        <p:spPr>
          <a:xfrm>
            <a:off x="1774826" y="5116514"/>
            <a:ext cx="3529013" cy="523875"/>
          </a:xfrm>
          <a:prstGeom prst="rect">
            <a:avLst/>
          </a:prstGeom>
          <a:noFill/>
          <a:ln w="28575" cap="sq">
            <a:solidFill>
              <a:srgbClr val="0000FF"/>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00FF"/>
                </a:solidFill>
                <a:latin typeface="黑体" panose="02010609060101010101" pitchFamily="49" charset="-122"/>
                <a:ea typeface="黑体" panose="02010609060101010101" pitchFamily="49" charset="-122"/>
              </a:rPr>
              <a:t>冬小麦、花生、棉花 </a:t>
            </a:r>
          </a:p>
        </p:txBody>
      </p:sp>
      <p:sp>
        <p:nvSpPr>
          <p:cNvPr id="174085" name="Text Box 9"/>
          <p:cNvSpPr/>
          <p:nvPr>
            <p:custDataLst>
              <p:tags r:id="rId3"/>
            </p:custDataLst>
          </p:nvPr>
        </p:nvSpPr>
        <p:spPr>
          <a:xfrm>
            <a:off x="1828800" y="1231901"/>
            <a:ext cx="3429000" cy="974725"/>
          </a:xfrm>
          <a:prstGeom prst="rect">
            <a:avLst/>
          </a:prstGeom>
          <a:noFill/>
          <a:ln w="28575" cap="sq">
            <a:solidFill>
              <a:srgbClr val="0000FF"/>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00FF"/>
                </a:solidFill>
                <a:latin typeface="黑体" panose="02010609060101010101" pitchFamily="49" charset="-122"/>
                <a:ea typeface="黑体" panose="02010609060101010101" pitchFamily="49" charset="-122"/>
              </a:rPr>
              <a:t>冬小麦、谷子、棉花、苹果、枣等 </a:t>
            </a:r>
          </a:p>
        </p:txBody>
      </p:sp>
      <p:sp>
        <p:nvSpPr>
          <p:cNvPr id="174086" name="Text Box 10"/>
          <p:cNvSpPr/>
          <p:nvPr>
            <p:custDataLst>
              <p:tags r:id="rId4"/>
            </p:custDataLst>
          </p:nvPr>
        </p:nvSpPr>
        <p:spPr>
          <a:xfrm>
            <a:off x="1774825" y="3821114"/>
            <a:ext cx="3581400" cy="974725"/>
          </a:xfrm>
          <a:prstGeom prst="rect">
            <a:avLst/>
          </a:prstGeom>
          <a:noFill/>
          <a:ln w="28575" cap="sq">
            <a:solidFill>
              <a:srgbClr val="0000FF"/>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00FF"/>
                </a:solidFill>
                <a:latin typeface="黑体" panose="02010609060101010101" pitchFamily="49" charset="-122"/>
                <a:ea typeface="黑体" panose="02010609060101010101" pitchFamily="49" charset="-122"/>
              </a:rPr>
              <a:t>苹果、葡萄、梨、柿子等温带水果</a:t>
            </a:r>
          </a:p>
        </p:txBody>
      </p:sp>
      <p:sp>
        <p:nvSpPr>
          <p:cNvPr id="174087" name="Text Box 11"/>
          <p:cNvSpPr/>
          <p:nvPr>
            <p:custDataLst>
              <p:tags r:id="rId5"/>
            </p:custDataLst>
          </p:nvPr>
        </p:nvSpPr>
        <p:spPr>
          <a:xfrm>
            <a:off x="8715376" y="2533651"/>
            <a:ext cx="1724025" cy="523875"/>
          </a:xfrm>
          <a:prstGeom prst="rect">
            <a:avLst/>
          </a:prstGeom>
          <a:noFill/>
          <a:ln w="28575" cap="sq">
            <a:solidFill>
              <a:srgbClr val="0000FF"/>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00FF"/>
                </a:solidFill>
                <a:latin typeface="黑体" panose="02010609060101010101" pitchFamily="49" charset="-122"/>
                <a:ea typeface="黑体" panose="02010609060101010101" pitchFamily="49" charset="-122"/>
              </a:rPr>
              <a:t>一年一熟</a:t>
            </a:r>
          </a:p>
        </p:txBody>
      </p:sp>
      <p:sp>
        <p:nvSpPr>
          <p:cNvPr id="174088" name="Text Box 12"/>
          <p:cNvSpPr/>
          <p:nvPr>
            <p:custDataLst>
              <p:tags r:id="rId6"/>
            </p:custDataLst>
          </p:nvPr>
        </p:nvSpPr>
        <p:spPr>
          <a:xfrm>
            <a:off x="8713788" y="3713164"/>
            <a:ext cx="1725612" cy="974725"/>
          </a:xfrm>
          <a:prstGeom prst="rect">
            <a:avLst/>
          </a:prstGeom>
          <a:noFill/>
          <a:ln w="28575" cap="sq">
            <a:solidFill>
              <a:srgbClr val="0000FF"/>
            </a:solidFill>
            <a:miter lim="800000"/>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00FF"/>
                </a:solidFill>
                <a:latin typeface="黑体" panose="02010609060101010101" pitchFamily="49" charset="-122"/>
                <a:ea typeface="黑体" panose="02010609060101010101" pitchFamily="49" charset="-122"/>
              </a:rPr>
              <a:t>两年三熟一年两熟</a:t>
            </a:r>
          </a:p>
        </p:txBody>
      </p:sp>
      <p:cxnSp>
        <p:nvCxnSpPr>
          <p:cNvPr id="186381" name="Line 13"/>
          <p:cNvCxnSpPr>
            <a:cxnSpLocks noChangeShapeType="1"/>
          </p:cNvCxnSpPr>
          <p:nvPr>
            <p:custDataLst>
              <p:tags r:id="rId7"/>
            </p:custDataLst>
          </p:nvPr>
        </p:nvCxnSpPr>
        <p:spPr bwMode="auto">
          <a:xfrm>
            <a:off x="5257800" y="1619250"/>
            <a:ext cx="762000" cy="2057400"/>
          </a:xfrm>
          <a:prstGeom prst="line">
            <a:avLst/>
          </a:prstGeom>
          <a:noFill/>
          <a:ln w="381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86382" name="Line 14"/>
          <p:cNvCxnSpPr>
            <a:cxnSpLocks noChangeShapeType="1"/>
          </p:cNvCxnSpPr>
          <p:nvPr>
            <p:custDataLst>
              <p:tags r:id="rId8"/>
            </p:custDataLst>
          </p:nvPr>
        </p:nvCxnSpPr>
        <p:spPr bwMode="auto">
          <a:xfrm flipV="1">
            <a:off x="5257800" y="1695451"/>
            <a:ext cx="838200" cy="1381125"/>
          </a:xfrm>
          <a:prstGeom prst="line">
            <a:avLst/>
          </a:prstGeom>
          <a:noFill/>
          <a:ln w="381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86383" name="Line 15"/>
          <p:cNvCxnSpPr>
            <a:cxnSpLocks noChangeShapeType="1"/>
          </p:cNvCxnSpPr>
          <p:nvPr>
            <p:custDataLst>
              <p:tags r:id="rId9"/>
            </p:custDataLst>
          </p:nvPr>
        </p:nvCxnSpPr>
        <p:spPr bwMode="auto">
          <a:xfrm>
            <a:off x="5334000" y="3981450"/>
            <a:ext cx="762000" cy="990600"/>
          </a:xfrm>
          <a:prstGeom prst="line">
            <a:avLst/>
          </a:prstGeom>
          <a:noFill/>
          <a:ln w="381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86384" name="Line 16"/>
          <p:cNvCxnSpPr>
            <a:cxnSpLocks noChangeShapeType="1"/>
          </p:cNvCxnSpPr>
          <p:nvPr>
            <p:custDataLst>
              <p:tags r:id="rId10"/>
            </p:custDataLst>
          </p:nvPr>
        </p:nvCxnSpPr>
        <p:spPr bwMode="auto">
          <a:xfrm flipV="1">
            <a:off x="5334001" y="2914650"/>
            <a:ext cx="720725" cy="2362200"/>
          </a:xfrm>
          <a:prstGeom prst="line">
            <a:avLst/>
          </a:prstGeom>
          <a:noFill/>
          <a:ln w="381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86385" name="Line 17"/>
          <p:cNvCxnSpPr>
            <a:cxnSpLocks noChangeShapeType="1"/>
          </p:cNvCxnSpPr>
          <p:nvPr>
            <p:custDataLst>
              <p:tags r:id="rId11"/>
            </p:custDataLst>
          </p:nvPr>
        </p:nvCxnSpPr>
        <p:spPr bwMode="auto">
          <a:xfrm>
            <a:off x="7696200" y="1543050"/>
            <a:ext cx="990600" cy="1143000"/>
          </a:xfrm>
          <a:prstGeom prst="line">
            <a:avLst/>
          </a:prstGeom>
          <a:noFill/>
          <a:ln w="381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86386" name="Line 18"/>
          <p:cNvCxnSpPr>
            <a:cxnSpLocks noChangeShapeType="1"/>
          </p:cNvCxnSpPr>
          <p:nvPr>
            <p:custDataLst>
              <p:tags r:id="rId12"/>
            </p:custDataLst>
          </p:nvPr>
        </p:nvCxnSpPr>
        <p:spPr bwMode="auto">
          <a:xfrm>
            <a:off x="7696200" y="2762250"/>
            <a:ext cx="990600" cy="1143000"/>
          </a:xfrm>
          <a:prstGeom prst="line">
            <a:avLst/>
          </a:prstGeom>
          <a:noFill/>
          <a:ln w="381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86387" name="Line 19"/>
          <p:cNvCxnSpPr>
            <a:cxnSpLocks noChangeShapeType="1"/>
          </p:cNvCxnSpPr>
          <p:nvPr>
            <p:custDataLst>
              <p:tags r:id="rId13"/>
            </p:custDataLst>
          </p:nvPr>
        </p:nvCxnSpPr>
        <p:spPr bwMode="auto">
          <a:xfrm>
            <a:off x="7696200" y="3752850"/>
            <a:ext cx="990600" cy="457200"/>
          </a:xfrm>
          <a:prstGeom prst="line">
            <a:avLst/>
          </a:prstGeom>
          <a:noFill/>
          <a:ln w="381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86388" name="Line 20"/>
          <p:cNvCxnSpPr>
            <a:cxnSpLocks noChangeShapeType="1"/>
          </p:cNvCxnSpPr>
          <p:nvPr>
            <p:custDataLst>
              <p:tags r:id="rId14"/>
            </p:custDataLst>
          </p:nvPr>
        </p:nvCxnSpPr>
        <p:spPr bwMode="auto">
          <a:xfrm flipV="1">
            <a:off x="7772400" y="4514850"/>
            <a:ext cx="914400" cy="609600"/>
          </a:xfrm>
          <a:prstGeom prst="line">
            <a:avLst/>
          </a:prstGeom>
          <a:noFill/>
          <a:ln w="381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86389" name="Text Box 21"/>
          <p:cNvSpPr>
            <a:spLocks noChangeArrowheads="1"/>
          </p:cNvSpPr>
          <p:nvPr>
            <p:custDataLst>
              <p:tags r:id="rId15"/>
            </p:custDataLst>
          </p:nvPr>
        </p:nvSpPr>
        <p:spPr bwMode="auto">
          <a:xfrm>
            <a:off x="1343025" y="188913"/>
            <a:ext cx="23256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b="1">
                <a:solidFill>
                  <a:srgbClr val="000000"/>
                </a:solidFill>
                <a:latin typeface="黑体" panose="02010609060101010101" pitchFamily="49" charset="-122"/>
                <a:ea typeface="黑体" panose="02010609060101010101" pitchFamily="49" charset="-122"/>
              </a:rPr>
              <a:t>连线题</a:t>
            </a:r>
          </a:p>
        </p:txBody>
      </p:sp>
    </p:spTree>
    <p:extLst>
      <p:ext uri="{BB962C8B-B14F-4D97-AF65-F5344CB8AC3E}">
        <p14:creationId xmlns:p14="http://schemas.microsoft.com/office/powerpoint/2010/main" val="2076723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4087"/>
                                        </p:tgtEl>
                                        <p:attrNameLst>
                                          <p:attrName>style.visibility</p:attrName>
                                        </p:attrNameLst>
                                      </p:cBhvr>
                                      <p:to>
                                        <p:strVal val="visible"/>
                                      </p:to>
                                    </p:set>
                                    <p:animEffect transition="in" filter="checkerboard(across)">
                                      <p:cBhvr>
                                        <p:cTn id="7" dur="500" fill="hold"/>
                                        <p:tgtEl>
                                          <p:spTgt spid="17408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74088"/>
                                        </p:tgtEl>
                                        <p:attrNameLst>
                                          <p:attrName>style.visibility</p:attrName>
                                        </p:attrNameLst>
                                      </p:cBhvr>
                                      <p:to>
                                        <p:strVal val="visible"/>
                                      </p:to>
                                    </p:set>
                                    <p:animEffect transition="in" filter="checkerboard(across)">
                                      <p:cBhvr>
                                        <p:cTn id="10" dur="500" fill="hold"/>
                                        <p:tgtEl>
                                          <p:spTgt spid="17408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86385"/>
                                        </p:tgtEl>
                                        <p:attrNameLst>
                                          <p:attrName>style.visibility</p:attrName>
                                        </p:attrNameLst>
                                      </p:cBhvr>
                                      <p:to>
                                        <p:strVal val="visible"/>
                                      </p:to>
                                    </p:set>
                                    <p:animEffect transition="in" filter="dissolve">
                                      <p:cBhvr>
                                        <p:cTn id="15" dur="500" fill="hold"/>
                                        <p:tgtEl>
                                          <p:spTgt spid="18638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86386"/>
                                        </p:tgtEl>
                                        <p:attrNameLst>
                                          <p:attrName>style.visibility</p:attrName>
                                        </p:attrNameLst>
                                      </p:cBhvr>
                                      <p:to>
                                        <p:strVal val="visible"/>
                                      </p:to>
                                    </p:set>
                                    <p:animEffect transition="in" filter="dissolve">
                                      <p:cBhvr>
                                        <p:cTn id="20" dur="500" fill="hold"/>
                                        <p:tgtEl>
                                          <p:spTgt spid="186386"/>
                                        </p:tgtEl>
                                      </p:cBhvr>
                                    </p:animEffect>
                                  </p:childTnLst>
                                </p:cTn>
                              </p:par>
                              <p:par>
                                <p:cTn id="21" presetID="9" presetClass="entr" presetSubtype="0" fill="hold" nodeType="withEffect">
                                  <p:stCondLst>
                                    <p:cond delay="0"/>
                                  </p:stCondLst>
                                  <p:childTnLst>
                                    <p:set>
                                      <p:cBhvr>
                                        <p:cTn id="22" dur="1" fill="hold">
                                          <p:stCondLst>
                                            <p:cond delay="0"/>
                                          </p:stCondLst>
                                        </p:cTn>
                                        <p:tgtEl>
                                          <p:spTgt spid="186387"/>
                                        </p:tgtEl>
                                        <p:attrNameLst>
                                          <p:attrName>style.visibility</p:attrName>
                                        </p:attrNameLst>
                                      </p:cBhvr>
                                      <p:to>
                                        <p:strVal val="visible"/>
                                      </p:to>
                                    </p:set>
                                    <p:animEffect transition="in" filter="dissolve">
                                      <p:cBhvr>
                                        <p:cTn id="23" dur="500" fill="hold"/>
                                        <p:tgtEl>
                                          <p:spTgt spid="186387"/>
                                        </p:tgtEl>
                                      </p:cBhvr>
                                    </p:animEffect>
                                  </p:childTnLst>
                                </p:cTn>
                              </p:par>
                              <p:par>
                                <p:cTn id="24" presetID="9" presetClass="entr" presetSubtype="0" fill="hold" nodeType="withEffect">
                                  <p:stCondLst>
                                    <p:cond delay="0"/>
                                  </p:stCondLst>
                                  <p:childTnLst>
                                    <p:set>
                                      <p:cBhvr>
                                        <p:cTn id="25" dur="1" fill="hold">
                                          <p:stCondLst>
                                            <p:cond delay="0"/>
                                          </p:stCondLst>
                                        </p:cTn>
                                        <p:tgtEl>
                                          <p:spTgt spid="186388"/>
                                        </p:tgtEl>
                                        <p:attrNameLst>
                                          <p:attrName>style.visibility</p:attrName>
                                        </p:attrNameLst>
                                      </p:cBhvr>
                                      <p:to>
                                        <p:strVal val="visible"/>
                                      </p:to>
                                    </p:set>
                                    <p:animEffect transition="in" filter="dissolve">
                                      <p:cBhvr>
                                        <p:cTn id="26" dur="500" fill="hold"/>
                                        <p:tgtEl>
                                          <p:spTgt spid="18638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74085"/>
                                        </p:tgtEl>
                                        <p:attrNameLst>
                                          <p:attrName>style.visibility</p:attrName>
                                        </p:attrNameLst>
                                      </p:cBhvr>
                                      <p:to>
                                        <p:strVal val="visible"/>
                                      </p:to>
                                    </p:set>
                                    <p:animEffect transition="in" filter="checkerboard(across)">
                                      <p:cBhvr>
                                        <p:cTn id="31" dur="500" fill="hold"/>
                                        <p:tgtEl>
                                          <p:spTgt spid="174085"/>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74083"/>
                                        </p:tgtEl>
                                        <p:attrNameLst>
                                          <p:attrName>style.visibility</p:attrName>
                                        </p:attrNameLst>
                                      </p:cBhvr>
                                      <p:to>
                                        <p:strVal val="visible"/>
                                      </p:to>
                                    </p:set>
                                    <p:animEffect transition="in" filter="checkerboard(across)">
                                      <p:cBhvr>
                                        <p:cTn id="34" dur="500" fill="hold"/>
                                        <p:tgtEl>
                                          <p:spTgt spid="174083"/>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74086"/>
                                        </p:tgtEl>
                                        <p:attrNameLst>
                                          <p:attrName>style.visibility</p:attrName>
                                        </p:attrNameLst>
                                      </p:cBhvr>
                                      <p:to>
                                        <p:strVal val="visible"/>
                                      </p:to>
                                    </p:set>
                                    <p:animEffect transition="in" filter="checkerboard(across)">
                                      <p:cBhvr>
                                        <p:cTn id="37" dur="500" fill="hold"/>
                                        <p:tgtEl>
                                          <p:spTgt spid="174086"/>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74084"/>
                                        </p:tgtEl>
                                        <p:attrNameLst>
                                          <p:attrName>style.visibility</p:attrName>
                                        </p:attrNameLst>
                                      </p:cBhvr>
                                      <p:to>
                                        <p:strVal val="visible"/>
                                      </p:to>
                                    </p:set>
                                    <p:animEffect transition="in" filter="checkerboard(across)">
                                      <p:cBhvr>
                                        <p:cTn id="40" dur="500" fill="hold"/>
                                        <p:tgtEl>
                                          <p:spTgt spid="17408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86381"/>
                                        </p:tgtEl>
                                        <p:attrNameLst>
                                          <p:attrName>style.visibility</p:attrName>
                                        </p:attrNameLst>
                                      </p:cBhvr>
                                      <p:to>
                                        <p:strVal val="visible"/>
                                      </p:to>
                                    </p:set>
                                    <p:animEffect transition="in" filter="dissolve">
                                      <p:cBhvr>
                                        <p:cTn id="45" dur="500" fill="hold"/>
                                        <p:tgtEl>
                                          <p:spTgt spid="18638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186382"/>
                                        </p:tgtEl>
                                        <p:attrNameLst>
                                          <p:attrName>style.visibility</p:attrName>
                                        </p:attrNameLst>
                                      </p:cBhvr>
                                      <p:to>
                                        <p:strVal val="visible"/>
                                      </p:to>
                                    </p:set>
                                    <p:animEffect transition="in" filter="dissolve">
                                      <p:cBhvr>
                                        <p:cTn id="50" dur="500" fill="hold"/>
                                        <p:tgtEl>
                                          <p:spTgt spid="18638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186383"/>
                                        </p:tgtEl>
                                        <p:attrNameLst>
                                          <p:attrName>style.visibility</p:attrName>
                                        </p:attrNameLst>
                                      </p:cBhvr>
                                      <p:to>
                                        <p:strVal val="visible"/>
                                      </p:to>
                                    </p:set>
                                    <p:animEffect transition="in" filter="dissolve">
                                      <p:cBhvr>
                                        <p:cTn id="55" dur="500" fill="hold"/>
                                        <p:tgtEl>
                                          <p:spTgt spid="18638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186384"/>
                                        </p:tgtEl>
                                        <p:attrNameLst>
                                          <p:attrName>style.visibility</p:attrName>
                                        </p:attrNameLst>
                                      </p:cBhvr>
                                      <p:to>
                                        <p:strVal val="visible"/>
                                      </p:to>
                                    </p:set>
                                    <p:animEffect transition="in" filter="dissolve">
                                      <p:cBhvr>
                                        <p:cTn id="60" dur="500" fill="hold"/>
                                        <p:tgtEl>
                                          <p:spTgt spid="186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animBg="1"/>
      <p:bldP spid="174084" grpId="0" animBg="1"/>
      <p:bldP spid="174085" grpId="0" animBg="1"/>
      <p:bldP spid="174086" grpId="0" animBg="1"/>
      <p:bldP spid="174087" grpId="0" animBg="1"/>
      <p:bldP spid="17408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xml><?xml version="1.0" encoding="utf-8"?>
<p:tagLst xmlns:a="http://schemas.openxmlformats.org/drawingml/2006/main" xmlns:r="http://schemas.openxmlformats.org/officeDocument/2006/relationships" xmlns:p="http://schemas.openxmlformats.org/presentationml/2006/main">
  <p:tag name="AS_UNIQUEID" val="1118"/>
</p:tagLst>
</file>

<file path=ppt/tags/tag100.xml><?xml version="1.0" encoding="utf-8"?>
<p:tagLst xmlns:a="http://schemas.openxmlformats.org/drawingml/2006/main" xmlns:r="http://schemas.openxmlformats.org/officeDocument/2006/relationships" xmlns:p="http://schemas.openxmlformats.org/presentationml/2006/main">
  <p:tag name="AS_UNIQUEID" val="1268"/>
</p:tagLst>
</file>

<file path=ppt/tags/tag101.xml><?xml version="1.0" encoding="utf-8"?>
<p:tagLst xmlns:a="http://schemas.openxmlformats.org/drawingml/2006/main" xmlns:r="http://schemas.openxmlformats.org/officeDocument/2006/relationships" xmlns:p="http://schemas.openxmlformats.org/presentationml/2006/main">
  <p:tag name="AS_UNIQUEID" val="1269"/>
</p:tagLst>
</file>

<file path=ppt/tags/tag102.xml><?xml version="1.0" encoding="utf-8"?>
<p:tagLst xmlns:a="http://schemas.openxmlformats.org/drawingml/2006/main" xmlns:r="http://schemas.openxmlformats.org/officeDocument/2006/relationships" xmlns:p="http://schemas.openxmlformats.org/presentationml/2006/main">
  <p:tag name="AS_UNIQUEID" val="1266"/>
</p:tagLst>
</file>

<file path=ppt/tags/tag103.xml><?xml version="1.0" encoding="utf-8"?>
<p:tagLst xmlns:a="http://schemas.openxmlformats.org/drawingml/2006/main" xmlns:r="http://schemas.openxmlformats.org/officeDocument/2006/relationships" xmlns:p="http://schemas.openxmlformats.org/presentationml/2006/main">
  <p:tag name="AS_UNIQUEID" val="1267"/>
</p:tagLst>
</file>

<file path=ppt/tags/tag104.xml><?xml version="1.0" encoding="utf-8"?>
<p:tagLst xmlns:a="http://schemas.openxmlformats.org/drawingml/2006/main" xmlns:r="http://schemas.openxmlformats.org/officeDocument/2006/relationships" xmlns:p="http://schemas.openxmlformats.org/presentationml/2006/main">
  <p:tag name="AS_UNIQUEID" val="1264"/>
</p:tagLst>
</file>

<file path=ppt/tags/tag105.xml><?xml version="1.0" encoding="utf-8"?>
<p:tagLst xmlns:a="http://schemas.openxmlformats.org/drawingml/2006/main" xmlns:r="http://schemas.openxmlformats.org/officeDocument/2006/relationships" xmlns:p="http://schemas.openxmlformats.org/presentationml/2006/main">
  <p:tag name="AS_UNIQUEID" val="1265"/>
</p:tagLst>
</file>

<file path=ppt/tags/tag106.xml><?xml version="1.0" encoding="utf-8"?>
<p:tagLst xmlns:a="http://schemas.openxmlformats.org/drawingml/2006/main" xmlns:r="http://schemas.openxmlformats.org/officeDocument/2006/relationships" xmlns:p="http://schemas.openxmlformats.org/presentationml/2006/main">
  <p:tag name="AS_UNIQUEID" val="1262"/>
</p:tagLst>
</file>

<file path=ppt/tags/tag107.xml><?xml version="1.0" encoding="utf-8"?>
<p:tagLst xmlns:a="http://schemas.openxmlformats.org/drawingml/2006/main" xmlns:r="http://schemas.openxmlformats.org/officeDocument/2006/relationships" xmlns:p="http://schemas.openxmlformats.org/presentationml/2006/main">
  <p:tag name="AS_UNIQUEID" val="1263"/>
</p:tagLst>
</file>

<file path=ppt/tags/tag108.xml><?xml version="1.0" encoding="utf-8"?>
<p:tagLst xmlns:a="http://schemas.openxmlformats.org/drawingml/2006/main" xmlns:r="http://schemas.openxmlformats.org/officeDocument/2006/relationships" xmlns:p="http://schemas.openxmlformats.org/presentationml/2006/main">
  <p:tag name="AS_UNIQUEID" val="1260"/>
</p:tagLst>
</file>

<file path=ppt/tags/tag109.xml><?xml version="1.0" encoding="utf-8"?>
<p:tagLst xmlns:a="http://schemas.openxmlformats.org/drawingml/2006/main" xmlns:r="http://schemas.openxmlformats.org/officeDocument/2006/relationships" xmlns:p="http://schemas.openxmlformats.org/presentationml/2006/main">
  <p:tag name="AS_UNIQUEID" val="1261"/>
</p:tagLst>
</file>

<file path=ppt/tags/tag11.xml><?xml version="1.0" encoding="utf-8"?>
<p:tagLst xmlns:a="http://schemas.openxmlformats.org/drawingml/2006/main" xmlns:r="http://schemas.openxmlformats.org/officeDocument/2006/relationships" xmlns:p="http://schemas.openxmlformats.org/presentationml/2006/main">
  <p:tag name="AS_UNIQUEID" val="1119"/>
</p:tagLst>
</file>

<file path=ppt/tags/tag110.xml><?xml version="1.0" encoding="utf-8"?>
<p:tagLst xmlns:a="http://schemas.openxmlformats.org/drawingml/2006/main" xmlns:r="http://schemas.openxmlformats.org/officeDocument/2006/relationships" xmlns:p="http://schemas.openxmlformats.org/presentationml/2006/main">
  <p:tag name="AS_UNIQUEID" val="1258"/>
</p:tagLst>
</file>

<file path=ppt/tags/tag111.xml><?xml version="1.0" encoding="utf-8"?>
<p:tagLst xmlns:a="http://schemas.openxmlformats.org/drawingml/2006/main" xmlns:r="http://schemas.openxmlformats.org/officeDocument/2006/relationships" xmlns:p="http://schemas.openxmlformats.org/presentationml/2006/main">
  <p:tag name="AS_UNIQUEID" val="1259"/>
</p:tagLst>
</file>

<file path=ppt/tags/tag112.xml><?xml version="1.0" encoding="utf-8"?>
<p:tagLst xmlns:a="http://schemas.openxmlformats.org/drawingml/2006/main" xmlns:r="http://schemas.openxmlformats.org/officeDocument/2006/relationships" xmlns:p="http://schemas.openxmlformats.org/presentationml/2006/main">
  <p:tag name="AS_UNIQUEID" val="1256"/>
</p:tagLst>
</file>

<file path=ppt/tags/tag113.xml><?xml version="1.0" encoding="utf-8"?>
<p:tagLst xmlns:a="http://schemas.openxmlformats.org/drawingml/2006/main" xmlns:r="http://schemas.openxmlformats.org/officeDocument/2006/relationships" xmlns:p="http://schemas.openxmlformats.org/presentationml/2006/main">
  <p:tag name="AS_UNIQUEID" val="1257"/>
</p:tagLst>
</file>

<file path=ppt/tags/tag114.xml><?xml version="1.0" encoding="utf-8"?>
<p:tagLst xmlns:a="http://schemas.openxmlformats.org/drawingml/2006/main" xmlns:r="http://schemas.openxmlformats.org/officeDocument/2006/relationships" xmlns:p="http://schemas.openxmlformats.org/presentationml/2006/main">
  <p:tag name="AS_UNIQUEID" val="1253"/>
</p:tagLst>
</file>

<file path=ppt/tags/tag115.xml><?xml version="1.0" encoding="utf-8"?>
<p:tagLst xmlns:a="http://schemas.openxmlformats.org/drawingml/2006/main" xmlns:r="http://schemas.openxmlformats.org/officeDocument/2006/relationships" xmlns:p="http://schemas.openxmlformats.org/presentationml/2006/main">
  <p:tag name="AS_UNIQUEID" val="1254"/>
</p:tagLst>
</file>

<file path=ppt/tags/tag116.xml><?xml version="1.0" encoding="utf-8"?>
<p:tagLst xmlns:a="http://schemas.openxmlformats.org/drawingml/2006/main" xmlns:r="http://schemas.openxmlformats.org/officeDocument/2006/relationships" xmlns:p="http://schemas.openxmlformats.org/presentationml/2006/main">
  <p:tag name="AS_UNIQUEID" val="1251"/>
</p:tagLst>
</file>

<file path=ppt/tags/tag117.xml><?xml version="1.0" encoding="utf-8"?>
<p:tagLst xmlns:a="http://schemas.openxmlformats.org/drawingml/2006/main" xmlns:r="http://schemas.openxmlformats.org/officeDocument/2006/relationships" xmlns:p="http://schemas.openxmlformats.org/presentationml/2006/main">
  <p:tag name="AS_UNIQUEID" val="1252"/>
</p:tagLst>
</file>

<file path=ppt/tags/tag118.xml><?xml version="1.0" encoding="utf-8"?>
<p:tagLst xmlns:a="http://schemas.openxmlformats.org/drawingml/2006/main" xmlns:r="http://schemas.openxmlformats.org/officeDocument/2006/relationships" xmlns:p="http://schemas.openxmlformats.org/presentationml/2006/main">
  <p:tag name="AS_UNIQUEID" val="1249"/>
</p:tagLst>
</file>

<file path=ppt/tags/tag119.xml><?xml version="1.0" encoding="utf-8"?>
<p:tagLst xmlns:a="http://schemas.openxmlformats.org/drawingml/2006/main" xmlns:r="http://schemas.openxmlformats.org/officeDocument/2006/relationships" xmlns:p="http://schemas.openxmlformats.org/presentationml/2006/main">
  <p:tag name="AS_UNIQUEID" val="1250"/>
</p:tagLst>
</file>

<file path=ppt/tags/tag12.xml><?xml version="1.0" encoding="utf-8"?>
<p:tagLst xmlns:a="http://schemas.openxmlformats.org/drawingml/2006/main" xmlns:r="http://schemas.openxmlformats.org/officeDocument/2006/relationships" xmlns:p="http://schemas.openxmlformats.org/presentationml/2006/main">
  <p:tag name="AS_UNIQUEID" val="1120"/>
</p:tagLst>
</file>

<file path=ppt/tags/tag120.xml><?xml version="1.0" encoding="utf-8"?>
<p:tagLst xmlns:a="http://schemas.openxmlformats.org/drawingml/2006/main" xmlns:r="http://schemas.openxmlformats.org/officeDocument/2006/relationships" xmlns:p="http://schemas.openxmlformats.org/presentationml/2006/main">
  <p:tag name="AS_UNIQUEID" val="1247"/>
</p:tagLst>
</file>

<file path=ppt/tags/tag121.xml><?xml version="1.0" encoding="utf-8"?>
<p:tagLst xmlns:a="http://schemas.openxmlformats.org/drawingml/2006/main" xmlns:r="http://schemas.openxmlformats.org/officeDocument/2006/relationships" xmlns:p="http://schemas.openxmlformats.org/presentationml/2006/main">
  <p:tag name="AS_UNIQUEID" val="1248"/>
</p:tagLst>
</file>

<file path=ppt/tags/tag122.xml><?xml version="1.0" encoding="utf-8"?>
<p:tagLst xmlns:a="http://schemas.openxmlformats.org/drawingml/2006/main" xmlns:r="http://schemas.openxmlformats.org/officeDocument/2006/relationships" xmlns:p="http://schemas.openxmlformats.org/presentationml/2006/main">
  <p:tag name="AS_UNIQUEID" val="1245"/>
</p:tagLst>
</file>

<file path=ppt/tags/tag123.xml><?xml version="1.0" encoding="utf-8"?>
<p:tagLst xmlns:a="http://schemas.openxmlformats.org/drawingml/2006/main" xmlns:r="http://schemas.openxmlformats.org/officeDocument/2006/relationships" xmlns:p="http://schemas.openxmlformats.org/presentationml/2006/main">
  <p:tag name="AS_UNIQUEID" val="1246"/>
</p:tagLst>
</file>

<file path=ppt/tags/tag124.xml><?xml version="1.0" encoding="utf-8"?>
<p:tagLst xmlns:a="http://schemas.openxmlformats.org/drawingml/2006/main" xmlns:r="http://schemas.openxmlformats.org/officeDocument/2006/relationships" xmlns:p="http://schemas.openxmlformats.org/presentationml/2006/main">
  <p:tag name="AS_UNIQUEID" val="1243"/>
</p:tagLst>
</file>

<file path=ppt/tags/tag125.xml><?xml version="1.0" encoding="utf-8"?>
<p:tagLst xmlns:a="http://schemas.openxmlformats.org/drawingml/2006/main" xmlns:r="http://schemas.openxmlformats.org/officeDocument/2006/relationships" xmlns:p="http://schemas.openxmlformats.org/presentationml/2006/main">
  <p:tag name="AS_UNIQUEID" val="1244"/>
</p:tagLst>
</file>

<file path=ppt/tags/tag126.xml><?xml version="1.0" encoding="utf-8"?>
<p:tagLst xmlns:a="http://schemas.openxmlformats.org/drawingml/2006/main" xmlns:r="http://schemas.openxmlformats.org/officeDocument/2006/relationships" xmlns:p="http://schemas.openxmlformats.org/presentationml/2006/main">
  <p:tag name="AS_UNIQUEID" val="1241"/>
</p:tagLst>
</file>

<file path=ppt/tags/tag127.xml><?xml version="1.0" encoding="utf-8"?>
<p:tagLst xmlns:a="http://schemas.openxmlformats.org/drawingml/2006/main" xmlns:r="http://schemas.openxmlformats.org/officeDocument/2006/relationships" xmlns:p="http://schemas.openxmlformats.org/presentationml/2006/main">
  <p:tag name="AS_UNIQUEID" val="1242"/>
</p:tagLst>
</file>

<file path=ppt/tags/tag128.xml><?xml version="1.0" encoding="utf-8"?>
<p:tagLst xmlns:a="http://schemas.openxmlformats.org/drawingml/2006/main" xmlns:r="http://schemas.openxmlformats.org/officeDocument/2006/relationships" xmlns:p="http://schemas.openxmlformats.org/presentationml/2006/main">
  <p:tag name="AS_UNIQUEID" val="1239"/>
</p:tagLst>
</file>

<file path=ppt/tags/tag129.xml><?xml version="1.0" encoding="utf-8"?>
<p:tagLst xmlns:a="http://schemas.openxmlformats.org/drawingml/2006/main" xmlns:r="http://schemas.openxmlformats.org/officeDocument/2006/relationships" xmlns:p="http://schemas.openxmlformats.org/presentationml/2006/main">
  <p:tag name="AS_UNIQUEID" val="1240"/>
</p:tagLst>
</file>

<file path=ppt/tags/tag13.xml><?xml version="1.0" encoding="utf-8"?>
<p:tagLst xmlns:a="http://schemas.openxmlformats.org/drawingml/2006/main" xmlns:r="http://schemas.openxmlformats.org/officeDocument/2006/relationships" xmlns:p="http://schemas.openxmlformats.org/presentationml/2006/main">
  <p:tag name="AS_UNIQUEID" val="1121"/>
</p:tagLst>
</file>

<file path=ppt/tags/tag130.xml><?xml version="1.0" encoding="utf-8"?>
<p:tagLst xmlns:a="http://schemas.openxmlformats.org/drawingml/2006/main" xmlns:r="http://schemas.openxmlformats.org/officeDocument/2006/relationships" xmlns:p="http://schemas.openxmlformats.org/presentationml/2006/main">
  <p:tag name="AS_UNIQUEID" val="1237"/>
</p:tagLst>
</file>

<file path=ppt/tags/tag131.xml><?xml version="1.0" encoding="utf-8"?>
<p:tagLst xmlns:a="http://schemas.openxmlformats.org/drawingml/2006/main" xmlns:r="http://schemas.openxmlformats.org/officeDocument/2006/relationships" xmlns:p="http://schemas.openxmlformats.org/presentationml/2006/main">
  <p:tag name="AS_UNIQUEID" val="1238"/>
</p:tagLst>
</file>

<file path=ppt/tags/tag132.xml><?xml version="1.0" encoding="utf-8"?>
<p:tagLst xmlns:a="http://schemas.openxmlformats.org/drawingml/2006/main" xmlns:r="http://schemas.openxmlformats.org/officeDocument/2006/relationships" xmlns:p="http://schemas.openxmlformats.org/presentationml/2006/main">
  <p:tag name="AS_UNIQUEID" val="1234"/>
</p:tagLst>
</file>

<file path=ppt/tags/tag133.xml><?xml version="1.0" encoding="utf-8"?>
<p:tagLst xmlns:a="http://schemas.openxmlformats.org/drawingml/2006/main" xmlns:r="http://schemas.openxmlformats.org/officeDocument/2006/relationships" xmlns:p="http://schemas.openxmlformats.org/presentationml/2006/main">
  <p:tag name="AS_UNIQUEID" val="1235"/>
</p:tagLst>
</file>

<file path=ppt/tags/tag134.xml><?xml version="1.0" encoding="utf-8"?>
<p:tagLst xmlns:a="http://schemas.openxmlformats.org/drawingml/2006/main" xmlns:r="http://schemas.openxmlformats.org/officeDocument/2006/relationships" xmlns:p="http://schemas.openxmlformats.org/presentationml/2006/main">
  <p:tag name="AS_UNIQUEID" val="1232"/>
</p:tagLst>
</file>

<file path=ppt/tags/tag135.xml><?xml version="1.0" encoding="utf-8"?>
<p:tagLst xmlns:a="http://schemas.openxmlformats.org/drawingml/2006/main" xmlns:r="http://schemas.openxmlformats.org/officeDocument/2006/relationships" xmlns:p="http://schemas.openxmlformats.org/presentationml/2006/main">
  <p:tag name="AS_UNIQUEID" val="1233"/>
</p:tagLst>
</file>

<file path=ppt/tags/tag136.xml><?xml version="1.0" encoding="utf-8"?>
<p:tagLst xmlns:a="http://schemas.openxmlformats.org/drawingml/2006/main" xmlns:r="http://schemas.openxmlformats.org/officeDocument/2006/relationships" xmlns:p="http://schemas.openxmlformats.org/presentationml/2006/main">
  <p:tag name="AS_UNIQUEID" val="1230"/>
</p:tagLst>
</file>

<file path=ppt/tags/tag137.xml><?xml version="1.0" encoding="utf-8"?>
<p:tagLst xmlns:a="http://schemas.openxmlformats.org/drawingml/2006/main" xmlns:r="http://schemas.openxmlformats.org/officeDocument/2006/relationships" xmlns:p="http://schemas.openxmlformats.org/presentationml/2006/main">
  <p:tag name="AS_UNIQUEID" val="1231"/>
</p:tagLst>
</file>

<file path=ppt/tags/tag138.xml><?xml version="1.0" encoding="utf-8"?>
<p:tagLst xmlns:a="http://schemas.openxmlformats.org/drawingml/2006/main" xmlns:r="http://schemas.openxmlformats.org/officeDocument/2006/relationships" xmlns:p="http://schemas.openxmlformats.org/presentationml/2006/main">
  <p:tag name="AS_UNIQUEID" val="1228"/>
</p:tagLst>
</file>

<file path=ppt/tags/tag139.xml><?xml version="1.0" encoding="utf-8"?>
<p:tagLst xmlns:a="http://schemas.openxmlformats.org/drawingml/2006/main" xmlns:r="http://schemas.openxmlformats.org/officeDocument/2006/relationships" xmlns:p="http://schemas.openxmlformats.org/presentationml/2006/main">
  <p:tag name="AS_UNIQUEID" val="1229"/>
</p:tagLst>
</file>

<file path=ppt/tags/tag14.xml><?xml version="1.0" encoding="utf-8"?>
<p:tagLst xmlns:a="http://schemas.openxmlformats.org/drawingml/2006/main" xmlns:r="http://schemas.openxmlformats.org/officeDocument/2006/relationships" xmlns:p="http://schemas.openxmlformats.org/presentationml/2006/main">
  <p:tag name="AS_UNIQUEID" val="1122"/>
</p:tagLst>
</file>

<file path=ppt/tags/tag140.xml><?xml version="1.0" encoding="utf-8"?>
<p:tagLst xmlns:a="http://schemas.openxmlformats.org/drawingml/2006/main" xmlns:r="http://schemas.openxmlformats.org/officeDocument/2006/relationships" xmlns:p="http://schemas.openxmlformats.org/presentationml/2006/main">
  <p:tag name="AS_UNIQUEID" val="1226"/>
</p:tagLst>
</file>

<file path=ppt/tags/tag141.xml><?xml version="1.0" encoding="utf-8"?>
<p:tagLst xmlns:a="http://schemas.openxmlformats.org/drawingml/2006/main" xmlns:r="http://schemas.openxmlformats.org/officeDocument/2006/relationships" xmlns:p="http://schemas.openxmlformats.org/presentationml/2006/main">
  <p:tag name="AS_UNIQUEID" val="1227"/>
</p:tagLst>
</file>

<file path=ppt/tags/tag142.xml><?xml version="1.0" encoding="utf-8"?>
<p:tagLst xmlns:a="http://schemas.openxmlformats.org/drawingml/2006/main" xmlns:r="http://schemas.openxmlformats.org/officeDocument/2006/relationships" xmlns:p="http://schemas.openxmlformats.org/presentationml/2006/main">
  <p:tag name="AS_UNIQUEID" val="1224"/>
</p:tagLst>
</file>

<file path=ppt/tags/tag143.xml><?xml version="1.0" encoding="utf-8"?>
<p:tagLst xmlns:a="http://schemas.openxmlformats.org/drawingml/2006/main" xmlns:r="http://schemas.openxmlformats.org/officeDocument/2006/relationships" xmlns:p="http://schemas.openxmlformats.org/presentationml/2006/main">
  <p:tag name="AS_UNIQUEID" val="1225"/>
</p:tagLst>
</file>

<file path=ppt/tags/tag144.xml><?xml version="1.0" encoding="utf-8"?>
<p:tagLst xmlns:a="http://schemas.openxmlformats.org/drawingml/2006/main" xmlns:r="http://schemas.openxmlformats.org/officeDocument/2006/relationships" xmlns:p="http://schemas.openxmlformats.org/presentationml/2006/main">
  <p:tag name="AS_UNIQUEID" val="1222"/>
</p:tagLst>
</file>

<file path=ppt/tags/tag145.xml><?xml version="1.0" encoding="utf-8"?>
<p:tagLst xmlns:a="http://schemas.openxmlformats.org/drawingml/2006/main" xmlns:r="http://schemas.openxmlformats.org/officeDocument/2006/relationships" xmlns:p="http://schemas.openxmlformats.org/presentationml/2006/main">
  <p:tag name="AS_UNIQUEID" val="1223"/>
</p:tagLst>
</file>

<file path=ppt/tags/tag146.xml><?xml version="1.0" encoding="utf-8"?>
<p:tagLst xmlns:a="http://schemas.openxmlformats.org/drawingml/2006/main" xmlns:r="http://schemas.openxmlformats.org/officeDocument/2006/relationships" xmlns:p="http://schemas.openxmlformats.org/presentationml/2006/main">
  <p:tag name="AS_UNIQUEID" val="1220"/>
</p:tagLst>
</file>

<file path=ppt/tags/tag147.xml><?xml version="1.0" encoding="utf-8"?>
<p:tagLst xmlns:a="http://schemas.openxmlformats.org/drawingml/2006/main" xmlns:r="http://schemas.openxmlformats.org/officeDocument/2006/relationships" xmlns:p="http://schemas.openxmlformats.org/presentationml/2006/main">
  <p:tag name="AS_UNIQUEID" val="1221"/>
</p:tagLst>
</file>

<file path=ppt/tags/tag148.xml><?xml version="1.0" encoding="utf-8"?>
<p:tagLst xmlns:a="http://schemas.openxmlformats.org/drawingml/2006/main" xmlns:r="http://schemas.openxmlformats.org/officeDocument/2006/relationships" xmlns:p="http://schemas.openxmlformats.org/presentationml/2006/main">
  <p:tag name="AS_UNIQUEID" val="1218"/>
</p:tagLst>
</file>

<file path=ppt/tags/tag149.xml><?xml version="1.0" encoding="utf-8"?>
<p:tagLst xmlns:a="http://schemas.openxmlformats.org/drawingml/2006/main" xmlns:r="http://schemas.openxmlformats.org/officeDocument/2006/relationships" xmlns:p="http://schemas.openxmlformats.org/presentationml/2006/main">
  <p:tag name="AS_UNIQUEID" val="1219"/>
</p:tagLst>
</file>

<file path=ppt/tags/tag15.xml><?xml version="1.0" encoding="utf-8"?>
<p:tagLst xmlns:a="http://schemas.openxmlformats.org/drawingml/2006/main" xmlns:r="http://schemas.openxmlformats.org/officeDocument/2006/relationships" xmlns:p="http://schemas.openxmlformats.org/presentationml/2006/main">
  <p:tag name="AS_UNIQUEID" val="1123"/>
</p:tagLst>
</file>

<file path=ppt/tags/tag150.xml><?xml version="1.0" encoding="utf-8"?>
<p:tagLst xmlns:a="http://schemas.openxmlformats.org/drawingml/2006/main" xmlns:r="http://schemas.openxmlformats.org/officeDocument/2006/relationships" xmlns:p="http://schemas.openxmlformats.org/presentationml/2006/main">
  <p:tag name="AS_UNIQUEID" val="1216"/>
</p:tagLst>
</file>

<file path=ppt/tags/tag151.xml><?xml version="1.0" encoding="utf-8"?>
<p:tagLst xmlns:a="http://schemas.openxmlformats.org/drawingml/2006/main" xmlns:r="http://schemas.openxmlformats.org/officeDocument/2006/relationships" xmlns:p="http://schemas.openxmlformats.org/presentationml/2006/main">
  <p:tag name="AS_UNIQUEID" val="1217"/>
</p:tagLst>
</file>

<file path=ppt/tags/tag152.xml><?xml version="1.0" encoding="utf-8"?>
<p:tagLst xmlns:a="http://schemas.openxmlformats.org/drawingml/2006/main" xmlns:r="http://schemas.openxmlformats.org/officeDocument/2006/relationships" xmlns:p="http://schemas.openxmlformats.org/presentationml/2006/main">
  <p:tag name="AS_UNIQUEID" val="1214"/>
</p:tagLst>
</file>

<file path=ppt/tags/tag153.xml><?xml version="1.0" encoding="utf-8"?>
<p:tagLst xmlns:a="http://schemas.openxmlformats.org/drawingml/2006/main" xmlns:r="http://schemas.openxmlformats.org/officeDocument/2006/relationships" xmlns:p="http://schemas.openxmlformats.org/presentationml/2006/main">
  <p:tag name="AS_UNIQUEID" val="1215"/>
</p:tagLst>
</file>

<file path=ppt/tags/tag154.xml><?xml version="1.0" encoding="utf-8"?>
<p:tagLst xmlns:a="http://schemas.openxmlformats.org/drawingml/2006/main" xmlns:r="http://schemas.openxmlformats.org/officeDocument/2006/relationships" xmlns:p="http://schemas.openxmlformats.org/presentationml/2006/main">
  <p:tag name="AS_UNIQUEID" val="1212"/>
</p:tagLst>
</file>

<file path=ppt/tags/tag155.xml><?xml version="1.0" encoding="utf-8"?>
<p:tagLst xmlns:a="http://schemas.openxmlformats.org/drawingml/2006/main" xmlns:r="http://schemas.openxmlformats.org/officeDocument/2006/relationships" xmlns:p="http://schemas.openxmlformats.org/presentationml/2006/main">
  <p:tag name="AS_UNIQUEID" val="1213"/>
</p:tagLst>
</file>

<file path=ppt/tags/tag156.xml><?xml version="1.0" encoding="utf-8"?>
<p:tagLst xmlns:a="http://schemas.openxmlformats.org/drawingml/2006/main" xmlns:r="http://schemas.openxmlformats.org/officeDocument/2006/relationships" xmlns:p="http://schemas.openxmlformats.org/presentationml/2006/main">
  <p:tag name="AS_UNIQUEID" val="1209"/>
</p:tagLst>
</file>

<file path=ppt/tags/tag157.xml><?xml version="1.0" encoding="utf-8"?>
<p:tagLst xmlns:a="http://schemas.openxmlformats.org/drawingml/2006/main" xmlns:r="http://schemas.openxmlformats.org/officeDocument/2006/relationships" xmlns:p="http://schemas.openxmlformats.org/presentationml/2006/main">
  <p:tag name="AS_UNIQUEID" val="1210"/>
</p:tagLst>
</file>

<file path=ppt/tags/tag158.xml><?xml version="1.0" encoding="utf-8"?>
<p:tagLst xmlns:a="http://schemas.openxmlformats.org/drawingml/2006/main" xmlns:r="http://schemas.openxmlformats.org/officeDocument/2006/relationships" xmlns:p="http://schemas.openxmlformats.org/presentationml/2006/main">
  <p:tag name="AS_UNIQUEID" val="1207"/>
</p:tagLst>
</file>

<file path=ppt/tags/tag159.xml><?xml version="1.0" encoding="utf-8"?>
<p:tagLst xmlns:a="http://schemas.openxmlformats.org/drawingml/2006/main" xmlns:r="http://schemas.openxmlformats.org/officeDocument/2006/relationships" xmlns:p="http://schemas.openxmlformats.org/presentationml/2006/main">
  <p:tag name="AS_UNIQUEID" val="1208"/>
</p:tagLst>
</file>

<file path=ppt/tags/tag16.xml><?xml version="1.0" encoding="utf-8"?>
<p:tagLst xmlns:a="http://schemas.openxmlformats.org/drawingml/2006/main" xmlns:r="http://schemas.openxmlformats.org/officeDocument/2006/relationships" xmlns:p="http://schemas.openxmlformats.org/presentationml/2006/main">
  <p:tag name="AS_UNIQUEID" val="1124"/>
</p:tagLst>
</file>

<file path=ppt/tags/tag160.xml><?xml version="1.0" encoding="utf-8"?>
<p:tagLst xmlns:a="http://schemas.openxmlformats.org/drawingml/2006/main" xmlns:r="http://schemas.openxmlformats.org/officeDocument/2006/relationships" xmlns:p="http://schemas.openxmlformats.org/presentationml/2006/main">
  <p:tag name="AS_UNIQUEID" val="1205"/>
</p:tagLst>
</file>

<file path=ppt/tags/tag161.xml><?xml version="1.0" encoding="utf-8"?>
<p:tagLst xmlns:a="http://schemas.openxmlformats.org/drawingml/2006/main" xmlns:r="http://schemas.openxmlformats.org/officeDocument/2006/relationships" xmlns:p="http://schemas.openxmlformats.org/presentationml/2006/main">
  <p:tag name="AS_UNIQUEID" val="1206"/>
</p:tagLst>
</file>

<file path=ppt/tags/tag162.xml><?xml version="1.0" encoding="utf-8"?>
<p:tagLst xmlns:a="http://schemas.openxmlformats.org/drawingml/2006/main" xmlns:r="http://schemas.openxmlformats.org/officeDocument/2006/relationships" xmlns:p="http://schemas.openxmlformats.org/presentationml/2006/main">
  <p:tag name="AS_UNIQUEID" val="1203"/>
</p:tagLst>
</file>

<file path=ppt/tags/tag163.xml><?xml version="1.0" encoding="utf-8"?>
<p:tagLst xmlns:a="http://schemas.openxmlformats.org/drawingml/2006/main" xmlns:r="http://schemas.openxmlformats.org/officeDocument/2006/relationships" xmlns:p="http://schemas.openxmlformats.org/presentationml/2006/main">
  <p:tag name="AS_UNIQUEID" val="1204"/>
</p:tagLst>
</file>

<file path=ppt/tags/tag164.xml><?xml version="1.0" encoding="utf-8"?>
<p:tagLst xmlns:a="http://schemas.openxmlformats.org/drawingml/2006/main" xmlns:r="http://schemas.openxmlformats.org/officeDocument/2006/relationships" xmlns:p="http://schemas.openxmlformats.org/presentationml/2006/main">
  <p:tag name="AS_UNIQUEID" val="1201"/>
</p:tagLst>
</file>

<file path=ppt/tags/tag165.xml><?xml version="1.0" encoding="utf-8"?>
<p:tagLst xmlns:a="http://schemas.openxmlformats.org/drawingml/2006/main" xmlns:r="http://schemas.openxmlformats.org/officeDocument/2006/relationships" xmlns:p="http://schemas.openxmlformats.org/presentationml/2006/main">
  <p:tag name="AS_UNIQUEID" val="1202"/>
</p:tagLst>
</file>

<file path=ppt/tags/tag166.xml><?xml version="1.0" encoding="utf-8"?>
<p:tagLst xmlns:a="http://schemas.openxmlformats.org/drawingml/2006/main" xmlns:r="http://schemas.openxmlformats.org/officeDocument/2006/relationships" xmlns:p="http://schemas.openxmlformats.org/presentationml/2006/main">
  <p:tag name="AS_UNIQUEID" val="1199"/>
</p:tagLst>
</file>

<file path=ppt/tags/tag167.xml><?xml version="1.0" encoding="utf-8"?>
<p:tagLst xmlns:a="http://schemas.openxmlformats.org/drawingml/2006/main" xmlns:r="http://schemas.openxmlformats.org/officeDocument/2006/relationships" xmlns:p="http://schemas.openxmlformats.org/presentationml/2006/main">
  <p:tag name="AS_UNIQUEID" val="1200"/>
</p:tagLst>
</file>

<file path=ppt/tags/tag168.xml><?xml version="1.0" encoding="utf-8"?>
<p:tagLst xmlns:a="http://schemas.openxmlformats.org/drawingml/2006/main" xmlns:r="http://schemas.openxmlformats.org/officeDocument/2006/relationships" xmlns:p="http://schemas.openxmlformats.org/presentationml/2006/main">
  <p:tag name="AS_UNIQUEID" val="1197"/>
</p:tagLst>
</file>

<file path=ppt/tags/tag169.xml><?xml version="1.0" encoding="utf-8"?>
<p:tagLst xmlns:a="http://schemas.openxmlformats.org/drawingml/2006/main" xmlns:r="http://schemas.openxmlformats.org/officeDocument/2006/relationships" xmlns:p="http://schemas.openxmlformats.org/presentationml/2006/main">
  <p:tag name="AS_UNIQUEID" val="1198"/>
</p:tagLst>
</file>

<file path=ppt/tags/tag17.xml><?xml version="1.0" encoding="utf-8"?>
<p:tagLst xmlns:a="http://schemas.openxmlformats.org/drawingml/2006/main" xmlns:r="http://schemas.openxmlformats.org/officeDocument/2006/relationships" xmlns:p="http://schemas.openxmlformats.org/presentationml/2006/main">
  <p:tag name="AS_UNIQUEID" val="1125"/>
</p:tagLst>
</file>

<file path=ppt/tags/tag170.xml><?xml version="1.0" encoding="utf-8"?>
<p:tagLst xmlns:a="http://schemas.openxmlformats.org/drawingml/2006/main" xmlns:r="http://schemas.openxmlformats.org/officeDocument/2006/relationships" xmlns:p="http://schemas.openxmlformats.org/presentationml/2006/main">
  <p:tag name="AS_UNIQUEID" val="1195"/>
</p:tagLst>
</file>

<file path=ppt/tags/tag171.xml><?xml version="1.0" encoding="utf-8"?>
<p:tagLst xmlns:a="http://schemas.openxmlformats.org/drawingml/2006/main" xmlns:r="http://schemas.openxmlformats.org/officeDocument/2006/relationships" xmlns:p="http://schemas.openxmlformats.org/presentationml/2006/main">
  <p:tag name="AS_UNIQUEID" val="1196"/>
</p:tagLst>
</file>

<file path=ppt/tags/tag172.xml><?xml version="1.0" encoding="utf-8"?>
<p:tagLst xmlns:a="http://schemas.openxmlformats.org/drawingml/2006/main" xmlns:r="http://schemas.openxmlformats.org/officeDocument/2006/relationships" xmlns:p="http://schemas.openxmlformats.org/presentationml/2006/main">
  <p:tag name="AS_UNIQUEID" val="1193"/>
</p:tagLst>
</file>

<file path=ppt/tags/tag173.xml><?xml version="1.0" encoding="utf-8"?>
<p:tagLst xmlns:a="http://schemas.openxmlformats.org/drawingml/2006/main" xmlns:r="http://schemas.openxmlformats.org/officeDocument/2006/relationships" xmlns:p="http://schemas.openxmlformats.org/presentationml/2006/main">
  <p:tag name="AS_UNIQUEID" val="1194"/>
</p:tagLst>
</file>

<file path=ppt/tags/tag174.xml><?xml version="1.0" encoding="utf-8"?>
<p:tagLst xmlns:a="http://schemas.openxmlformats.org/drawingml/2006/main" xmlns:r="http://schemas.openxmlformats.org/officeDocument/2006/relationships" xmlns:p="http://schemas.openxmlformats.org/presentationml/2006/main">
  <p:tag name="AS_UNIQUEID" val="1191"/>
</p:tagLst>
</file>

<file path=ppt/tags/tag175.xml><?xml version="1.0" encoding="utf-8"?>
<p:tagLst xmlns:a="http://schemas.openxmlformats.org/drawingml/2006/main" xmlns:r="http://schemas.openxmlformats.org/officeDocument/2006/relationships" xmlns:p="http://schemas.openxmlformats.org/presentationml/2006/main">
  <p:tag name="AS_UNIQUEID" val="1192"/>
</p:tagLst>
</file>

<file path=ppt/tags/tag176.xml><?xml version="1.0" encoding="utf-8"?>
<p:tagLst xmlns:a="http://schemas.openxmlformats.org/drawingml/2006/main" xmlns:r="http://schemas.openxmlformats.org/officeDocument/2006/relationships" xmlns:p="http://schemas.openxmlformats.org/presentationml/2006/main">
  <p:tag name="AS_UNIQUEID" val="1189"/>
</p:tagLst>
</file>

<file path=ppt/tags/tag177.xml><?xml version="1.0" encoding="utf-8"?>
<p:tagLst xmlns:a="http://schemas.openxmlformats.org/drawingml/2006/main" xmlns:r="http://schemas.openxmlformats.org/officeDocument/2006/relationships" xmlns:p="http://schemas.openxmlformats.org/presentationml/2006/main">
  <p:tag name="AS_UNIQUEID" val="1190"/>
</p:tagLst>
</file>

<file path=ppt/tags/tag178.xml><?xml version="1.0" encoding="utf-8"?>
<p:tagLst xmlns:a="http://schemas.openxmlformats.org/drawingml/2006/main" xmlns:r="http://schemas.openxmlformats.org/officeDocument/2006/relationships" xmlns:p="http://schemas.openxmlformats.org/presentationml/2006/main">
  <p:tag name="AS_UNIQUEID" val="1187"/>
</p:tagLst>
</file>

<file path=ppt/tags/tag179.xml><?xml version="1.0" encoding="utf-8"?>
<p:tagLst xmlns:a="http://schemas.openxmlformats.org/drawingml/2006/main" xmlns:r="http://schemas.openxmlformats.org/officeDocument/2006/relationships" xmlns:p="http://schemas.openxmlformats.org/presentationml/2006/main">
  <p:tag name="AS_UNIQUEID" val="1188"/>
</p:tagLst>
</file>

<file path=ppt/tags/tag18.xml><?xml version="1.0" encoding="utf-8"?>
<p:tagLst xmlns:a="http://schemas.openxmlformats.org/drawingml/2006/main" xmlns:r="http://schemas.openxmlformats.org/officeDocument/2006/relationships" xmlns:p="http://schemas.openxmlformats.org/presentationml/2006/main">
  <p:tag name="AS_UNIQUEID" val="1126"/>
</p:tagLst>
</file>

<file path=ppt/tags/tag180.xml><?xml version="1.0" encoding="utf-8"?>
<p:tagLst xmlns:a="http://schemas.openxmlformats.org/drawingml/2006/main" xmlns:r="http://schemas.openxmlformats.org/officeDocument/2006/relationships" xmlns:p="http://schemas.openxmlformats.org/presentationml/2006/main">
  <p:tag name="AS_UNIQUEID" val="1185"/>
</p:tagLst>
</file>

<file path=ppt/tags/tag181.xml><?xml version="1.0" encoding="utf-8"?>
<p:tagLst xmlns:a="http://schemas.openxmlformats.org/drawingml/2006/main" xmlns:r="http://schemas.openxmlformats.org/officeDocument/2006/relationships" xmlns:p="http://schemas.openxmlformats.org/presentationml/2006/main">
  <p:tag name="AS_UNIQUEID" val="1186"/>
</p:tagLst>
</file>

<file path=ppt/tags/tag182.xml><?xml version="1.0" encoding="utf-8"?>
<p:tagLst xmlns:a="http://schemas.openxmlformats.org/drawingml/2006/main" xmlns:r="http://schemas.openxmlformats.org/officeDocument/2006/relationships" xmlns:p="http://schemas.openxmlformats.org/presentationml/2006/main">
  <p:tag name="AS_UNIQUEID" val="1183"/>
</p:tagLst>
</file>

<file path=ppt/tags/tag183.xml><?xml version="1.0" encoding="utf-8"?>
<p:tagLst xmlns:a="http://schemas.openxmlformats.org/drawingml/2006/main" xmlns:r="http://schemas.openxmlformats.org/officeDocument/2006/relationships" xmlns:p="http://schemas.openxmlformats.org/presentationml/2006/main">
  <p:tag name="AS_UNIQUEID" val="1184"/>
</p:tagLst>
</file>

<file path=ppt/tags/tag184.xml><?xml version="1.0" encoding="utf-8"?>
<p:tagLst xmlns:a="http://schemas.openxmlformats.org/drawingml/2006/main" xmlns:r="http://schemas.openxmlformats.org/officeDocument/2006/relationships" xmlns:p="http://schemas.openxmlformats.org/presentationml/2006/main">
  <p:tag name="AS_UNIQUEID" val="1181"/>
</p:tagLst>
</file>

<file path=ppt/tags/tag185.xml><?xml version="1.0" encoding="utf-8"?>
<p:tagLst xmlns:a="http://schemas.openxmlformats.org/drawingml/2006/main" xmlns:r="http://schemas.openxmlformats.org/officeDocument/2006/relationships" xmlns:p="http://schemas.openxmlformats.org/presentationml/2006/main">
  <p:tag name="AS_UNIQUEID" val="1182"/>
</p:tagLst>
</file>

<file path=ppt/tags/tag186.xml><?xml version="1.0" encoding="utf-8"?>
<p:tagLst xmlns:a="http://schemas.openxmlformats.org/drawingml/2006/main" xmlns:r="http://schemas.openxmlformats.org/officeDocument/2006/relationships" xmlns:p="http://schemas.openxmlformats.org/presentationml/2006/main">
  <p:tag name="AS_UNIQUEID" val="1163"/>
</p:tagLst>
</file>

<file path=ppt/tags/tag187.xml><?xml version="1.0" encoding="utf-8"?>
<p:tagLst xmlns:a="http://schemas.openxmlformats.org/drawingml/2006/main" xmlns:r="http://schemas.openxmlformats.org/officeDocument/2006/relationships" xmlns:p="http://schemas.openxmlformats.org/presentationml/2006/main">
  <p:tag name="AS_UNIQUEID" val="1164"/>
</p:tagLst>
</file>

<file path=ppt/tags/tag188.xml><?xml version="1.0" encoding="utf-8"?>
<p:tagLst xmlns:a="http://schemas.openxmlformats.org/drawingml/2006/main" xmlns:r="http://schemas.openxmlformats.org/officeDocument/2006/relationships" xmlns:p="http://schemas.openxmlformats.org/presentationml/2006/main">
  <p:tag name="AS_UNIQUEID" val="1165"/>
</p:tagLst>
</file>

<file path=ppt/tags/tag189.xml><?xml version="1.0" encoding="utf-8"?>
<p:tagLst xmlns:a="http://schemas.openxmlformats.org/drawingml/2006/main" xmlns:r="http://schemas.openxmlformats.org/officeDocument/2006/relationships" xmlns:p="http://schemas.openxmlformats.org/presentationml/2006/main">
  <p:tag name="AS_UNIQUEID" val="1166"/>
</p:tagLst>
</file>

<file path=ppt/tags/tag19.xml><?xml version="1.0" encoding="utf-8"?>
<p:tagLst xmlns:a="http://schemas.openxmlformats.org/drawingml/2006/main" xmlns:r="http://schemas.openxmlformats.org/officeDocument/2006/relationships" xmlns:p="http://schemas.openxmlformats.org/presentationml/2006/main">
  <p:tag name="AS_UNIQUEID" val="1127"/>
</p:tagLst>
</file>

<file path=ppt/tags/tag190.xml><?xml version="1.0" encoding="utf-8"?>
<p:tagLst xmlns:a="http://schemas.openxmlformats.org/drawingml/2006/main" xmlns:r="http://schemas.openxmlformats.org/officeDocument/2006/relationships" xmlns:p="http://schemas.openxmlformats.org/presentationml/2006/main">
  <p:tag name="AS_UNIQUEID" val="1167"/>
</p:tagLst>
</file>

<file path=ppt/tags/tag191.xml><?xml version="1.0" encoding="utf-8"?>
<p:tagLst xmlns:a="http://schemas.openxmlformats.org/drawingml/2006/main" xmlns:r="http://schemas.openxmlformats.org/officeDocument/2006/relationships" xmlns:p="http://schemas.openxmlformats.org/presentationml/2006/main">
  <p:tag name="AS_UNIQUEID" val="1168"/>
</p:tagLst>
</file>

<file path=ppt/tags/tag192.xml><?xml version="1.0" encoding="utf-8"?>
<p:tagLst xmlns:a="http://schemas.openxmlformats.org/drawingml/2006/main" xmlns:r="http://schemas.openxmlformats.org/officeDocument/2006/relationships" xmlns:p="http://schemas.openxmlformats.org/presentationml/2006/main">
  <p:tag name="AS_UNIQUEID" val="1169"/>
</p:tagLst>
</file>

<file path=ppt/tags/tag193.xml><?xml version="1.0" encoding="utf-8"?>
<p:tagLst xmlns:a="http://schemas.openxmlformats.org/drawingml/2006/main" xmlns:r="http://schemas.openxmlformats.org/officeDocument/2006/relationships" xmlns:p="http://schemas.openxmlformats.org/presentationml/2006/main">
  <p:tag name="AS_UNIQUEID" val="1170"/>
</p:tagLst>
</file>

<file path=ppt/tags/tag194.xml><?xml version="1.0" encoding="utf-8"?>
<p:tagLst xmlns:a="http://schemas.openxmlformats.org/drawingml/2006/main" xmlns:r="http://schemas.openxmlformats.org/officeDocument/2006/relationships" xmlns:p="http://schemas.openxmlformats.org/presentationml/2006/main">
  <p:tag name="AS_UNIQUEID" val="1171"/>
</p:tagLst>
</file>

<file path=ppt/tags/tag195.xml><?xml version="1.0" encoding="utf-8"?>
<p:tagLst xmlns:a="http://schemas.openxmlformats.org/drawingml/2006/main" xmlns:r="http://schemas.openxmlformats.org/officeDocument/2006/relationships" xmlns:p="http://schemas.openxmlformats.org/presentationml/2006/main">
  <p:tag name="AS_UNIQUEID" val="1172"/>
</p:tagLst>
</file>

<file path=ppt/tags/tag196.xml><?xml version="1.0" encoding="utf-8"?>
<p:tagLst xmlns:a="http://schemas.openxmlformats.org/drawingml/2006/main" xmlns:r="http://schemas.openxmlformats.org/officeDocument/2006/relationships" xmlns:p="http://schemas.openxmlformats.org/presentationml/2006/main">
  <p:tag name="AS_UNIQUEID" val="1173"/>
</p:tagLst>
</file>

<file path=ppt/tags/tag197.xml><?xml version="1.0" encoding="utf-8"?>
<p:tagLst xmlns:a="http://schemas.openxmlformats.org/drawingml/2006/main" xmlns:r="http://schemas.openxmlformats.org/officeDocument/2006/relationships" xmlns:p="http://schemas.openxmlformats.org/presentationml/2006/main">
  <p:tag name="AS_UNIQUEID" val="1174"/>
</p:tagLst>
</file>

<file path=ppt/tags/tag198.xml><?xml version="1.0" encoding="utf-8"?>
<p:tagLst xmlns:a="http://schemas.openxmlformats.org/drawingml/2006/main" xmlns:r="http://schemas.openxmlformats.org/officeDocument/2006/relationships" xmlns:p="http://schemas.openxmlformats.org/presentationml/2006/main">
  <p:tag name="AS_UNIQUEID" val="1175"/>
</p:tagLst>
</file>

<file path=ppt/tags/tag199.xml><?xml version="1.0" encoding="utf-8"?>
<p:tagLst xmlns:a="http://schemas.openxmlformats.org/drawingml/2006/main" xmlns:r="http://schemas.openxmlformats.org/officeDocument/2006/relationships" xmlns:p="http://schemas.openxmlformats.org/presentationml/2006/main">
  <p:tag name="AS_UNIQUEID" val="1176"/>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AS_UNIQUEID" val="1128"/>
</p:tagLst>
</file>

<file path=ppt/tags/tag200.xml><?xml version="1.0" encoding="utf-8"?>
<p:tagLst xmlns:a="http://schemas.openxmlformats.org/drawingml/2006/main" xmlns:r="http://schemas.openxmlformats.org/officeDocument/2006/relationships" xmlns:p="http://schemas.openxmlformats.org/presentationml/2006/main">
  <p:tag name="AS_UNIQUEID" val="1177"/>
</p:tagLst>
</file>

<file path=ppt/tags/tag201.xml><?xml version="1.0" encoding="utf-8"?>
<p:tagLst xmlns:a="http://schemas.openxmlformats.org/drawingml/2006/main" xmlns:r="http://schemas.openxmlformats.org/officeDocument/2006/relationships" xmlns:p="http://schemas.openxmlformats.org/presentationml/2006/main">
  <p:tag name="AS_UNIQUEID" val="1152"/>
</p:tagLst>
</file>

<file path=ppt/tags/tag202.xml><?xml version="1.0" encoding="utf-8"?>
<p:tagLst xmlns:a="http://schemas.openxmlformats.org/drawingml/2006/main" xmlns:r="http://schemas.openxmlformats.org/officeDocument/2006/relationships" xmlns:p="http://schemas.openxmlformats.org/presentationml/2006/main">
  <p:tag name="AS_UNIQUEID" val="1153"/>
</p:tagLst>
</file>

<file path=ppt/tags/tag203.xml><?xml version="1.0" encoding="utf-8"?>
<p:tagLst xmlns:a="http://schemas.openxmlformats.org/drawingml/2006/main" xmlns:r="http://schemas.openxmlformats.org/officeDocument/2006/relationships" xmlns:p="http://schemas.openxmlformats.org/presentationml/2006/main">
  <p:tag name="AS_UNIQUEID" val="1319"/>
</p:tagLst>
</file>

<file path=ppt/tags/tag204.xml><?xml version="1.0" encoding="utf-8"?>
<p:tagLst xmlns:a="http://schemas.openxmlformats.org/drawingml/2006/main" xmlns:r="http://schemas.openxmlformats.org/officeDocument/2006/relationships" xmlns:p="http://schemas.openxmlformats.org/presentationml/2006/main">
  <p:tag name="AS_UNIQUEID" val="1330"/>
</p:tagLst>
</file>

<file path=ppt/tags/tag205.xml><?xml version="1.0" encoding="utf-8"?>
<p:tagLst xmlns:a="http://schemas.openxmlformats.org/drawingml/2006/main" xmlns:r="http://schemas.openxmlformats.org/officeDocument/2006/relationships" xmlns:p="http://schemas.openxmlformats.org/presentationml/2006/main">
  <p:tag name="AS_UNIQUEID" val="1331"/>
</p:tagLst>
</file>

<file path=ppt/tags/tag206.xml><?xml version="1.0" encoding="utf-8"?>
<p:tagLst xmlns:a="http://schemas.openxmlformats.org/drawingml/2006/main" xmlns:r="http://schemas.openxmlformats.org/officeDocument/2006/relationships" xmlns:p="http://schemas.openxmlformats.org/presentationml/2006/main">
  <p:tag name="AS_UNIQUEID" val="1332"/>
</p:tagLst>
</file>

<file path=ppt/tags/tag207.xml><?xml version="1.0" encoding="utf-8"?>
<p:tagLst xmlns:a="http://schemas.openxmlformats.org/drawingml/2006/main" xmlns:r="http://schemas.openxmlformats.org/officeDocument/2006/relationships" xmlns:p="http://schemas.openxmlformats.org/presentationml/2006/main">
  <p:tag name="AS_UNIQUEID" val="1140"/>
</p:tagLst>
</file>

<file path=ppt/tags/tag208.xml><?xml version="1.0" encoding="utf-8"?>
<p:tagLst xmlns:a="http://schemas.openxmlformats.org/drawingml/2006/main" xmlns:r="http://schemas.openxmlformats.org/officeDocument/2006/relationships" xmlns:p="http://schemas.openxmlformats.org/presentationml/2006/main">
  <p:tag name="AS_UNIQUEID" val="1328"/>
</p:tagLst>
</file>

<file path=ppt/tags/tag209.xml><?xml version="1.0" encoding="utf-8"?>
<p:tagLst xmlns:a="http://schemas.openxmlformats.org/drawingml/2006/main" xmlns:r="http://schemas.openxmlformats.org/officeDocument/2006/relationships" xmlns:p="http://schemas.openxmlformats.org/presentationml/2006/main">
  <p:tag name="AS_UNIQUEID" val="1329"/>
</p:tagLst>
</file>

<file path=ppt/tags/tag21.xml><?xml version="1.0" encoding="utf-8"?>
<p:tagLst xmlns:a="http://schemas.openxmlformats.org/drawingml/2006/main" xmlns:r="http://schemas.openxmlformats.org/officeDocument/2006/relationships" xmlns:p="http://schemas.openxmlformats.org/presentationml/2006/main">
  <p:tag name="AS_UNIQUEID" val="1129"/>
</p:tagLst>
</file>

<file path=ppt/tags/tag210.xml><?xml version="1.0" encoding="utf-8"?>
<p:tagLst xmlns:a="http://schemas.openxmlformats.org/drawingml/2006/main" xmlns:r="http://schemas.openxmlformats.org/officeDocument/2006/relationships" xmlns:p="http://schemas.openxmlformats.org/presentationml/2006/main">
  <p:tag name="AS_UNIQUEID" val="1326"/>
</p:tagLst>
</file>

<file path=ppt/tags/tag211.xml><?xml version="1.0" encoding="utf-8"?>
<p:tagLst xmlns:a="http://schemas.openxmlformats.org/drawingml/2006/main" xmlns:r="http://schemas.openxmlformats.org/officeDocument/2006/relationships" xmlns:p="http://schemas.openxmlformats.org/presentationml/2006/main">
  <p:tag name="AS_UNIQUEID" val="1327"/>
</p:tagLst>
</file>

<file path=ppt/tags/tag212.xml><?xml version="1.0" encoding="utf-8"?>
<p:tagLst xmlns:a="http://schemas.openxmlformats.org/drawingml/2006/main" xmlns:r="http://schemas.openxmlformats.org/officeDocument/2006/relationships" xmlns:p="http://schemas.openxmlformats.org/presentationml/2006/main">
  <p:tag name="AS_UNIQUEID" val="1324"/>
</p:tagLst>
</file>

<file path=ppt/tags/tag213.xml><?xml version="1.0" encoding="utf-8"?>
<p:tagLst xmlns:a="http://schemas.openxmlformats.org/drawingml/2006/main" xmlns:r="http://schemas.openxmlformats.org/officeDocument/2006/relationships" xmlns:p="http://schemas.openxmlformats.org/presentationml/2006/main">
  <p:tag name="AS_UNIQUEID" val="1325"/>
</p:tagLst>
</file>

<file path=ppt/tags/tag214.xml><?xml version="1.0" encoding="utf-8"?>
<p:tagLst xmlns:a="http://schemas.openxmlformats.org/drawingml/2006/main" xmlns:r="http://schemas.openxmlformats.org/officeDocument/2006/relationships" xmlns:p="http://schemas.openxmlformats.org/presentationml/2006/main">
  <p:tag name="AS_UNIQUEID" val="1322"/>
</p:tagLst>
</file>

<file path=ppt/tags/tag215.xml><?xml version="1.0" encoding="utf-8"?>
<p:tagLst xmlns:a="http://schemas.openxmlformats.org/drawingml/2006/main" xmlns:r="http://schemas.openxmlformats.org/officeDocument/2006/relationships" xmlns:p="http://schemas.openxmlformats.org/presentationml/2006/main">
  <p:tag name="AS_UNIQUEID" val="1323"/>
</p:tagLst>
</file>

<file path=ppt/tags/tag216.xml><?xml version="1.0" encoding="utf-8"?>
<p:tagLst xmlns:a="http://schemas.openxmlformats.org/drawingml/2006/main" xmlns:r="http://schemas.openxmlformats.org/officeDocument/2006/relationships" xmlns:p="http://schemas.openxmlformats.org/presentationml/2006/main">
  <p:tag name="AS_UNIQUEID" val="1320"/>
</p:tagLst>
</file>

<file path=ppt/tags/tag217.xml><?xml version="1.0" encoding="utf-8"?>
<p:tagLst xmlns:a="http://schemas.openxmlformats.org/drawingml/2006/main" xmlns:r="http://schemas.openxmlformats.org/officeDocument/2006/relationships" xmlns:p="http://schemas.openxmlformats.org/presentationml/2006/main">
  <p:tag name="AS_UNIQUEID" val="1321"/>
</p:tagLst>
</file>

<file path=ppt/tags/tag218.xml><?xml version="1.0" encoding="utf-8"?>
<p:tagLst xmlns:a="http://schemas.openxmlformats.org/drawingml/2006/main" xmlns:r="http://schemas.openxmlformats.org/officeDocument/2006/relationships" xmlns:p="http://schemas.openxmlformats.org/presentationml/2006/main">
  <p:tag name="AS_UNIQUEID" val="1356"/>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187308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INDEX" val="20187308"/>
  <p:tag name="KSO_WM_TEMPLATE_SUBCATEGORY" val="0"/>
  <p:tag name="KSO_WM_TEMPLATE_THUMBS_INDEX" val="1"/>
</p:tagLst>
</file>

<file path=ppt/tags/tag22.xml><?xml version="1.0" encoding="utf-8"?>
<p:tagLst xmlns:a="http://schemas.openxmlformats.org/drawingml/2006/main" xmlns:r="http://schemas.openxmlformats.org/officeDocument/2006/relationships" xmlns:p="http://schemas.openxmlformats.org/presentationml/2006/main">
  <p:tag name="AS_UNIQUEID" val="1130"/>
</p:tagLst>
</file>

<file path=ppt/tags/tag220.xml><?xml version="1.0" encoding="utf-8"?>
<p:tagLst xmlns:a="http://schemas.openxmlformats.org/drawingml/2006/main" xmlns:r="http://schemas.openxmlformats.org/officeDocument/2006/relationships" xmlns:p="http://schemas.openxmlformats.org/presentationml/2006/main">
  <p:tag name="KSO_WM_SLIDE_ID" val="custom20203158_8"/>
  <p:tag name="KSO_WM_TEMPLATE_SUBCATEGORY" val="0"/>
  <p:tag name="KSO_WM_TEMPLATE_MASTER_TYPE" val="1"/>
  <p:tag name="KSO_WM_TEMPLATE_COLOR_TYPE" val="1"/>
  <p:tag name="KSO_WM_SLIDE_ITEM_CNT" val="2"/>
  <p:tag name="KSO_WM_SLIDE_INDEX" val="8"/>
  <p:tag name="KSO_WM_TAG_VERSION" val="1.0"/>
  <p:tag name="KSO_WM_BEAUTIFY_FLAG" val="#wm#"/>
  <p:tag name="KSO_WM_TEMPLATE_CATEGORY" val="custom"/>
  <p:tag name="KSO_WM_TEMPLATE_INDEX" val="20203158"/>
  <p:tag name="KSO_WM_SLIDE_TYPE" val="text"/>
  <p:tag name="KSO_WM_SLIDE_SUBTYPE" val="diag"/>
  <p:tag name="KSO_WM_SLIDE_SIZE" val="404.2*208.7"/>
  <p:tag name="KSO_WM_SLIDE_POSITION" val="446.55*190.4"/>
  <p:tag name="KSO_WM_DIAGRAM_GROUP_CODE" val="l1-2"/>
  <p:tag name="KSO_WM_SLIDE_DIAGTYPE" val="l"/>
  <p:tag name="KSO_WM_SLIDE_LAYOUT" val="a_d_l"/>
  <p:tag name="KSO_WM_SLIDE_LAYOUT_CNT" val="1_1_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8_8*i*2"/>
  <p:tag name="KSO_WM_TEMPLATE_CATEGORY" val="custom"/>
  <p:tag name="KSO_WM_TEMPLATE_INDEX" val="20203158"/>
  <p:tag name="KSO_WM_UNIT_LAYERLEVEL" val="1"/>
  <p:tag name="KSO_WM_TAG_VERSION" val="1.0"/>
  <p:tag name="KSO_WM_BEAUTIFY_FLAG" val="#wm#"/>
  <p:tag name="KSO_WM_DIAGRAM_GROUP_CODE" val="l1-2"/>
  <p:tag name="KSO_WM_UNIT_TYPE" val="i"/>
  <p:tag name="KSO_WM_UNIT_INDEX" val="2"/>
  <p:tag name="KSO_WM_UNIT_LINE_FORE_SCHEMECOLOR_INDEX" val="5"/>
  <p:tag name="KSO_WM_UNIT_LINE_FILL_TYPE" val="2"/>
  <p:tag name="KSO_WM_UNIT_USESOURCEFORMAT_APPLY" val="1"/>
</p:tagLst>
</file>

<file path=ppt/tags/tag222.xml><?xml version="1.0" encoding="utf-8"?>
<p:tagLst xmlns:a="http://schemas.openxmlformats.org/drawingml/2006/main" xmlns:r="http://schemas.openxmlformats.org/officeDocument/2006/relationships" xmlns:p="http://schemas.openxmlformats.org/presentationml/2006/main">
  <p:tag name="AS_UNIQUEID" val="1399"/>
</p:tagLst>
</file>

<file path=ppt/tags/tag223.xml><?xml version="1.0" encoding="utf-8"?>
<p:tagLst xmlns:a="http://schemas.openxmlformats.org/drawingml/2006/main" xmlns:r="http://schemas.openxmlformats.org/officeDocument/2006/relationships" xmlns:p="http://schemas.openxmlformats.org/presentationml/2006/main">
  <p:tag name="AS_UNIQUEID" val="1400"/>
</p:tagLst>
</file>

<file path=ppt/tags/tag224.xml><?xml version="1.0" encoding="utf-8"?>
<p:tagLst xmlns:a="http://schemas.openxmlformats.org/drawingml/2006/main" xmlns:r="http://schemas.openxmlformats.org/officeDocument/2006/relationships" xmlns:p="http://schemas.openxmlformats.org/presentationml/2006/main">
  <p:tag name="AS_UNIQUEID" val="1401"/>
</p:tagLst>
</file>

<file path=ppt/tags/tag225.xml><?xml version="1.0" encoding="utf-8"?>
<p:tagLst xmlns:a="http://schemas.openxmlformats.org/drawingml/2006/main" xmlns:r="http://schemas.openxmlformats.org/officeDocument/2006/relationships" xmlns:p="http://schemas.openxmlformats.org/presentationml/2006/main">
  <p:tag name="AS_UNIQUEID" val="1402"/>
</p:tagLst>
</file>

<file path=ppt/tags/tag226.xml><?xml version="1.0" encoding="utf-8"?>
<p:tagLst xmlns:a="http://schemas.openxmlformats.org/drawingml/2006/main" xmlns:r="http://schemas.openxmlformats.org/officeDocument/2006/relationships" xmlns:p="http://schemas.openxmlformats.org/presentationml/2006/main">
  <p:tag name="AS_UNIQUEID" val="1404"/>
</p:tagLst>
</file>

<file path=ppt/tags/tag227.xml><?xml version="1.0" encoding="utf-8"?>
<p:tagLst xmlns:a="http://schemas.openxmlformats.org/drawingml/2006/main" xmlns:r="http://schemas.openxmlformats.org/officeDocument/2006/relationships" xmlns:p="http://schemas.openxmlformats.org/presentationml/2006/main">
  <p:tag name="AS_UNIQUEID" val="1405"/>
</p:tagLst>
</file>

<file path=ppt/tags/tag228.xml><?xml version="1.0" encoding="utf-8"?>
<p:tagLst xmlns:a="http://schemas.openxmlformats.org/drawingml/2006/main" xmlns:r="http://schemas.openxmlformats.org/officeDocument/2006/relationships" xmlns:p="http://schemas.openxmlformats.org/presentationml/2006/main">
  <p:tag name="AS_UNIQUEID" val="1406"/>
</p:tagLst>
</file>

<file path=ppt/tags/tag229.xml><?xml version="1.0" encoding="utf-8"?>
<p:tagLst xmlns:a="http://schemas.openxmlformats.org/drawingml/2006/main" xmlns:r="http://schemas.openxmlformats.org/officeDocument/2006/relationships" xmlns:p="http://schemas.openxmlformats.org/presentationml/2006/main">
  <p:tag name="AS_UNIQUEID" val="1407"/>
</p:tagLst>
</file>

<file path=ppt/tags/tag23.xml><?xml version="1.0" encoding="utf-8"?>
<p:tagLst xmlns:a="http://schemas.openxmlformats.org/drawingml/2006/main" xmlns:r="http://schemas.openxmlformats.org/officeDocument/2006/relationships" xmlns:p="http://schemas.openxmlformats.org/presentationml/2006/main">
  <p:tag name="AS_UNIQUEID" val="1131"/>
</p:tagLst>
</file>

<file path=ppt/tags/tag230.xml><?xml version="1.0" encoding="utf-8"?>
<p:tagLst xmlns:a="http://schemas.openxmlformats.org/drawingml/2006/main" xmlns:r="http://schemas.openxmlformats.org/officeDocument/2006/relationships" xmlns:p="http://schemas.openxmlformats.org/presentationml/2006/main">
  <p:tag name="AS_UNIQUEID" val="1408"/>
</p:tagLst>
</file>

<file path=ppt/tags/tag231.xml><?xml version="1.0" encoding="utf-8"?>
<p:tagLst xmlns:a="http://schemas.openxmlformats.org/drawingml/2006/main" xmlns:r="http://schemas.openxmlformats.org/officeDocument/2006/relationships" xmlns:p="http://schemas.openxmlformats.org/presentationml/2006/main">
  <p:tag name="AS_UNIQUEID" val="1409"/>
</p:tagLst>
</file>

<file path=ppt/tags/tag232.xml><?xml version="1.0" encoding="utf-8"?>
<p:tagLst xmlns:a="http://schemas.openxmlformats.org/drawingml/2006/main" xmlns:r="http://schemas.openxmlformats.org/officeDocument/2006/relationships" xmlns:p="http://schemas.openxmlformats.org/presentationml/2006/main">
  <p:tag name="AS_UNIQUEID" val="1410"/>
</p:tagLst>
</file>

<file path=ppt/tags/tag233.xml><?xml version="1.0" encoding="utf-8"?>
<p:tagLst xmlns:a="http://schemas.openxmlformats.org/drawingml/2006/main" xmlns:r="http://schemas.openxmlformats.org/officeDocument/2006/relationships" xmlns:p="http://schemas.openxmlformats.org/presentationml/2006/main">
  <p:tag name="AS_UNIQUEID" val="1411"/>
</p:tagLst>
</file>

<file path=ppt/tags/tag234.xml><?xml version="1.0" encoding="utf-8"?>
<p:tagLst xmlns:a="http://schemas.openxmlformats.org/drawingml/2006/main" xmlns:r="http://schemas.openxmlformats.org/officeDocument/2006/relationships" xmlns:p="http://schemas.openxmlformats.org/presentationml/2006/main">
  <p:tag name="AS_UNIQUEID" val="1412"/>
</p:tagLst>
</file>

<file path=ppt/tags/tag235.xml><?xml version="1.0" encoding="utf-8"?>
<p:tagLst xmlns:a="http://schemas.openxmlformats.org/drawingml/2006/main" xmlns:r="http://schemas.openxmlformats.org/officeDocument/2006/relationships" xmlns:p="http://schemas.openxmlformats.org/presentationml/2006/main">
  <p:tag name="AS_UNIQUEID" val="1413"/>
</p:tagLst>
</file>

<file path=ppt/tags/tag236.xml><?xml version="1.0" encoding="utf-8"?>
<p:tagLst xmlns:a="http://schemas.openxmlformats.org/drawingml/2006/main" xmlns:r="http://schemas.openxmlformats.org/officeDocument/2006/relationships" xmlns:p="http://schemas.openxmlformats.org/presentationml/2006/main">
  <p:tag name="AS_UNIQUEID" val="1414"/>
</p:tagLst>
</file>

<file path=ppt/tags/tag237.xml><?xml version="1.0" encoding="utf-8"?>
<p:tagLst xmlns:a="http://schemas.openxmlformats.org/drawingml/2006/main" xmlns:r="http://schemas.openxmlformats.org/officeDocument/2006/relationships" xmlns:p="http://schemas.openxmlformats.org/presentationml/2006/main">
  <p:tag name="AS_UNIQUEID" val="1415"/>
</p:tagLst>
</file>

<file path=ppt/tags/tag238.xml><?xml version="1.0" encoding="utf-8"?>
<p:tagLst xmlns:a="http://schemas.openxmlformats.org/drawingml/2006/main" xmlns:r="http://schemas.openxmlformats.org/officeDocument/2006/relationships" xmlns:p="http://schemas.openxmlformats.org/presentationml/2006/main">
  <p:tag name="AS_UNIQUEID" val="1416"/>
</p:tagLst>
</file>

<file path=ppt/tags/tag239.xml><?xml version="1.0" encoding="utf-8"?>
<p:tagLst xmlns:a="http://schemas.openxmlformats.org/drawingml/2006/main" xmlns:r="http://schemas.openxmlformats.org/officeDocument/2006/relationships" xmlns:p="http://schemas.openxmlformats.org/presentationml/2006/main">
  <p:tag name="AS_UNIQUEID" val="1417"/>
</p:tagLst>
</file>

<file path=ppt/tags/tag24.xml><?xml version="1.0" encoding="utf-8"?>
<p:tagLst xmlns:a="http://schemas.openxmlformats.org/drawingml/2006/main" xmlns:r="http://schemas.openxmlformats.org/officeDocument/2006/relationships" xmlns:p="http://schemas.openxmlformats.org/presentationml/2006/main">
  <p:tag name="AS_UNIQUEID" val="1132"/>
</p:tagLst>
</file>

<file path=ppt/tags/tag240.xml><?xml version="1.0" encoding="utf-8"?>
<p:tagLst xmlns:a="http://schemas.openxmlformats.org/drawingml/2006/main" xmlns:r="http://schemas.openxmlformats.org/officeDocument/2006/relationships" xmlns:p="http://schemas.openxmlformats.org/presentationml/2006/main">
  <p:tag name="AS_UNIQUEID" val="1418"/>
</p:tagLst>
</file>

<file path=ppt/tags/tag241.xml><?xml version="1.0" encoding="utf-8"?>
<p:tagLst xmlns:a="http://schemas.openxmlformats.org/drawingml/2006/main" xmlns:r="http://schemas.openxmlformats.org/officeDocument/2006/relationships" xmlns:p="http://schemas.openxmlformats.org/presentationml/2006/main">
  <p:tag name="AS_UNIQUEID" val="1419"/>
</p:tagLst>
</file>

<file path=ppt/tags/tag242.xml><?xml version="1.0" encoding="utf-8"?>
<p:tagLst xmlns:a="http://schemas.openxmlformats.org/drawingml/2006/main" xmlns:r="http://schemas.openxmlformats.org/officeDocument/2006/relationships" xmlns:p="http://schemas.openxmlformats.org/presentationml/2006/main">
  <p:tag name="AS_UNIQUEID" val="1420"/>
</p:tagLst>
</file>

<file path=ppt/tags/tag243.xml><?xml version="1.0" encoding="utf-8"?>
<p:tagLst xmlns:a="http://schemas.openxmlformats.org/drawingml/2006/main" xmlns:r="http://schemas.openxmlformats.org/officeDocument/2006/relationships" xmlns:p="http://schemas.openxmlformats.org/presentationml/2006/main">
  <p:tag name="AS_UNIQUEID" val="1421"/>
</p:tagLst>
</file>

<file path=ppt/tags/tag244.xml><?xml version="1.0" encoding="utf-8"?>
<p:tagLst xmlns:a="http://schemas.openxmlformats.org/drawingml/2006/main" xmlns:r="http://schemas.openxmlformats.org/officeDocument/2006/relationships" xmlns:p="http://schemas.openxmlformats.org/presentationml/2006/main">
  <p:tag name="AS_UNIQUEID" val="1422"/>
</p:tagLst>
</file>

<file path=ppt/tags/tag245.xml><?xml version="1.0" encoding="utf-8"?>
<p:tagLst xmlns:a="http://schemas.openxmlformats.org/drawingml/2006/main" xmlns:r="http://schemas.openxmlformats.org/officeDocument/2006/relationships" xmlns:p="http://schemas.openxmlformats.org/presentationml/2006/main">
  <p:tag name="AS_UNIQUEID" val="2402"/>
</p:tagLst>
</file>

<file path=ppt/tags/tag246.xml><?xml version="1.0" encoding="utf-8"?>
<p:tagLst xmlns:a="http://schemas.openxmlformats.org/drawingml/2006/main" xmlns:r="http://schemas.openxmlformats.org/officeDocument/2006/relationships" xmlns:p="http://schemas.openxmlformats.org/presentationml/2006/main">
  <p:tag name="AS_UNIQUEID" val="2403"/>
</p:tagLst>
</file>

<file path=ppt/tags/tag247.xml><?xml version="1.0" encoding="utf-8"?>
<p:tagLst xmlns:a="http://schemas.openxmlformats.org/drawingml/2006/main" xmlns:r="http://schemas.openxmlformats.org/officeDocument/2006/relationships" xmlns:p="http://schemas.openxmlformats.org/presentationml/2006/main">
  <p:tag name="AS_UNIQUEID" val="2404"/>
</p:tagLst>
</file>

<file path=ppt/tags/tag248.xml><?xml version="1.0" encoding="utf-8"?>
<p:tagLst xmlns:a="http://schemas.openxmlformats.org/drawingml/2006/main" xmlns:r="http://schemas.openxmlformats.org/officeDocument/2006/relationships" xmlns:p="http://schemas.openxmlformats.org/presentationml/2006/main">
  <p:tag name="AS_UNIQUEID" val="1679"/>
</p:tagLst>
</file>

<file path=ppt/tags/tag249.xml><?xml version="1.0" encoding="utf-8"?>
<p:tagLst xmlns:a="http://schemas.openxmlformats.org/drawingml/2006/main" xmlns:r="http://schemas.openxmlformats.org/officeDocument/2006/relationships" xmlns:p="http://schemas.openxmlformats.org/presentationml/2006/main">
  <p:tag name="AS_UNIQUEID" val="1680"/>
</p:tagLst>
</file>

<file path=ppt/tags/tag25.xml><?xml version="1.0" encoding="utf-8"?>
<p:tagLst xmlns:a="http://schemas.openxmlformats.org/drawingml/2006/main" xmlns:r="http://schemas.openxmlformats.org/officeDocument/2006/relationships" xmlns:p="http://schemas.openxmlformats.org/presentationml/2006/main">
  <p:tag name="AS_UNIQUEID" val="1133"/>
</p:tagLst>
</file>

<file path=ppt/tags/tag250.xml><?xml version="1.0" encoding="utf-8"?>
<p:tagLst xmlns:a="http://schemas.openxmlformats.org/drawingml/2006/main" xmlns:r="http://schemas.openxmlformats.org/officeDocument/2006/relationships" xmlns:p="http://schemas.openxmlformats.org/presentationml/2006/main">
  <p:tag name="AS_UNIQUEID" val="1681"/>
</p:tagLst>
</file>

<file path=ppt/tags/tag251.xml><?xml version="1.0" encoding="utf-8"?>
<p:tagLst xmlns:a="http://schemas.openxmlformats.org/drawingml/2006/main" xmlns:r="http://schemas.openxmlformats.org/officeDocument/2006/relationships" xmlns:p="http://schemas.openxmlformats.org/presentationml/2006/main">
  <p:tag name="AS_UNIQUEID" val="1672"/>
</p:tagLst>
</file>

<file path=ppt/tags/tag252.xml><?xml version="1.0" encoding="utf-8"?>
<p:tagLst xmlns:a="http://schemas.openxmlformats.org/drawingml/2006/main" xmlns:r="http://schemas.openxmlformats.org/officeDocument/2006/relationships" xmlns:p="http://schemas.openxmlformats.org/presentationml/2006/main">
  <p:tag name="AS_UNIQUEID" val="1673"/>
</p:tagLst>
</file>

<file path=ppt/tags/tag253.xml><?xml version="1.0" encoding="utf-8"?>
<p:tagLst xmlns:a="http://schemas.openxmlformats.org/drawingml/2006/main" xmlns:r="http://schemas.openxmlformats.org/officeDocument/2006/relationships" xmlns:p="http://schemas.openxmlformats.org/presentationml/2006/main">
  <p:tag name="AS_UNIQUEID" val="1674"/>
</p:tagLst>
</file>

<file path=ppt/tags/tag254.xml><?xml version="1.0" encoding="utf-8"?>
<p:tagLst xmlns:a="http://schemas.openxmlformats.org/drawingml/2006/main" xmlns:r="http://schemas.openxmlformats.org/officeDocument/2006/relationships" xmlns:p="http://schemas.openxmlformats.org/presentationml/2006/main">
  <p:tag name="AS_UNIQUEID" val="1675"/>
</p:tagLst>
</file>

<file path=ppt/tags/tag255.xml><?xml version="1.0" encoding="utf-8"?>
<p:tagLst xmlns:a="http://schemas.openxmlformats.org/drawingml/2006/main" xmlns:r="http://schemas.openxmlformats.org/officeDocument/2006/relationships" xmlns:p="http://schemas.openxmlformats.org/presentationml/2006/main">
  <p:tag name="AS_UNIQUEID" val="1676"/>
</p:tagLst>
</file>

<file path=ppt/tags/tag256.xml><?xml version="1.0" encoding="utf-8"?>
<p:tagLst xmlns:a="http://schemas.openxmlformats.org/drawingml/2006/main" xmlns:r="http://schemas.openxmlformats.org/officeDocument/2006/relationships" xmlns:p="http://schemas.openxmlformats.org/presentationml/2006/main">
  <p:tag name="AS_UNIQUEID" val="1677"/>
</p:tagLst>
</file>

<file path=ppt/tags/tag257.xml><?xml version="1.0" encoding="utf-8"?>
<p:tagLst xmlns:a="http://schemas.openxmlformats.org/drawingml/2006/main" xmlns:r="http://schemas.openxmlformats.org/officeDocument/2006/relationships" xmlns:p="http://schemas.openxmlformats.org/presentationml/2006/main">
  <p:tag name="AS_UNIQUEID" val="1678"/>
</p:tagLst>
</file>

<file path=ppt/tags/tag258.xml><?xml version="1.0" encoding="utf-8"?>
<p:tagLst xmlns:a="http://schemas.openxmlformats.org/drawingml/2006/main" xmlns:r="http://schemas.openxmlformats.org/officeDocument/2006/relationships" xmlns:p="http://schemas.openxmlformats.org/presentationml/2006/main">
  <p:tag name="KSO_WM_SLIDE_ID" val="custom20203158_17"/>
  <p:tag name="KSO_WM_TEMPLATE_SUBCATEGORY" val="0"/>
  <p:tag name="KSO_WM_TEMPLATE_MASTER_TYPE" val="1"/>
  <p:tag name="KSO_WM_TEMPLATE_COLOR_TYPE" val="1"/>
  <p:tag name="KSO_WM_SLIDE_ITEM_CNT" val="0"/>
  <p:tag name="KSO_WM_SLIDE_INDEX" val="17"/>
  <p:tag name="KSO_WM_TAG_VERSION" val="1.0"/>
  <p:tag name="KSO_WM_BEAUTIFY_FLAG" val="#wm#"/>
  <p:tag name="KSO_WM_TEMPLATE_CATEGORY" val="custom"/>
  <p:tag name="KSO_WM_TEMPLATE_INDEX" val="20203158"/>
  <p:tag name="KSO_WM_SLIDE_TYPE" val="text"/>
  <p:tag name="KSO_WM_SLIDE_SUBTYPE" val="pureTxt"/>
  <p:tag name="KSO_WM_SLIDE_SIZE" val="516.769*295.01"/>
  <p:tag name="KSO_WM_SLIDE_POSITION" val="61*168.54"/>
  <p:tag name="KSO_WM_SLIDE_LAYOUT" val="a_h"/>
  <p:tag name="KSO_WM_SLIDE_LAYOUT_CNT" val="1_2"/>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8_17*i*4"/>
  <p:tag name="KSO_WM_TEMPLATE_CATEGORY" val="custom"/>
  <p:tag name="KSO_WM_TEMPLATE_INDEX" val="20203158"/>
  <p:tag name="KSO_WM_UNIT_LAYERLEVEL" val="1"/>
  <p:tag name="KSO_WM_TAG_VERSION" val="1.0"/>
  <p:tag name="KSO_WM_BEAUTIFY_FLAG" val="#wm#"/>
  <p:tag name="KSO_WM_UNIT_TYPE" val="i"/>
  <p:tag name="KSO_WM_UNIT_INDEX" val="4"/>
</p:tagLst>
</file>

<file path=ppt/tags/tag26.xml><?xml version="1.0" encoding="utf-8"?>
<p:tagLst xmlns:a="http://schemas.openxmlformats.org/drawingml/2006/main" xmlns:r="http://schemas.openxmlformats.org/officeDocument/2006/relationships" xmlns:p="http://schemas.openxmlformats.org/presentationml/2006/main">
  <p:tag name="AS_UNIQUEID" val="1137"/>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0417"/>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8_8*a*1"/>
  <p:tag name="KSO_WM_TEMPLATE_CATEGORY" val="custom"/>
  <p:tag name="KSO_WM_TEMPLATE_INDEX" val="20203158"/>
  <p:tag name="KSO_WM_UNIT_LAYERLEVEL" val="1"/>
  <p:tag name="KSO_WM_TAG_VERSION" val="1.0"/>
  <p:tag name="KSO_WM_BEAUTIFY_FLAG" val="#wm#"/>
  <p:tag name="KSO_WM_UNIT_ISCONTENTSTITLE" val="0"/>
  <p:tag name="KSO_WM_UNIT_PRESET_TEXT" val="输入章节标题"/>
  <p:tag name="KSO_WM_UNIT_NOCLEAR" val="0"/>
  <p:tag name="KSO_WM_UNIT_VALUE" val="6"/>
  <p:tag name="KSO_WM_DIAGRAM_GROUP_CODE" val="l1-2"/>
  <p:tag name="KSO_WM_UNIT_TYPE" val="a"/>
  <p:tag name="KSO_WM_UNIT_INDEX" val="1"/>
  <p:tag name="KSO_WM_UNIT_ISNUMDGMTITLE" val="0"/>
  <p:tag name="KSO_WM_UNIT_TEXT_FILL_FORE_SCHEMECOLOR_INDEX" val="13"/>
  <p:tag name="KSO_WM_UNIT_TEXT_FILL_TYPE" val="1"/>
  <p:tag name="KSO_WM_UNIT_USESOURCEFORMAT_APPLY" val="1"/>
</p:tagLst>
</file>

<file path=ppt/tags/tag262.xml><?xml version="1.0" encoding="utf-8"?>
<p:tagLst xmlns:a="http://schemas.openxmlformats.org/drawingml/2006/main" xmlns:r="http://schemas.openxmlformats.org/officeDocument/2006/relationships" xmlns:p="http://schemas.openxmlformats.org/presentationml/2006/main">
  <p:tag name="AS_UNIQUEID" val="1623"/>
</p:tagLst>
</file>

<file path=ppt/tags/tag263.xml><?xml version="1.0" encoding="utf-8"?>
<p:tagLst xmlns:a="http://schemas.openxmlformats.org/drawingml/2006/main" xmlns:r="http://schemas.openxmlformats.org/officeDocument/2006/relationships" xmlns:p="http://schemas.openxmlformats.org/presentationml/2006/main">
  <p:tag name="AS_UNIQUEID" val="1624"/>
</p:tagLst>
</file>

<file path=ppt/tags/tag264.xml><?xml version="1.0" encoding="utf-8"?>
<p:tagLst xmlns:a="http://schemas.openxmlformats.org/drawingml/2006/main" xmlns:r="http://schemas.openxmlformats.org/officeDocument/2006/relationships" xmlns:p="http://schemas.openxmlformats.org/presentationml/2006/main">
  <p:tag name="AS_UNIQUEID" val="1625"/>
</p:tagLst>
</file>

<file path=ppt/tags/tag265.xml><?xml version="1.0" encoding="utf-8"?>
<p:tagLst xmlns:a="http://schemas.openxmlformats.org/drawingml/2006/main" xmlns:r="http://schemas.openxmlformats.org/officeDocument/2006/relationships" xmlns:p="http://schemas.openxmlformats.org/presentationml/2006/main">
  <p:tag name="AS_UNIQUEID" val="1626"/>
</p:tagLst>
</file>

<file path=ppt/tags/tag266.xml><?xml version="1.0" encoding="utf-8"?>
<p:tagLst xmlns:a="http://schemas.openxmlformats.org/drawingml/2006/main" xmlns:r="http://schemas.openxmlformats.org/officeDocument/2006/relationships" xmlns:p="http://schemas.openxmlformats.org/presentationml/2006/main">
  <p:tag name="AS_UNIQUEID" val="1627"/>
</p:tagLst>
</file>

<file path=ppt/tags/tag267.xml><?xml version="1.0" encoding="utf-8"?>
<p:tagLst xmlns:a="http://schemas.openxmlformats.org/drawingml/2006/main" xmlns:r="http://schemas.openxmlformats.org/officeDocument/2006/relationships" xmlns:p="http://schemas.openxmlformats.org/presentationml/2006/main">
  <p:tag name="AS_UNIQUEID" val="1628"/>
</p:tagLst>
</file>

<file path=ppt/tags/tag268.xml><?xml version="1.0" encoding="utf-8"?>
<p:tagLst xmlns:a="http://schemas.openxmlformats.org/drawingml/2006/main" xmlns:r="http://schemas.openxmlformats.org/officeDocument/2006/relationships" xmlns:p="http://schemas.openxmlformats.org/presentationml/2006/main">
  <p:tag name="AS_UNIQUEID" val="1629"/>
</p:tagLst>
</file>

<file path=ppt/tags/tag269.xml><?xml version="1.0" encoding="utf-8"?>
<p:tagLst xmlns:a="http://schemas.openxmlformats.org/drawingml/2006/main" xmlns:r="http://schemas.openxmlformats.org/officeDocument/2006/relationships" xmlns:p="http://schemas.openxmlformats.org/presentationml/2006/main">
  <p:tag name="AS_UNIQUEID" val="1630"/>
</p:tagLst>
</file>

<file path=ppt/tags/tag27.xml><?xml version="1.0" encoding="utf-8"?>
<p:tagLst xmlns:a="http://schemas.openxmlformats.org/drawingml/2006/main" xmlns:r="http://schemas.openxmlformats.org/officeDocument/2006/relationships" xmlns:p="http://schemas.openxmlformats.org/presentationml/2006/main">
  <p:tag name="AS_UNIQUEID" val="1138"/>
</p:tagLst>
</file>

<file path=ppt/tags/tag270.xml><?xml version="1.0" encoding="utf-8"?>
<p:tagLst xmlns:a="http://schemas.openxmlformats.org/drawingml/2006/main" xmlns:r="http://schemas.openxmlformats.org/officeDocument/2006/relationships" xmlns:p="http://schemas.openxmlformats.org/presentationml/2006/main">
  <p:tag name="AS_UNIQUEID" val="1631"/>
</p:tagLst>
</file>

<file path=ppt/tags/tag271.xml><?xml version="1.0" encoding="utf-8"?>
<p:tagLst xmlns:a="http://schemas.openxmlformats.org/drawingml/2006/main" xmlns:r="http://schemas.openxmlformats.org/officeDocument/2006/relationships" xmlns:p="http://schemas.openxmlformats.org/presentationml/2006/main">
  <p:tag name="AS_UNIQUEID" val="1632"/>
</p:tagLst>
</file>

<file path=ppt/tags/tag272.xml><?xml version="1.0" encoding="utf-8"?>
<p:tagLst xmlns:a="http://schemas.openxmlformats.org/drawingml/2006/main" xmlns:r="http://schemas.openxmlformats.org/officeDocument/2006/relationships" xmlns:p="http://schemas.openxmlformats.org/presentationml/2006/main">
  <p:tag name="AS_UNIQUEID" val="1633"/>
</p:tagLst>
</file>

<file path=ppt/tags/tag273.xml><?xml version="1.0" encoding="utf-8"?>
<p:tagLst xmlns:a="http://schemas.openxmlformats.org/drawingml/2006/main" xmlns:r="http://schemas.openxmlformats.org/officeDocument/2006/relationships" xmlns:p="http://schemas.openxmlformats.org/presentationml/2006/main">
  <p:tag name="AS_UNIQUEID" val="1636"/>
</p:tagLst>
</file>

<file path=ppt/tags/tag274.xml><?xml version="1.0" encoding="utf-8"?>
<p:tagLst xmlns:a="http://schemas.openxmlformats.org/drawingml/2006/main" xmlns:r="http://schemas.openxmlformats.org/officeDocument/2006/relationships" xmlns:p="http://schemas.openxmlformats.org/presentationml/2006/main">
  <p:tag name="AS_UNIQUEID" val="1637"/>
</p:tagLst>
</file>

<file path=ppt/tags/tag275.xml><?xml version="1.0" encoding="utf-8"?>
<p:tagLst xmlns:a="http://schemas.openxmlformats.org/drawingml/2006/main" xmlns:r="http://schemas.openxmlformats.org/officeDocument/2006/relationships" xmlns:p="http://schemas.openxmlformats.org/presentationml/2006/main">
  <p:tag name="AS_UNIQUEID" val="1638"/>
</p:tagLst>
</file>

<file path=ppt/tags/tag276.xml><?xml version="1.0" encoding="utf-8"?>
<p:tagLst xmlns:a="http://schemas.openxmlformats.org/drawingml/2006/main" xmlns:r="http://schemas.openxmlformats.org/officeDocument/2006/relationships" xmlns:p="http://schemas.openxmlformats.org/presentationml/2006/main">
  <p:tag name="AS_UNIQUEID" val="1634"/>
</p:tagLst>
</file>

<file path=ppt/tags/tag277.xml><?xml version="1.0" encoding="utf-8"?>
<p:tagLst xmlns:a="http://schemas.openxmlformats.org/drawingml/2006/main" xmlns:r="http://schemas.openxmlformats.org/officeDocument/2006/relationships" xmlns:p="http://schemas.openxmlformats.org/presentationml/2006/main">
  <p:tag name="AS_UNIQUEID" val="1635"/>
</p:tagLst>
</file>

<file path=ppt/tags/tag278.xml><?xml version="1.0" encoding="utf-8"?>
<p:tagLst xmlns:a="http://schemas.openxmlformats.org/drawingml/2006/main" xmlns:r="http://schemas.openxmlformats.org/officeDocument/2006/relationships" xmlns:p="http://schemas.openxmlformats.org/presentationml/2006/main">
  <p:tag name="AS_UNIQUEID" val="1639"/>
</p:tagLst>
</file>

<file path=ppt/tags/tag279.xml><?xml version="1.0" encoding="utf-8"?>
<p:tagLst xmlns:a="http://schemas.openxmlformats.org/drawingml/2006/main" xmlns:r="http://schemas.openxmlformats.org/officeDocument/2006/relationships" xmlns:p="http://schemas.openxmlformats.org/presentationml/2006/main">
  <p:tag name="AS_UNIQUEID" val="1640"/>
</p:tagLst>
</file>

<file path=ppt/tags/tag28.xml><?xml version="1.0" encoding="utf-8"?>
<p:tagLst xmlns:a="http://schemas.openxmlformats.org/drawingml/2006/main" xmlns:r="http://schemas.openxmlformats.org/officeDocument/2006/relationships" xmlns:p="http://schemas.openxmlformats.org/presentationml/2006/main">
  <p:tag name="AS_UNIQUEID" val="1139"/>
</p:tagLst>
</file>

<file path=ppt/tags/tag280.xml><?xml version="1.0" encoding="utf-8"?>
<p:tagLst xmlns:a="http://schemas.openxmlformats.org/drawingml/2006/main" xmlns:r="http://schemas.openxmlformats.org/officeDocument/2006/relationships" xmlns:p="http://schemas.openxmlformats.org/presentationml/2006/main">
  <p:tag name="AS_UNIQUEID" val="1641"/>
</p:tagLst>
</file>

<file path=ppt/tags/tag281.xml><?xml version="1.0" encoding="utf-8"?>
<p:tagLst xmlns:a="http://schemas.openxmlformats.org/drawingml/2006/main" xmlns:r="http://schemas.openxmlformats.org/officeDocument/2006/relationships" xmlns:p="http://schemas.openxmlformats.org/presentationml/2006/main">
  <p:tag name="AS_UNIQUEID" val="1642"/>
</p:tagLst>
</file>

<file path=ppt/tags/tag282.xml><?xml version="1.0" encoding="utf-8"?>
<p:tagLst xmlns:a="http://schemas.openxmlformats.org/drawingml/2006/main" xmlns:r="http://schemas.openxmlformats.org/officeDocument/2006/relationships" xmlns:p="http://schemas.openxmlformats.org/presentationml/2006/main">
  <p:tag name="AS_UNIQUEID" val="1643"/>
</p:tagLst>
</file>

<file path=ppt/tags/tag283.xml><?xml version="1.0" encoding="utf-8"?>
<p:tagLst xmlns:a="http://schemas.openxmlformats.org/drawingml/2006/main" xmlns:r="http://schemas.openxmlformats.org/officeDocument/2006/relationships" xmlns:p="http://schemas.openxmlformats.org/presentationml/2006/main">
  <p:tag name="AS_UNIQUEID" val="1644"/>
</p:tagLst>
</file>

<file path=ppt/tags/tag284.xml><?xml version="1.0" encoding="utf-8"?>
<p:tagLst xmlns:a="http://schemas.openxmlformats.org/drawingml/2006/main" xmlns:r="http://schemas.openxmlformats.org/officeDocument/2006/relationships" xmlns:p="http://schemas.openxmlformats.org/presentationml/2006/main">
  <p:tag name="AS_UNIQUEID" val="1645"/>
</p:tagLst>
</file>

<file path=ppt/tags/tag285.xml><?xml version="1.0" encoding="utf-8"?>
<p:tagLst xmlns:a="http://schemas.openxmlformats.org/drawingml/2006/main" xmlns:r="http://schemas.openxmlformats.org/officeDocument/2006/relationships" xmlns:p="http://schemas.openxmlformats.org/presentationml/2006/main">
  <p:tag name="AS_UNIQUEID" val="1646"/>
</p:tagLst>
</file>

<file path=ppt/tags/tag286.xml><?xml version="1.0" encoding="utf-8"?>
<p:tagLst xmlns:a="http://schemas.openxmlformats.org/drawingml/2006/main" xmlns:r="http://schemas.openxmlformats.org/officeDocument/2006/relationships" xmlns:p="http://schemas.openxmlformats.org/presentationml/2006/main">
  <p:tag name="AS_UNIQUEID" val="1647"/>
</p:tagLst>
</file>

<file path=ppt/tags/tag287.xml><?xml version="1.0" encoding="utf-8"?>
<p:tagLst xmlns:a="http://schemas.openxmlformats.org/drawingml/2006/main" xmlns:r="http://schemas.openxmlformats.org/officeDocument/2006/relationships" xmlns:p="http://schemas.openxmlformats.org/presentationml/2006/main">
  <p:tag name="AS_UNIQUEID" val="1648"/>
</p:tagLst>
</file>

<file path=ppt/tags/tag288.xml><?xml version="1.0" encoding="utf-8"?>
<p:tagLst xmlns:a="http://schemas.openxmlformats.org/drawingml/2006/main" xmlns:r="http://schemas.openxmlformats.org/officeDocument/2006/relationships" xmlns:p="http://schemas.openxmlformats.org/presentationml/2006/main">
  <p:tag name="AS_UNIQUEID" val="1652"/>
</p:tagLst>
</file>

<file path=ppt/tags/tag289.xml><?xml version="1.0" encoding="utf-8"?>
<p:tagLst xmlns:a="http://schemas.openxmlformats.org/drawingml/2006/main" xmlns:r="http://schemas.openxmlformats.org/officeDocument/2006/relationships" xmlns:p="http://schemas.openxmlformats.org/presentationml/2006/main">
  <p:tag name="AS_UNIQUEID" val="1651"/>
</p:tagLst>
</file>

<file path=ppt/tags/tag29.xml><?xml version="1.0" encoding="utf-8"?>
<p:tagLst xmlns:a="http://schemas.openxmlformats.org/drawingml/2006/main" xmlns:r="http://schemas.openxmlformats.org/officeDocument/2006/relationships" xmlns:p="http://schemas.openxmlformats.org/presentationml/2006/main">
  <p:tag name="AS_UNIQUEID" val="1140"/>
</p:tagLst>
</file>

<file path=ppt/tags/tag290.xml><?xml version="1.0" encoding="utf-8"?>
<p:tagLst xmlns:a="http://schemas.openxmlformats.org/drawingml/2006/main" xmlns:r="http://schemas.openxmlformats.org/officeDocument/2006/relationships" xmlns:p="http://schemas.openxmlformats.org/presentationml/2006/main">
  <p:tag name="AS_UNIQUEID" val="1649"/>
</p:tagLst>
</file>

<file path=ppt/tags/tag291.xml><?xml version="1.0" encoding="utf-8"?>
<p:tagLst xmlns:a="http://schemas.openxmlformats.org/drawingml/2006/main" xmlns:r="http://schemas.openxmlformats.org/officeDocument/2006/relationships" xmlns:p="http://schemas.openxmlformats.org/presentationml/2006/main">
  <p:tag name="AS_UNIQUEID" val="1650"/>
</p:tagLst>
</file>

<file path=ppt/tags/tag292.xml><?xml version="1.0" encoding="utf-8"?>
<p:tagLst xmlns:a="http://schemas.openxmlformats.org/drawingml/2006/main" xmlns:r="http://schemas.openxmlformats.org/officeDocument/2006/relationships" xmlns:p="http://schemas.openxmlformats.org/presentationml/2006/main">
  <p:tag name="AS_UNIQUEID" val="1654"/>
</p:tagLst>
</file>

<file path=ppt/tags/tag293.xml><?xml version="1.0" encoding="utf-8"?>
<p:tagLst xmlns:a="http://schemas.openxmlformats.org/drawingml/2006/main" xmlns:r="http://schemas.openxmlformats.org/officeDocument/2006/relationships" xmlns:p="http://schemas.openxmlformats.org/presentationml/2006/main">
  <p:tag name="KSO_WM_SLIDE_ID" val="custom20203158_17"/>
  <p:tag name="KSO_WM_TEMPLATE_SUBCATEGORY" val="0"/>
  <p:tag name="KSO_WM_TEMPLATE_MASTER_TYPE" val="1"/>
  <p:tag name="KSO_WM_TEMPLATE_COLOR_TYPE" val="1"/>
  <p:tag name="KSO_WM_SLIDE_ITEM_CNT" val="0"/>
  <p:tag name="KSO_WM_SLIDE_INDEX" val="17"/>
  <p:tag name="KSO_WM_TAG_VERSION" val="1.0"/>
  <p:tag name="KSO_WM_BEAUTIFY_FLAG" val="#wm#"/>
  <p:tag name="KSO_WM_TEMPLATE_CATEGORY" val="custom"/>
  <p:tag name="KSO_WM_TEMPLATE_INDEX" val="20203158"/>
  <p:tag name="KSO_WM_SLIDE_TYPE" val="text"/>
  <p:tag name="KSO_WM_SLIDE_SUBTYPE" val="pureTxt"/>
  <p:tag name="KSO_WM_SLIDE_SIZE" val="516.769*295.01"/>
  <p:tag name="KSO_WM_SLIDE_POSITION" val="61*168.54"/>
  <p:tag name="KSO_WM_SLIDE_LAYOUT" val="a_h"/>
  <p:tag name="KSO_WM_SLIDE_LAYOUT_CNT" val="1_2"/>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8_17*h_i*2_1"/>
  <p:tag name="KSO_WM_TEMPLATE_CATEGORY" val="custom"/>
  <p:tag name="KSO_WM_TEMPLATE_INDEX" val="20203158"/>
  <p:tag name="KSO_WM_UNIT_LAYERLEVEL" val="1_1"/>
  <p:tag name="KSO_WM_TAG_VERSION" val="1.0"/>
  <p:tag name="KSO_WM_BEAUTIFY_FLAG" val="#wm#"/>
  <p:tag name="KSO_WM_UNIT_TYPE" val="h_i"/>
  <p:tag name="KSO_WM_UNIT_INDEX" val="2_1"/>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8_17*i*4"/>
  <p:tag name="KSO_WM_TEMPLATE_CATEGORY" val="custom"/>
  <p:tag name="KSO_WM_TEMPLATE_INDEX" val="20203158"/>
  <p:tag name="KSO_WM_UNIT_LAYERLEVEL" val="1"/>
  <p:tag name="KSO_WM_TAG_VERSION" val="1.0"/>
  <p:tag name="KSO_WM_BEAUTIFY_FLAG" val="#wm#"/>
  <p:tag name="KSO_WM_UNIT_TYPE" val="i"/>
  <p:tag name="KSO_WM_UNIT_INDEX" val="4"/>
</p:tagLst>
</file>

<file path=ppt/tags/tag296.xml><?xml version="1.0" encoding="utf-8"?>
<p:tagLst xmlns:a="http://schemas.openxmlformats.org/drawingml/2006/main" xmlns:r="http://schemas.openxmlformats.org/officeDocument/2006/relationships" xmlns:p="http://schemas.openxmlformats.org/presentationml/2006/main">
  <p:tag name="AS_UNIQUEID" val="1396"/>
</p:tagLst>
</file>

<file path=ppt/tags/tag297.xml><?xml version="1.0" encoding="utf-8"?>
<p:tagLst xmlns:a="http://schemas.openxmlformats.org/drawingml/2006/main" xmlns:r="http://schemas.openxmlformats.org/officeDocument/2006/relationships" xmlns:p="http://schemas.openxmlformats.org/presentationml/2006/main">
  <p:tag name="KSO_WM_UNIT_TABLE_BEAUTIFY" val="smartTable{38cc4a8b-3f76-4871-ba45-75df802609f6}"/>
</p:tagLst>
</file>

<file path=ppt/tags/tag298.xml><?xml version="1.0" encoding="utf-8"?>
<p:tagLst xmlns:a="http://schemas.openxmlformats.org/drawingml/2006/main" xmlns:r="http://schemas.openxmlformats.org/officeDocument/2006/relationships" xmlns:p="http://schemas.openxmlformats.org/presentationml/2006/main">
  <p:tag name="AS_UNIQUEID" val="1396"/>
</p:tagLst>
</file>

<file path=ppt/tags/tag299.xml><?xml version="1.0" encoding="utf-8"?>
<p:tagLst xmlns:a="http://schemas.openxmlformats.org/drawingml/2006/main" xmlns:r="http://schemas.openxmlformats.org/officeDocument/2006/relationships" xmlns:p="http://schemas.openxmlformats.org/presentationml/2006/main">
  <p:tag name="AS_UNIQUEID" val="1714"/>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AS_UNIQUEID" val="1141"/>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3158"/>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3158"/>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3158"/>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3158"/>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3158"/>
</p:tagLst>
</file>

<file path=ppt/tags/tag305.xml><?xml version="1.0" encoding="utf-8"?>
<p:tagLst xmlns:a="http://schemas.openxmlformats.org/drawingml/2006/main" xmlns:r="http://schemas.openxmlformats.org/officeDocument/2006/relationships" xmlns:p="http://schemas.openxmlformats.org/presentationml/2006/main">
  <p:tag name="KSO_WM_UNIT_TABLE_BEAUTIFY" val="smartTable{0f2aeb1f-1c26-4bd7-8b01-4b7e59bb1a52}"/>
</p:tagLst>
</file>

<file path=ppt/tags/tag306.xml><?xml version="1.0" encoding="utf-8"?>
<p:tagLst xmlns:a="http://schemas.openxmlformats.org/drawingml/2006/main" xmlns:r="http://schemas.openxmlformats.org/officeDocument/2006/relationships" xmlns:p="http://schemas.openxmlformats.org/presentationml/2006/main">
  <p:tag name="AS_UNIQUEID" val="1396"/>
</p:tagLst>
</file>

<file path=ppt/tags/tag307.xml><?xml version="1.0" encoding="utf-8"?>
<p:tagLst xmlns:a="http://schemas.openxmlformats.org/drawingml/2006/main" xmlns:r="http://schemas.openxmlformats.org/officeDocument/2006/relationships" xmlns:p="http://schemas.openxmlformats.org/presentationml/2006/main">
  <p:tag name="AS_UNIQUEID" val="1732"/>
</p:tagLst>
</file>

<file path=ppt/tags/tag308.xml><?xml version="1.0" encoding="utf-8"?>
<p:tagLst xmlns:a="http://schemas.openxmlformats.org/drawingml/2006/main" xmlns:r="http://schemas.openxmlformats.org/officeDocument/2006/relationships" xmlns:p="http://schemas.openxmlformats.org/presentationml/2006/main">
  <p:tag name="AS_UNIQUEID" val="1736"/>
</p:tagLst>
</file>

<file path=ppt/tags/tag309.xml><?xml version="1.0" encoding="utf-8"?>
<p:tagLst xmlns:a="http://schemas.openxmlformats.org/drawingml/2006/main" xmlns:r="http://schemas.openxmlformats.org/officeDocument/2006/relationships" xmlns:p="http://schemas.openxmlformats.org/presentationml/2006/main">
  <p:tag name="KSO_WM_SLIDE_ID" val="custom20203158_10"/>
  <p:tag name="KSO_WM_TEMPLATE_SUBCATEGORY" val="0"/>
  <p:tag name="KSO_WM_TEMPLATE_MASTER_TYPE" val="1"/>
  <p:tag name="KSO_WM_TEMPLATE_COLOR_TYPE" val="1"/>
  <p:tag name="KSO_WM_SLIDE_ITEM_CNT" val="4"/>
  <p:tag name="KSO_WM_SLIDE_INDEX" val="10"/>
  <p:tag name="KSO_WM_TAG_VERSION" val="1.0"/>
  <p:tag name="KSO_WM_BEAUTIFY_FLAG" val="#wm#"/>
  <p:tag name="KSO_WM_TEMPLATE_CATEGORY" val="custom"/>
  <p:tag name="KSO_WM_TEMPLATE_INDEX" val="20203158"/>
  <p:tag name="KSO_WM_SLIDE_TYPE" val="text"/>
  <p:tag name="KSO_WM_SLIDE_SUBTYPE" val="diag"/>
  <p:tag name="KSO_WM_SLIDE_SIZE" val="404.2*364.5"/>
  <p:tag name="KSO_WM_SLIDE_POSITION" val="446.55*147.9"/>
  <p:tag name="KSO_WM_DIAGRAM_GROUP_CODE" val="l1-2"/>
  <p:tag name="KSO_WM_SLIDE_DIAGTYPE" val="l"/>
  <p:tag name="KSO_WM_SLIDE_LAYOUT" val="a_d_l"/>
  <p:tag name="KSO_WM_SLIDE_LAYOUT_CNT" val="1_1_1"/>
</p:tagLst>
</file>

<file path=ppt/tags/tag31.xml><?xml version="1.0" encoding="utf-8"?>
<p:tagLst xmlns:a="http://schemas.openxmlformats.org/drawingml/2006/main" xmlns:r="http://schemas.openxmlformats.org/officeDocument/2006/relationships" xmlns:p="http://schemas.openxmlformats.org/presentationml/2006/main">
  <p:tag name="AS_UNIQUEID" val="1134"/>
</p:tagLst>
</file>

<file path=ppt/tags/tag310.xml><?xml version="1.0" encoding="utf-8"?>
<p:tagLst xmlns:a="http://schemas.openxmlformats.org/drawingml/2006/main" xmlns:r="http://schemas.openxmlformats.org/officeDocument/2006/relationships" xmlns:p="http://schemas.openxmlformats.org/presentationml/2006/main">
  <p:tag name="KSO_WM_UNIT_TABLE_BEAUTIFY" val="smartTable{59b20052-35d0-4e50-bca6-883fc2e511d7}"/>
</p:tagLst>
</file>

<file path=ppt/tags/tag311.xml><?xml version="1.0" encoding="utf-8"?>
<p:tagLst xmlns:a="http://schemas.openxmlformats.org/drawingml/2006/main" xmlns:r="http://schemas.openxmlformats.org/officeDocument/2006/relationships" xmlns:p="http://schemas.openxmlformats.org/presentationml/2006/main">
  <p:tag name="AS_UNIQUEID" val="1396"/>
</p:tagLst>
</file>

<file path=ppt/tags/tag312.xml><?xml version="1.0" encoding="utf-8"?>
<p:tagLst xmlns:a="http://schemas.openxmlformats.org/drawingml/2006/main" xmlns:r="http://schemas.openxmlformats.org/officeDocument/2006/relationships" xmlns:p="http://schemas.openxmlformats.org/presentationml/2006/main">
  <p:tag name="AS_UNIQUEID" val="1864"/>
</p:tagLst>
</file>

<file path=ppt/tags/tag313.xml><?xml version="1.0" encoding="utf-8"?>
<p:tagLst xmlns:a="http://schemas.openxmlformats.org/drawingml/2006/main" xmlns:r="http://schemas.openxmlformats.org/officeDocument/2006/relationships" xmlns:p="http://schemas.openxmlformats.org/presentationml/2006/main">
  <p:tag name="AS_UNIQUEID" val="1864"/>
</p:tagLst>
</file>

<file path=ppt/tags/tag314.xml><?xml version="1.0" encoding="utf-8"?>
<p:tagLst xmlns:a="http://schemas.openxmlformats.org/drawingml/2006/main" xmlns:r="http://schemas.openxmlformats.org/officeDocument/2006/relationships" xmlns:p="http://schemas.openxmlformats.org/presentationml/2006/main">
  <p:tag name="AS_UNIQUEID" val="1864"/>
</p:tagLst>
</file>

<file path=ppt/tags/tag315.xml><?xml version="1.0" encoding="utf-8"?>
<p:tagLst xmlns:a="http://schemas.openxmlformats.org/drawingml/2006/main" xmlns:r="http://schemas.openxmlformats.org/officeDocument/2006/relationships" xmlns:p="http://schemas.openxmlformats.org/presentationml/2006/main">
  <p:tag name="AS_UNIQUEID" val="1748"/>
</p:tagLst>
</file>

<file path=ppt/tags/tag316.xml><?xml version="1.0" encoding="utf-8"?>
<p:tagLst xmlns:a="http://schemas.openxmlformats.org/drawingml/2006/main" xmlns:r="http://schemas.openxmlformats.org/officeDocument/2006/relationships" xmlns:p="http://schemas.openxmlformats.org/presentationml/2006/main">
  <p:tag name="AS_UNIQUEID" val="1753"/>
</p:tagLst>
</file>

<file path=ppt/tags/tag317.xml><?xml version="1.0" encoding="utf-8"?>
<p:tagLst xmlns:a="http://schemas.openxmlformats.org/drawingml/2006/main" xmlns:r="http://schemas.openxmlformats.org/officeDocument/2006/relationships" xmlns:p="http://schemas.openxmlformats.org/presentationml/2006/main">
  <p:tag name="AS_UNIQUEID" val="1754"/>
</p:tagLst>
</file>

<file path=ppt/tags/tag318.xml><?xml version="1.0" encoding="utf-8"?>
<p:tagLst xmlns:a="http://schemas.openxmlformats.org/drawingml/2006/main" xmlns:r="http://schemas.openxmlformats.org/officeDocument/2006/relationships" xmlns:p="http://schemas.openxmlformats.org/presentationml/2006/main">
  <p:tag name="AS_UNIQUEID" val="1755"/>
</p:tagLst>
</file>

<file path=ppt/tags/tag319.xml><?xml version="1.0" encoding="utf-8"?>
<p:tagLst xmlns:a="http://schemas.openxmlformats.org/drawingml/2006/main" xmlns:r="http://schemas.openxmlformats.org/officeDocument/2006/relationships" xmlns:p="http://schemas.openxmlformats.org/presentationml/2006/main">
  <p:tag name="AS_UNIQUEID" val="1756"/>
</p:tagLst>
</file>

<file path=ppt/tags/tag32.xml><?xml version="1.0" encoding="utf-8"?>
<p:tagLst xmlns:a="http://schemas.openxmlformats.org/drawingml/2006/main" xmlns:r="http://schemas.openxmlformats.org/officeDocument/2006/relationships" xmlns:p="http://schemas.openxmlformats.org/presentationml/2006/main">
  <p:tag name="AS_UNIQUEID" val="1135"/>
</p:tagLst>
</file>

<file path=ppt/tags/tag320.xml><?xml version="1.0" encoding="utf-8"?>
<p:tagLst xmlns:a="http://schemas.openxmlformats.org/drawingml/2006/main" xmlns:r="http://schemas.openxmlformats.org/officeDocument/2006/relationships" xmlns:p="http://schemas.openxmlformats.org/presentationml/2006/main">
  <p:tag name="AS_UNIQUEID" val="1757"/>
</p:tagLst>
</file>

<file path=ppt/tags/tag321.xml><?xml version="1.0" encoding="utf-8"?>
<p:tagLst xmlns:a="http://schemas.openxmlformats.org/drawingml/2006/main" xmlns:r="http://schemas.openxmlformats.org/officeDocument/2006/relationships" xmlns:p="http://schemas.openxmlformats.org/presentationml/2006/main">
  <p:tag name="AS_UNIQUEID" val="1758"/>
</p:tagLst>
</file>

<file path=ppt/tags/tag322.xml><?xml version="1.0" encoding="utf-8"?>
<p:tagLst xmlns:a="http://schemas.openxmlformats.org/drawingml/2006/main" xmlns:r="http://schemas.openxmlformats.org/officeDocument/2006/relationships" xmlns:p="http://schemas.openxmlformats.org/presentationml/2006/main">
  <p:tag name="AS_UNIQUEID" val="1759"/>
</p:tagLst>
</file>

<file path=ppt/tags/tag323.xml><?xml version="1.0" encoding="utf-8"?>
<p:tagLst xmlns:a="http://schemas.openxmlformats.org/drawingml/2006/main" xmlns:r="http://schemas.openxmlformats.org/officeDocument/2006/relationships" xmlns:p="http://schemas.openxmlformats.org/presentationml/2006/main">
  <p:tag name="AS_UNIQUEID" val="1760"/>
</p:tagLst>
</file>

<file path=ppt/tags/tag324.xml><?xml version="1.0" encoding="utf-8"?>
<p:tagLst xmlns:a="http://schemas.openxmlformats.org/drawingml/2006/main" xmlns:r="http://schemas.openxmlformats.org/officeDocument/2006/relationships" xmlns:p="http://schemas.openxmlformats.org/presentationml/2006/main">
  <p:tag name="AS_UNIQUEID" val="1761"/>
</p:tagLst>
</file>

<file path=ppt/tags/tag325.xml><?xml version="1.0" encoding="utf-8"?>
<p:tagLst xmlns:a="http://schemas.openxmlformats.org/drawingml/2006/main" xmlns:r="http://schemas.openxmlformats.org/officeDocument/2006/relationships" xmlns:p="http://schemas.openxmlformats.org/presentationml/2006/main">
  <p:tag name="AS_UNIQUEID" val="1762"/>
</p:tagLst>
</file>

<file path=ppt/tags/tag326.xml><?xml version="1.0" encoding="utf-8"?>
<p:tagLst xmlns:a="http://schemas.openxmlformats.org/drawingml/2006/main" xmlns:r="http://schemas.openxmlformats.org/officeDocument/2006/relationships" xmlns:p="http://schemas.openxmlformats.org/presentationml/2006/main">
  <p:tag name="AS_UNIQUEID" val="1763"/>
</p:tagLst>
</file>

<file path=ppt/tags/tag327.xml><?xml version="1.0" encoding="utf-8"?>
<p:tagLst xmlns:a="http://schemas.openxmlformats.org/drawingml/2006/main" xmlns:r="http://schemas.openxmlformats.org/officeDocument/2006/relationships" xmlns:p="http://schemas.openxmlformats.org/presentationml/2006/main">
  <p:tag name="AS_UNIQUEID" val="1764"/>
</p:tagLst>
</file>

<file path=ppt/tags/tag328.xml><?xml version="1.0" encoding="utf-8"?>
<p:tagLst xmlns:a="http://schemas.openxmlformats.org/drawingml/2006/main" xmlns:r="http://schemas.openxmlformats.org/officeDocument/2006/relationships" xmlns:p="http://schemas.openxmlformats.org/presentationml/2006/main">
  <p:tag name="AS_UNIQUEID" val="1765"/>
</p:tagLst>
</file>

<file path=ppt/tags/tag329.xml><?xml version="1.0" encoding="utf-8"?>
<p:tagLst xmlns:a="http://schemas.openxmlformats.org/drawingml/2006/main" xmlns:r="http://schemas.openxmlformats.org/officeDocument/2006/relationships" xmlns:p="http://schemas.openxmlformats.org/presentationml/2006/main">
  <p:tag name="AS_UNIQUEID" val="1766"/>
</p:tagLst>
</file>

<file path=ppt/tags/tag33.xml><?xml version="1.0" encoding="utf-8"?>
<p:tagLst xmlns:a="http://schemas.openxmlformats.org/drawingml/2006/main" xmlns:r="http://schemas.openxmlformats.org/officeDocument/2006/relationships" xmlns:p="http://schemas.openxmlformats.org/presentationml/2006/main">
  <p:tag name="AS_UNIQUEID" val="1136"/>
</p:tagLst>
</file>

<file path=ppt/tags/tag330.xml><?xml version="1.0" encoding="utf-8"?>
<p:tagLst xmlns:a="http://schemas.openxmlformats.org/drawingml/2006/main" xmlns:r="http://schemas.openxmlformats.org/officeDocument/2006/relationships" xmlns:p="http://schemas.openxmlformats.org/presentationml/2006/main">
  <p:tag name="AS_UNIQUEID" val="1767"/>
</p:tagLst>
</file>

<file path=ppt/tags/tag331.xml><?xml version="1.0" encoding="utf-8"?>
<p:tagLst xmlns:a="http://schemas.openxmlformats.org/drawingml/2006/main" xmlns:r="http://schemas.openxmlformats.org/officeDocument/2006/relationships" xmlns:p="http://schemas.openxmlformats.org/presentationml/2006/main">
  <p:tag name="AS_UNIQUEID" val="1749"/>
</p:tagLst>
</file>

<file path=ppt/tags/tag332.xml><?xml version="1.0" encoding="utf-8"?>
<p:tagLst xmlns:a="http://schemas.openxmlformats.org/drawingml/2006/main" xmlns:r="http://schemas.openxmlformats.org/officeDocument/2006/relationships" xmlns:p="http://schemas.openxmlformats.org/presentationml/2006/main">
  <p:tag name="AS_UNIQUEID" val="1750"/>
</p:tagLst>
</file>

<file path=ppt/tags/tag333.xml><?xml version="1.0" encoding="utf-8"?>
<p:tagLst xmlns:a="http://schemas.openxmlformats.org/drawingml/2006/main" xmlns:r="http://schemas.openxmlformats.org/officeDocument/2006/relationships" xmlns:p="http://schemas.openxmlformats.org/presentationml/2006/main">
  <p:tag name="AS_UNIQUEID" val="1751"/>
</p:tagLst>
</file>

<file path=ppt/tags/tag334.xml><?xml version="1.0" encoding="utf-8"?>
<p:tagLst xmlns:a="http://schemas.openxmlformats.org/drawingml/2006/main" xmlns:r="http://schemas.openxmlformats.org/officeDocument/2006/relationships" xmlns:p="http://schemas.openxmlformats.org/presentationml/2006/main">
  <p:tag name="AS_UNIQUEID" val="1752"/>
</p:tagLst>
</file>

<file path=ppt/tags/tag335.xml><?xml version="1.0" encoding="utf-8"?>
<p:tagLst xmlns:a="http://schemas.openxmlformats.org/drawingml/2006/main" xmlns:r="http://schemas.openxmlformats.org/officeDocument/2006/relationships" xmlns:p="http://schemas.openxmlformats.org/presentationml/2006/main">
  <p:tag name="AS_UNIQUEID" val="2064"/>
</p:tagLst>
</file>

<file path=ppt/tags/tag336.xml><?xml version="1.0" encoding="utf-8"?>
<p:tagLst xmlns:a="http://schemas.openxmlformats.org/drawingml/2006/main" xmlns:r="http://schemas.openxmlformats.org/officeDocument/2006/relationships" xmlns:p="http://schemas.openxmlformats.org/presentationml/2006/main">
  <p:tag name="AS_UNIQUEID" val="2065"/>
</p:tagLst>
</file>

<file path=ppt/tags/tag337.xml><?xml version="1.0" encoding="utf-8"?>
<p:tagLst xmlns:a="http://schemas.openxmlformats.org/drawingml/2006/main" xmlns:r="http://schemas.openxmlformats.org/officeDocument/2006/relationships" xmlns:p="http://schemas.openxmlformats.org/presentationml/2006/main">
  <p:tag name="AS_UNIQUEID" val="2066"/>
</p:tagLst>
</file>

<file path=ppt/tags/tag338.xml><?xml version="1.0" encoding="utf-8"?>
<p:tagLst xmlns:a="http://schemas.openxmlformats.org/drawingml/2006/main" xmlns:r="http://schemas.openxmlformats.org/officeDocument/2006/relationships" xmlns:p="http://schemas.openxmlformats.org/presentationml/2006/main">
  <p:tag name="AS_UNIQUEID" val="2067"/>
</p:tagLst>
</file>

<file path=ppt/tags/tag339.xml><?xml version="1.0" encoding="utf-8"?>
<p:tagLst xmlns:a="http://schemas.openxmlformats.org/drawingml/2006/main" xmlns:r="http://schemas.openxmlformats.org/officeDocument/2006/relationships" xmlns:p="http://schemas.openxmlformats.org/presentationml/2006/main">
  <p:tag name="AS_UNIQUEID" val="2068"/>
</p:tagLst>
</file>

<file path=ppt/tags/tag34.xml><?xml version="1.0" encoding="utf-8"?>
<p:tagLst xmlns:a="http://schemas.openxmlformats.org/drawingml/2006/main" xmlns:r="http://schemas.openxmlformats.org/officeDocument/2006/relationships" xmlns:p="http://schemas.openxmlformats.org/presentationml/2006/main">
  <p:tag name="AS_UNIQUEID" val="1142"/>
</p:tagLst>
</file>

<file path=ppt/tags/tag340.xml><?xml version="1.0" encoding="utf-8"?>
<p:tagLst xmlns:a="http://schemas.openxmlformats.org/drawingml/2006/main" xmlns:r="http://schemas.openxmlformats.org/officeDocument/2006/relationships" xmlns:p="http://schemas.openxmlformats.org/presentationml/2006/main">
  <p:tag name="AS_UNIQUEID" val="2069"/>
</p:tagLst>
</file>

<file path=ppt/tags/tag341.xml><?xml version="1.0" encoding="utf-8"?>
<p:tagLst xmlns:a="http://schemas.openxmlformats.org/drawingml/2006/main" xmlns:r="http://schemas.openxmlformats.org/officeDocument/2006/relationships" xmlns:p="http://schemas.openxmlformats.org/presentationml/2006/main">
  <p:tag name="AS_UNIQUEID" val="2070"/>
</p:tagLst>
</file>

<file path=ppt/tags/tag342.xml><?xml version="1.0" encoding="utf-8"?>
<p:tagLst xmlns:a="http://schemas.openxmlformats.org/drawingml/2006/main" xmlns:r="http://schemas.openxmlformats.org/officeDocument/2006/relationships" xmlns:p="http://schemas.openxmlformats.org/presentationml/2006/main">
  <p:tag name="AS_UNIQUEID" val="2071"/>
</p:tagLst>
</file>

<file path=ppt/tags/tag343.xml><?xml version="1.0" encoding="utf-8"?>
<p:tagLst xmlns:a="http://schemas.openxmlformats.org/drawingml/2006/main" xmlns:r="http://schemas.openxmlformats.org/officeDocument/2006/relationships" xmlns:p="http://schemas.openxmlformats.org/presentationml/2006/main">
  <p:tag name="AS_UNIQUEID" val="2074"/>
</p:tagLst>
</file>

<file path=ppt/tags/tag344.xml><?xml version="1.0" encoding="utf-8"?>
<p:tagLst xmlns:a="http://schemas.openxmlformats.org/drawingml/2006/main" xmlns:r="http://schemas.openxmlformats.org/officeDocument/2006/relationships" xmlns:p="http://schemas.openxmlformats.org/presentationml/2006/main">
  <p:tag name="AS_UNIQUEID" val="2075"/>
</p:tagLst>
</file>

<file path=ppt/tags/tag345.xml><?xml version="1.0" encoding="utf-8"?>
<p:tagLst xmlns:a="http://schemas.openxmlformats.org/drawingml/2006/main" xmlns:r="http://schemas.openxmlformats.org/officeDocument/2006/relationships" xmlns:p="http://schemas.openxmlformats.org/presentationml/2006/main">
  <p:tag name="AS_UNIQUEID" val="2076"/>
</p:tagLst>
</file>

<file path=ppt/tags/tag346.xml><?xml version="1.0" encoding="utf-8"?>
<p:tagLst xmlns:a="http://schemas.openxmlformats.org/drawingml/2006/main" xmlns:r="http://schemas.openxmlformats.org/officeDocument/2006/relationships" xmlns:p="http://schemas.openxmlformats.org/presentationml/2006/main">
  <p:tag name="AS_UNIQUEID" val="2077"/>
</p:tagLst>
</file>

<file path=ppt/tags/tag347.xml><?xml version="1.0" encoding="utf-8"?>
<p:tagLst xmlns:a="http://schemas.openxmlformats.org/drawingml/2006/main" xmlns:r="http://schemas.openxmlformats.org/officeDocument/2006/relationships" xmlns:p="http://schemas.openxmlformats.org/presentationml/2006/main">
  <p:tag name="AS_UNIQUEID" val="2078"/>
</p:tagLst>
</file>

<file path=ppt/tags/tag348.xml><?xml version="1.0" encoding="utf-8"?>
<p:tagLst xmlns:a="http://schemas.openxmlformats.org/drawingml/2006/main" xmlns:r="http://schemas.openxmlformats.org/officeDocument/2006/relationships" xmlns:p="http://schemas.openxmlformats.org/presentationml/2006/main">
  <p:tag name="AS_UNIQUEID" val="2079"/>
</p:tagLst>
</file>

<file path=ppt/tags/tag349.xml><?xml version="1.0" encoding="utf-8"?>
<p:tagLst xmlns:a="http://schemas.openxmlformats.org/drawingml/2006/main" xmlns:r="http://schemas.openxmlformats.org/officeDocument/2006/relationships" xmlns:p="http://schemas.openxmlformats.org/presentationml/2006/main">
  <p:tag name="AS_UNIQUEID" val="2080"/>
</p:tagLst>
</file>

<file path=ppt/tags/tag35.xml><?xml version="1.0" encoding="utf-8"?>
<p:tagLst xmlns:a="http://schemas.openxmlformats.org/drawingml/2006/main" xmlns:r="http://schemas.openxmlformats.org/officeDocument/2006/relationships" xmlns:p="http://schemas.openxmlformats.org/presentationml/2006/main">
  <p:tag name="AS_UNIQUEID" val="1143"/>
</p:tagLst>
</file>

<file path=ppt/tags/tag350.xml><?xml version="1.0" encoding="utf-8"?>
<p:tagLst xmlns:a="http://schemas.openxmlformats.org/drawingml/2006/main" xmlns:r="http://schemas.openxmlformats.org/officeDocument/2006/relationships" xmlns:p="http://schemas.openxmlformats.org/presentationml/2006/main">
  <p:tag name="AS_UNIQUEID" val="2081"/>
</p:tagLst>
</file>

<file path=ppt/tags/tag351.xml><?xml version="1.0" encoding="utf-8"?>
<p:tagLst xmlns:a="http://schemas.openxmlformats.org/drawingml/2006/main" xmlns:r="http://schemas.openxmlformats.org/officeDocument/2006/relationships" xmlns:p="http://schemas.openxmlformats.org/presentationml/2006/main">
  <p:tag name="AS_UNIQUEID" val="2437"/>
</p:tagLst>
</file>

<file path=ppt/tags/tag352.xml><?xml version="1.0" encoding="utf-8"?>
<p:tagLst xmlns:a="http://schemas.openxmlformats.org/drawingml/2006/main" xmlns:r="http://schemas.openxmlformats.org/officeDocument/2006/relationships" xmlns:p="http://schemas.openxmlformats.org/presentationml/2006/main">
  <p:tag name="AS_UNIQUEID" val="2438"/>
</p:tagLst>
</file>

<file path=ppt/tags/tag353.xml><?xml version="1.0" encoding="utf-8"?>
<p:tagLst xmlns:a="http://schemas.openxmlformats.org/drawingml/2006/main" xmlns:r="http://schemas.openxmlformats.org/officeDocument/2006/relationships" xmlns:p="http://schemas.openxmlformats.org/presentationml/2006/main">
  <p:tag name="AS_UNIQUEID" val="2439"/>
</p:tagLst>
</file>

<file path=ppt/tags/tag354.xml><?xml version="1.0" encoding="utf-8"?>
<p:tagLst xmlns:a="http://schemas.openxmlformats.org/drawingml/2006/main" xmlns:r="http://schemas.openxmlformats.org/officeDocument/2006/relationships" xmlns:p="http://schemas.openxmlformats.org/presentationml/2006/main">
  <p:tag name="AS_UNIQUEID" val="2082"/>
</p:tagLst>
</file>

<file path=ppt/tags/tag355.xml><?xml version="1.0" encoding="utf-8"?>
<p:tagLst xmlns:a="http://schemas.openxmlformats.org/drawingml/2006/main" xmlns:r="http://schemas.openxmlformats.org/officeDocument/2006/relationships" xmlns:p="http://schemas.openxmlformats.org/presentationml/2006/main">
  <p:tag name="AS_UNIQUEID" val="2083"/>
</p:tagLst>
</file>

<file path=ppt/tags/tag356.xml><?xml version="1.0" encoding="utf-8"?>
<p:tagLst xmlns:a="http://schemas.openxmlformats.org/drawingml/2006/main" xmlns:r="http://schemas.openxmlformats.org/officeDocument/2006/relationships" xmlns:p="http://schemas.openxmlformats.org/presentationml/2006/main">
  <p:tag name="AS_UNIQUEID" val="2084"/>
</p:tagLst>
</file>

<file path=ppt/tags/tag357.xml><?xml version="1.0" encoding="utf-8"?>
<p:tagLst xmlns:a="http://schemas.openxmlformats.org/drawingml/2006/main" xmlns:r="http://schemas.openxmlformats.org/officeDocument/2006/relationships" xmlns:p="http://schemas.openxmlformats.org/presentationml/2006/main">
  <p:tag name="AS_UNIQUEID" val="2085"/>
</p:tagLst>
</file>

<file path=ppt/tags/tag358.xml><?xml version="1.0" encoding="utf-8"?>
<p:tagLst xmlns:a="http://schemas.openxmlformats.org/drawingml/2006/main" xmlns:r="http://schemas.openxmlformats.org/officeDocument/2006/relationships" xmlns:p="http://schemas.openxmlformats.org/presentationml/2006/main">
  <p:tag name="AS_UNIQUEID" val="2086"/>
</p:tagLst>
</file>

<file path=ppt/tags/tag359.xml><?xml version="1.0" encoding="utf-8"?>
<p:tagLst xmlns:a="http://schemas.openxmlformats.org/drawingml/2006/main" xmlns:r="http://schemas.openxmlformats.org/officeDocument/2006/relationships" xmlns:p="http://schemas.openxmlformats.org/presentationml/2006/main">
  <p:tag name="AS_UNIQUEID" val="2087"/>
</p:tagLst>
</file>

<file path=ppt/tags/tag36.xml><?xml version="1.0" encoding="utf-8"?>
<p:tagLst xmlns:a="http://schemas.openxmlformats.org/drawingml/2006/main" xmlns:r="http://schemas.openxmlformats.org/officeDocument/2006/relationships" xmlns:p="http://schemas.openxmlformats.org/presentationml/2006/main">
  <p:tag name="AS_UNIQUEID" val="1144"/>
</p:tagLst>
</file>

<file path=ppt/tags/tag360.xml><?xml version="1.0" encoding="utf-8"?>
<p:tagLst xmlns:a="http://schemas.openxmlformats.org/drawingml/2006/main" xmlns:r="http://schemas.openxmlformats.org/officeDocument/2006/relationships" xmlns:p="http://schemas.openxmlformats.org/presentationml/2006/main">
  <p:tag name="AS_UNIQUEID" val="2088"/>
</p:tagLst>
</file>

<file path=ppt/tags/tag361.xml><?xml version="1.0" encoding="utf-8"?>
<p:tagLst xmlns:a="http://schemas.openxmlformats.org/drawingml/2006/main" xmlns:r="http://schemas.openxmlformats.org/officeDocument/2006/relationships" xmlns:p="http://schemas.openxmlformats.org/presentationml/2006/main">
  <p:tag name="AS_UNIQUEID" val="2089"/>
</p:tagLst>
</file>

<file path=ppt/tags/tag362.xml><?xml version="1.0" encoding="utf-8"?>
<p:tagLst xmlns:a="http://schemas.openxmlformats.org/drawingml/2006/main" xmlns:r="http://schemas.openxmlformats.org/officeDocument/2006/relationships" xmlns:p="http://schemas.openxmlformats.org/presentationml/2006/main">
  <p:tag name="AS_UNIQUEID" val="2090"/>
</p:tagLst>
</file>

<file path=ppt/tags/tag363.xml><?xml version="1.0" encoding="utf-8"?>
<p:tagLst xmlns:a="http://schemas.openxmlformats.org/drawingml/2006/main" xmlns:r="http://schemas.openxmlformats.org/officeDocument/2006/relationships" xmlns:p="http://schemas.openxmlformats.org/presentationml/2006/main">
  <p:tag name="AS_UNIQUEID" val="2440"/>
</p:tagLst>
</file>

<file path=ppt/tags/tag364.xml><?xml version="1.0" encoding="utf-8"?>
<p:tagLst xmlns:a="http://schemas.openxmlformats.org/drawingml/2006/main" xmlns:r="http://schemas.openxmlformats.org/officeDocument/2006/relationships" xmlns:p="http://schemas.openxmlformats.org/presentationml/2006/main">
  <p:tag name="AS_UNIQUEID" val="2441"/>
</p:tagLst>
</file>

<file path=ppt/tags/tag365.xml><?xml version="1.0" encoding="utf-8"?>
<p:tagLst xmlns:a="http://schemas.openxmlformats.org/drawingml/2006/main" xmlns:r="http://schemas.openxmlformats.org/officeDocument/2006/relationships" xmlns:p="http://schemas.openxmlformats.org/presentationml/2006/main">
  <p:tag name="AS_UNIQUEID" val="2442"/>
</p:tagLst>
</file>

<file path=ppt/tags/tag366.xml><?xml version="1.0" encoding="utf-8"?>
<p:tagLst xmlns:a="http://schemas.openxmlformats.org/drawingml/2006/main" xmlns:r="http://schemas.openxmlformats.org/officeDocument/2006/relationships" xmlns:p="http://schemas.openxmlformats.org/presentationml/2006/main">
  <p:tag name="AS_UNIQUEID" val="2091"/>
</p:tagLst>
</file>

<file path=ppt/tags/tag367.xml><?xml version="1.0" encoding="utf-8"?>
<p:tagLst xmlns:a="http://schemas.openxmlformats.org/drawingml/2006/main" xmlns:r="http://schemas.openxmlformats.org/officeDocument/2006/relationships" xmlns:p="http://schemas.openxmlformats.org/presentationml/2006/main">
  <p:tag name="AS_UNIQUEID" val="2092"/>
</p:tagLst>
</file>

<file path=ppt/tags/tag368.xml><?xml version="1.0" encoding="utf-8"?>
<p:tagLst xmlns:a="http://schemas.openxmlformats.org/drawingml/2006/main" xmlns:r="http://schemas.openxmlformats.org/officeDocument/2006/relationships" xmlns:p="http://schemas.openxmlformats.org/presentationml/2006/main">
  <p:tag name="AS_UNIQUEID" val="2093"/>
</p:tagLst>
</file>

<file path=ppt/tags/tag369.xml><?xml version="1.0" encoding="utf-8"?>
<p:tagLst xmlns:a="http://schemas.openxmlformats.org/drawingml/2006/main" xmlns:r="http://schemas.openxmlformats.org/officeDocument/2006/relationships" xmlns:p="http://schemas.openxmlformats.org/presentationml/2006/main">
  <p:tag name="AS_UNIQUEID" val="2094"/>
</p:tagLst>
</file>

<file path=ppt/tags/tag37.xml><?xml version="1.0" encoding="utf-8"?>
<p:tagLst xmlns:a="http://schemas.openxmlformats.org/drawingml/2006/main" xmlns:r="http://schemas.openxmlformats.org/officeDocument/2006/relationships" xmlns:p="http://schemas.openxmlformats.org/presentationml/2006/main">
  <p:tag name="AS_UNIQUEID" val="1145"/>
</p:tagLst>
</file>

<file path=ppt/tags/tag370.xml><?xml version="1.0" encoding="utf-8"?>
<p:tagLst xmlns:a="http://schemas.openxmlformats.org/drawingml/2006/main" xmlns:r="http://schemas.openxmlformats.org/officeDocument/2006/relationships" xmlns:p="http://schemas.openxmlformats.org/presentationml/2006/main">
  <p:tag name="AS_UNIQUEID" val="2095"/>
</p:tagLst>
</file>

<file path=ppt/tags/tag371.xml><?xml version="1.0" encoding="utf-8"?>
<p:tagLst xmlns:a="http://schemas.openxmlformats.org/drawingml/2006/main" xmlns:r="http://schemas.openxmlformats.org/officeDocument/2006/relationships" xmlns:p="http://schemas.openxmlformats.org/presentationml/2006/main">
  <p:tag name="AS_UNIQUEID" val="2096"/>
</p:tagLst>
</file>

<file path=ppt/tags/tag372.xml><?xml version="1.0" encoding="utf-8"?>
<p:tagLst xmlns:a="http://schemas.openxmlformats.org/drawingml/2006/main" xmlns:r="http://schemas.openxmlformats.org/officeDocument/2006/relationships" xmlns:p="http://schemas.openxmlformats.org/presentationml/2006/main">
  <p:tag name="AS_UNIQUEID" val="2097"/>
</p:tagLst>
</file>

<file path=ppt/tags/tag373.xml><?xml version="1.0" encoding="utf-8"?>
<p:tagLst xmlns:a="http://schemas.openxmlformats.org/drawingml/2006/main" xmlns:r="http://schemas.openxmlformats.org/officeDocument/2006/relationships" xmlns:p="http://schemas.openxmlformats.org/presentationml/2006/main">
  <p:tag name="AS_UNIQUEID" val="2098"/>
</p:tagLst>
</file>

<file path=ppt/tags/tag374.xml><?xml version="1.0" encoding="utf-8"?>
<p:tagLst xmlns:a="http://schemas.openxmlformats.org/drawingml/2006/main" xmlns:r="http://schemas.openxmlformats.org/officeDocument/2006/relationships" xmlns:p="http://schemas.openxmlformats.org/presentationml/2006/main">
  <p:tag name="AS_UNIQUEID" val="2099"/>
</p:tagLst>
</file>

<file path=ppt/tags/tag375.xml><?xml version="1.0" encoding="utf-8"?>
<p:tagLst xmlns:a="http://schemas.openxmlformats.org/drawingml/2006/main" xmlns:r="http://schemas.openxmlformats.org/officeDocument/2006/relationships" xmlns:p="http://schemas.openxmlformats.org/presentationml/2006/main">
  <p:tag name="AS_UNIQUEID" val="2100"/>
</p:tagLst>
</file>

<file path=ppt/tags/tag376.xml><?xml version="1.0" encoding="utf-8"?>
<p:tagLst xmlns:a="http://schemas.openxmlformats.org/drawingml/2006/main" xmlns:r="http://schemas.openxmlformats.org/officeDocument/2006/relationships" xmlns:p="http://schemas.openxmlformats.org/presentationml/2006/main">
  <p:tag name="AS_UNIQUEID" val="2101"/>
</p:tagLst>
</file>

<file path=ppt/tags/tag377.xml><?xml version="1.0" encoding="utf-8"?>
<p:tagLst xmlns:a="http://schemas.openxmlformats.org/drawingml/2006/main" xmlns:r="http://schemas.openxmlformats.org/officeDocument/2006/relationships" xmlns:p="http://schemas.openxmlformats.org/presentationml/2006/main">
  <p:tag name="AS_UNIQUEID" val="2102"/>
</p:tagLst>
</file>

<file path=ppt/tags/tag378.xml><?xml version="1.0" encoding="utf-8"?>
<p:tagLst xmlns:a="http://schemas.openxmlformats.org/drawingml/2006/main" xmlns:r="http://schemas.openxmlformats.org/officeDocument/2006/relationships" xmlns:p="http://schemas.openxmlformats.org/presentationml/2006/main">
  <p:tag name="AS_UNIQUEID" val="2054"/>
</p:tagLst>
</file>

<file path=ppt/tags/tag379.xml><?xml version="1.0" encoding="utf-8"?>
<p:tagLst xmlns:a="http://schemas.openxmlformats.org/drawingml/2006/main" xmlns:r="http://schemas.openxmlformats.org/officeDocument/2006/relationships" xmlns:p="http://schemas.openxmlformats.org/presentationml/2006/main">
  <p:tag name="AS_UNIQUEID" val="2055"/>
</p:tagLst>
</file>

<file path=ppt/tags/tag38.xml><?xml version="1.0" encoding="utf-8"?>
<p:tagLst xmlns:a="http://schemas.openxmlformats.org/drawingml/2006/main" xmlns:r="http://schemas.openxmlformats.org/officeDocument/2006/relationships" xmlns:p="http://schemas.openxmlformats.org/presentationml/2006/main">
  <p:tag name="AS_UNIQUEID" val="1147"/>
</p:tagLst>
</file>

<file path=ppt/tags/tag380.xml><?xml version="1.0" encoding="utf-8"?>
<p:tagLst xmlns:a="http://schemas.openxmlformats.org/drawingml/2006/main" xmlns:r="http://schemas.openxmlformats.org/officeDocument/2006/relationships" xmlns:p="http://schemas.openxmlformats.org/presentationml/2006/main">
  <p:tag name="AS_UNIQUEID" val="2056"/>
</p:tagLst>
</file>

<file path=ppt/tags/tag381.xml><?xml version="1.0" encoding="utf-8"?>
<p:tagLst xmlns:a="http://schemas.openxmlformats.org/drawingml/2006/main" xmlns:r="http://schemas.openxmlformats.org/officeDocument/2006/relationships" xmlns:p="http://schemas.openxmlformats.org/presentationml/2006/main">
  <p:tag name="AS_UNIQUEID" val="2057"/>
</p:tagLst>
</file>

<file path=ppt/tags/tag382.xml><?xml version="1.0" encoding="utf-8"?>
<p:tagLst xmlns:a="http://schemas.openxmlformats.org/drawingml/2006/main" xmlns:r="http://schemas.openxmlformats.org/officeDocument/2006/relationships" xmlns:p="http://schemas.openxmlformats.org/presentationml/2006/main">
  <p:tag name="AS_UNIQUEID" val="2058"/>
</p:tagLst>
</file>

<file path=ppt/tags/tag383.xml><?xml version="1.0" encoding="utf-8"?>
<p:tagLst xmlns:a="http://schemas.openxmlformats.org/drawingml/2006/main" xmlns:r="http://schemas.openxmlformats.org/officeDocument/2006/relationships" xmlns:p="http://schemas.openxmlformats.org/presentationml/2006/main">
  <p:tag name="AS_UNIQUEID" val="2059"/>
</p:tagLst>
</file>

<file path=ppt/tags/tag384.xml><?xml version="1.0" encoding="utf-8"?>
<p:tagLst xmlns:a="http://schemas.openxmlformats.org/drawingml/2006/main" xmlns:r="http://schemas.openxmlformats.org/officeDocument/2006/relationships" xmlns:p="http://schemas.openxmlformats.org/presentationml/2006/main">
  <p:tag name="AS_UNIQUEID" val="2060"/>
</p:tagLst>
</file>

<file path=ppt/tags/tag385.xml><?xml version="1.0" encoding="utf-8"?>
<p:tagLst xmlns:a="http://schemas.openxmlformats.org/drawingml/2006/main" xmlns:r="http://schemas.openxmlformats.org/officeDocument/2006/relationships" xmlns:p="http://schemas.openxmlformats.org/presentationml/2006/main">
  <p:tag name="AS_UNIQUEID" val="2061"/>
</p:tagLst>
</file>

<file path=ppt/tags/tag386.xml><?xml version="1.0" encoding="utf-8"?>
<p:tagLst xmlns:a="http://schemas.openxmlformats.org/drawingml/2006/main" xmlns:r="http://schemas.openxmlformats.org/officeDocument/2006/relationships" xmlns:p="http://schemas.openxmlformats.org/presentationml/2006/main">
  <p:tag name="AS_UNIQUEID" val="2062"/>
</p:tagLst>
</file>

<file path=ppt/tags/tag387.xml><?xml version="1.0" encoding="utf-8"?>
<p:tagLst xmlns:a="http://schemas.openxmlformats.org/drawingml/2006/main" xmlns:r="http://schemas.openxmlformats.org/officeDocument/2006/relationships" xmlns:p="http://schemas.openxmlformats.org/presentationml/2006/main">
  <p:tag name="AS_UNIQUEID" val="2063"/>
</p:tagLst>
</file>

<file path=ppt/tags/tag388.xml><?xml version="1.0" encoding="utf-8"?>
<p:tagLst xmlns:a="http://schemas.openxmlformats.org/drawingml/2006/main" xmlns:r="http://schemas.openxmlformats.org/officeDocument/2006/relationships" xmlns:p="http://schemas.openxmlformats.org/presentationml/2006/main">
  <p:tag name="AS_UNIQUEID" val="2119"/>
</p:tagLst>
</file>

<file path=ppt/tags/tag389.xml><?xml version="1.0" encoding="utf-8"?>
<p:tagLst xmlns:a="http://schemas.openxmlformats.org/drawingml/2006/main" xmlns:r="http://schemas.openxmlformats.org/officeDocument/2006/relationships" xmlns:p="http://schemas.openxmlformats.org/presentationml/2006/main">
  <p:tag name="AS_UNIQUEID" val="2120"/>
</p:tagLst>
</file>

<file path=ppt/tags/tag39.xml><?xml version="1.0" encoding="utf-8"?>
<p:tagLst xmlns:a="http://schemas.openxmlformats.org/drawingml/2006/main" xmlns:r="http://schemas.openxmlformats.org/officeDocument/2006/relationships" xmlns:p="http://schemas.openxmlformats.org/presentationml/2006/main">
  <p:tag name="AS_UNIQUEID" val="1140"/>
</p:tagLst>
</file>

<file path=ppt/tags/tag390.xml><?xml version="1.0" encoding="utf-8"?>
<p:tagLst xmlns:a="http://schemas.openxmlformats.org/drawingml/2006/main" xmlns:r="http://schemas.openxmlformats.org/officeDocument/2006/relationships" xmlns:p="http://schemas.openxmlformats.org/presentationml/2006/main">
  <p:tag name="AS_UNIQUEID" val="2121"/>
</p:tagLst>
</file>

<file path=ppt/tags/tag391.xml><?xml version="1.0" encoding="utf-8"?>
<p:tagLst xmlns:a="http://schemas.openxmlformats.org/drawingml/2006/main" xmlns:r="http://schemas.openxmlformats.org/officeDocument/2006/relationships" xmlns:p="http://schemas.openxmlformats.org/presentationml/2006/main">
  <p:tag name="AS_UNIQUEID" val="2122"/>
</p:tagLst>
</file>

<file path=ppt/tags/tag392.xml><?xml version="1.0" encoding="utf-8"?>
<p:tagLst xmlns:a="http://schemas.openxmlformats.org/drawingml/2006/main" xmlns:r="http://schemas.openxmlformats.org/officeDocument/2006/relationships" xmlns:p="http://schemas.openxmlformats.org/presentationml/2006/main">
  <p:tag name="AS_UNIQUEID" val="2123"/>
</p:tagLst>
</file>

<file path=ppt/tags/tag393.xml><?xml version="1.0" encoding="utf-8"?>
<p:tagLst xmlns:a="http://schemas.openxmlformats.org/drawingml/2006/main" xmlns:r="http://schemas.openxmlformats.org/officeDocument/2006/relationships" xmlns:p="http://schemas.openxmlformats.org/presentationml/2006/main">
  <p:tag name="AS_UNIQUEID" val="2124"/>
</p:tagLst>
</file>

<file path=ppt/tags/tag394.xml><?xml version="1.0" encoding="utf-8"?>
<p:tagLst xmlns:a="http://schemas.openxmlformats.org/drawingml/2006/main" xmlns:r="http://schemas.openxmlformats.org/officeDocument/2006/relationships" xmlns:p="http://schemas.openxmlformats.org/presentationml/2006/main">
  <p:tag name="AS_UNIQUEID" val="2125"/>
</p:tagLst>
</file>

<file path=ppt/tags/tag395.xml><?xml version="1.0" encoding="utf-8"?>
<p:tagLst xmlns:a="http://schemas.openxmlformats.org/drawingml/2006/main" xmlns:r="http://schemas.openxmlformats.org/officeDocument/2006/relationships" xmlns:p="http://schemas.openxmlformats.org/presentationml/2006/main">
  <p:tag name="AS_UNIQUEID" val="2126"/>
</p:tagLst>
</file>

<file path=ppt/tags/tag396.xml><?xml version="1.0" encoding="utf-8"?>
<p:tagLst xmlns:a="http://schemas.openxmlformats.org/drawingml/2006/main" xmlns:r="http://schemas.openxmlformats.org/officeDocument/2006/relationships" xmlns:p="http://schemas.openxmlformats.org/presentationml/2006/main">
  <p:tag name="AS_UNIQUEID" val="2127"/>
</p:tagLst>
</file>

<file path=ppt/tags/tag397.xml><?xml version="1.0" encoding="utf-8"?>
<p:tagLst xmlns:a="http://schemas.openxmlformats.org/drawingml/2006/main" xmlns:r="http://schemas.openxmlformats.org/officeDocument/2006/relationships" xmlns:p="http://schemas.openxmlformats.org/presentationml/2006/main">
  <p:tag name="AS_UNIQUEID" val="2128"/>
</p:tagLst>
</file>

<file path=ppt/tags/tag398.xml><?xml version="1.0" encoding="utf-8"?>
<p:tagLst xmlns:a="http://schemas.openxmlformats.org/drawingml/2006/main" xmlns:r="http://schemas.openxmlformats.org/officeDocument/2006/relationships" xmlns:p="http://schemas.openxmlformats.org/presentationml/2006/main">
  <p:tag name="AS_UNIQUEID" val="2129"/>
</p:tagLst>
</file>

<file path=ppt/tags/tag399.xml><?xml version="1.0" encoding="utf-8"?>
<p:tagLst xmlns:a="http://schemas.openxmlformats.org/drawingml/2006/main" xmlns:r="http://schemas.openxmlformats.org/officeDocument/2006/relationships" xmlns:p="http://schemas.openxmlformats.org/presentationml/2006/main">
  <p:tag name="AS_UNIQUEID" val="213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40.xml><?xml version="1.0" encoding="utf-8"?>
<p:tagLst xmlns:a="http://schemas.openxmlformats.org/drawingml/2006/main" xmlns:r="http://schemas.openxmlformats.org/officeDocument/2006/relationships" xmlns:p="http://schemas.openxmlformats.org/presentationml/2006/main">
  <p:tag name="AS_UNIQUEID" val="1148"/>
</p:tagLst>
</file>

<file path=ppt/tags/tag400.xml><?xml version="1.0" encoding="utf-8"?>
<p:tagLst xmlns:a="http://schemas.openxmlformats.org/drawingml/2006/main" xmlns:r="http://schemas.openxmlformats.org/officeDocument/2006/relationships" xmlns:p="http://schemas.openxmlformats.org/presentationml/2006/main">
  <p:tag name="AS_UNIQUEID" val="2131"/>
</p:tagLst>
</file>

<file path=ppt/tags/tag401.xml><?xml version="1.0" encoding="utf-8"?>
<p:tagLst xmlns:a="http://schemas.openxmlformats.org/drawingml/2006/main" xmlns:r="http://schemas.openxmlformats.org/officeDocument/2006/relationships" xmlns:p="http://schemas.openxmlformats.org/presentationml/2006/main">
  <p:tag name="AS_UNIQUEID" val="2132"/>
</p:tagLst>
</file>

<file path=ppt/tags/tag402.xml><?xml version="1.0" encoding="utf-8"?>
<p:tagLst xmlns:a="http://schemas.openxmlformats.org/drawingml/2006/main" xmlns:r="http://schemas.openxmlformats.org/officeDocument/2006/relationships" xmlns:p="http://schemas.openxmlformats.org/presentationml/2006/main">
  <p:tag name="AS_UNIQUEID" val="2133"/>
</p:tagLst>
</file>

<file path=ppt/tags/tag403.xml><?xml version="1.0" encoding="utf-8"?>
<p:tagLst xmlns:a="http://schemas.openxmlformats.org/drawingml/2006/main" xmlns:r="http://schemas.openxmlformats.org/officeDocument/2006/relationships" xmlns:p="http://schemas.openxmlformats.org/presentationml/2006/main">
  <p:tag name="AS_UNIQUEID" val="2134"/>
</p:tagLst>
</file>

<file path=ppt/tags/tag404.xml><?xml version="1.0" encoding="utf-8"?>
<p:tagLst xmlns:a="http://schemas.openxmlformats.org/drawingml/2006/main" xmlns:r="http://schemas.openxmlformats.org/officeDocument/2006/relationships" xmlns:p="http://schemas.openxmlformats.org/presentationml/2006/main">
  <p:tag name="AS_UNIQUEID" val="2135"/>
</p:tagLst>
</file>

<file path=ppt/tags/tag405.xml><?xml version="1.0" encoding="utf-8"?>
<p:tagLst xmlns:a="http://schemas.openxmlformats.org/drawingml/2006/main" xmlns:r="http://schemas.openxmlformats.org/officeDocument/2006/relationships" xmlns:p="http://schemas.openxmlformats.org/presentationml/2006/main">
  <p:tag name="AS_UNIQUEID" val="2136"/>
</p:tagLst>
</file>

<file path=ppt/tags/tag406.xml><?xml version="1.0" encoding="utf-8"?>
<p:tagLst xmlns:a="http://schemas.openxmlformats.org/drawingml/2006/main" xmlns:r="http://schemas.openxmlformats.org/officeDocument/2006/relationships" xmlns:p="http://schemas.openxmlformats.org/presentationml/2006/main">
  <p:tag name="AS_UNIQUEID" val="2137"/>
</p:tagLst>
</file>

<file path=ppt/tags/tag407.xml><?xml version="1.0" encoding="utf-8"?>
<p:tagLst xmlns:a="http://schemas.openxmlformats.org/drawingml/2006/main" xmlns:r="http://schemas.openxmlformats.org/officeDocument/2006/relationships" xmlns:p="http://schemas.openxmlformats.org/presentationml/2006/main">
  <p:tag name="AS_UNIQUEID" val="2138"/>
</p:tagLst>
</file>

<file path=ppt/tags/tag408.xml><?xml version="1.0" encoding="utf-8"?>
<p:tagLst xmlns:a="http://schemas.openxmlformats.org/drawingml/2006/main" xmlns:r="http://schemas.openxmlformats.org/officeDocument/2006/relationships" xmlns:p="http://schemas.openxmlformats.org/presentationml/2006/main">
  <p:tag name="AS_UNIQUEID" val="2139"/>
</p:tagLst>
</file>

<file path=ppt/tags/tag409.xml><?xml version="1.0" encoding="utf-8"?>
<p:tagLst xmlns:a="http://schemas.openxmlformats.org/drawingml/2006/main" xmlns:r="http://schemas.openxmlformats.org/officeDocument/2006/relationships" xmlns:p="http://schemas.openxmlformats.org/presentationml/2006/main">
  <p:tag name="AS_UNIQUEID" val="2140"/>
</p:tagLst>
</file>

<file path=ppt/tags/tag41.xml><?xml version="1.0" encoding="utf-8"?>
<p:tagLst xmlns:a="http://schemas.openxmlformats.org/drawingml/2006/main" xmlns:r="http://schemas.openxmlformats.org/officeDocument/2006/relationships" xmlns:p="http://schemas.openxmlformats.org/presentationml/2006/main">
  <p:tag name="AS_UNIQUEID" val="1149"/>
</p:tagLst>
</file>

<file path=ppt/tags/tag410.xml><?xml version="1.0" encoding="utf-8"?>
<p:tagLst xmlns:a="http://schemas.openxmlformats.org/drawingml/2006/main" xmlns:r="http://schemas.openxmlformats.org/officeDocument/2006/relationships" xmlns:p="http://schemas.openxmlformats.org/presentationml/2006/main">
  <p:tag name="AS_UNIQUEID" val="2141"/>
</p:tagLst>
</file>

<file path=ppt/tags/tag411.xml><?xml version="1.0" encoding="utf-8"?>
<p:tagLst xmlns:a="http://schemas.openxmlformats.org/drawingml/2006/main" xmlns:r="http://schemas.openxmlformats.org/officeDocument/2006/relationships" xmlns:p="http://schemas.openxmlformats.org/presentationml/2006/main">
  <p:tag name="AS_UNIQUEID" val="2142"/>
</p:tagLst>
</file>

<file path=ppt/tags/tag412.xml><?xml version="1.0" encoding="utf-8"?>
<p:tagLst xmlns:a="http://schemas.openxmlformats.org/drawingml/2006/main" xmlns:r="http://schemas.openxmlformats.org/officeDocument/2006/relationships" xmlns:p="http://schemas.openxmlformats.org/presentationml/2006/main">
  <p:tag name="AS_UNIQUEID" val="2143"/>
</p:tagLst>
</file>

<file path=ppt/tags/tag413.xml><?xml version="1.0" encoding="utf-8"?>
<p:tagLst xmlns:a="http://schemas.openxmlformats.org/drawingml/2006/main" xmlns:r="http://schemas.openxmlformats.org/officeDocument/2006/relationships" xmlns:p="http://schemas.openxmlformats.org/presentationml/2006/main">
  <p:tag name="AS_UNIQUEID" val="2145"/>
</p:tagLst>
</file>

<file path=ppt/tags/tag414.xml><?xml version="1.0" encoding="utf-8"?>
<p:tagLst xmlns:a="http://schemas.openxmlformats.org/drawingml/2006/main" xmlns:r="http://schemas.openxmlformats.org/officeDocument/2006/relationships" xmlns:p="http://schemas.openxmlformats.org/presentationml/2006/main">
  <p:tag name="AS_UNIQUEID" val="2146"/>
</p:tagLst>
</file>

<file path=ppt/tags/tag415.xml><?xml version="1.0" encoding="utf-8"?>
<p:tagLst xmlns:a="http://schemas.openxmlformats.org/drawingml/2006/main" xmlns:r="http://schemas.openxmlformats.org/officeDocument/2006/relationships" xmlns:p="http://schemas.openxmlformats.org/presentationml/2006/main">
  <p:tag name="AS_UNIQUEID" val="2147"/>
</p:tagLst>
</file>

<file path=ppt/tags/tag42.xml><?xml version="1.0" encoding="utf-8"?>
<p:tagLst xmlns:a="http://schemas.openxmlformats.org/drawingml/2006/main" xmlns:r="http://schemas.openxmlformats.org/officeDocument/2006/relationships" xmlns:p="http://schemas.openxmlformats.org/presentationml/2006/main">
  <p:tag name="AS_UNIQUEID" val="1150"/>
</p:tagLst>
</file>

<file path=ppt/tags/tag43.xml><?xml version="1.0" encoding="utf-8"?>
<p:tagLst xmlns:a="http://schemas.openxmlformats.org/drawingml/2006/main" xmlns:r="http://schemas.openxmlformats.org/officeDocument/2006/relationships" xmlns:p="http://schemas.openxmlformats.org/presentationml/2006/main">
  <p:tag name="AS_UNIQUEID" val="1151"/>
</p:tagLst>
</file>

<file path=ppt/tags/tag44.xml><?xml version="1.0" encoding="utf-8"?>
<p:tagLst xmlns:a="http://schemas.openxmlformats.org/drawingml/2006/main" xmlns:r="http://schemas.openxmlformats.org/officeDocument/2006/relationships" xmlns:p="http://schemas.openxmlformats.org/presentationml/2006/main">
  <p:tag name="AS_UNIQUEID" val="1178"/>
</p:tagLst>
</file>

<file path=ppt/tags/tag45.xml><?xml version="1.0" encoding="utf-8"?>
<p:tagLst xmlns:a="http://schemas.openxmlformats.org/drawingml/2006/main" xmlns:r="http://schemas.openxmlformats.org/officeDocument/2006/relationships" xmlns:p="http://schemas.openxmlformats.org/presentationml/2006/main">
  <p:tag name="AS_UNIQUEID" val="1179"/>
</p:tagLst>
</file>

<file path=ppt/tags/tag46.xml><?xml version="1.0" encoding="utf-8"?>
<p:tagLst xmlns:a="http://schemas.openxmlformats.org/drawingml/2006/main" xmlns:r="http://schemas.openxmlformats.org/officeDocument/2006/relationships" xmlns:p="http://schemas.openxmlformats.org/presentationml/2006/main">
  <p:tag name="AS_UNIQUEID" val="1180"/>
</p:tagLst>
</file>

<file path=ppt/tags/tag47.xml><?xml version="1.0" encoding="utf-8"?>
<p:tagLst xmlns:a="http://schemas.openxmlformats.org/drawingml/2006/main" xmlns:r="http://schemas.openxmlformats.org/officeDocument/2006/relationships" xmlns:p="http://schemas.openxmlformats.org/presentationml/2006/main">
  <p:tag name="AS_UNIQUEID" val="1211"/>
</p:tagLst>
</file>

<file path=ppt/tags/tag48.xml><?xml version="1.0" encoding="utf-8"?>
<p:tagLst xmlns:a="http://schemas.openxmlformats.org/drawingml/2006/main" xmlns:r="http://schemas.openxmlformats.org/officeDocument/2006/relationships" xmlns:p="http://schemas.openxmlformats.org/presentationml/2006/main">
  <p:tag name="AS_UNIQUEID" val="1236"/>
</p:tagLst>
</file>

<file path=ppt/tags/tag49.xml><?xml version="1.0" encoding="utf-8"?>
<p:tagLst xmlns:a="http://schemas.openxmlformats.org/drawingml/2006/main" xmlns:r="http://schemas.openxmlformats.org/officeDocument/2006/relationships" xmlns:p="http://schemas.openxmlformats.org/presentationml/2006/main">
  <p:tag name="AS_UNIQUEID" val="1255"/>
</p:tagLst>
</file>

<file path=ppt/tags/tag5.xml><?xml version="1.0" encoding="utf-8"?>
<p:tagLst xmlns:a="http://schemas.openxmlformats.org/drawingml/2006/main" xmlns:r="http://schemas.openxmlformats.org/officeDocument/2006/relationships" xmlns:p="http://schemas.openxmlformats.org/presentationml/2006/main">
  <p:tag name="AS_UNIQUEID" val="1113"/>
</p:tagLst>
</file>

<file path=ppt/tags/tag50.xml><?xml version="1.0" encoding="utf-8"?>
<p:tagLst xmlns:a="http://schemas.openxmlformats.org/drawingml/2006/main" xmlns:r="http://schemas.openxmlformats.org/officeDocument/2006/relationships" xmlns:p="http://schemas.openxmlformats.org/presentationml/2006/main">
  <p:tag name="AS_UNIQUEID" val="1280"/>
</p:tagLst>
</file>

<file path=ppt/tags/tag51.xml><?xml version="1.0" encoding="utf-8"?>
<p:tagLst xmlns:a="http://schemas.openxmlformats.org/drawingml/2006/main" xmlns:r="http://schemas.openxmlformats.org/officeDocument/2006/relationships" xmlns:p="http://schemas.openxmlformats.org/presentationml/2006/main">
  <p:tag name="AS_UNIQUEID" val="1317"/>
</p:tagLst>
</file>

<file path=ppt/tags/tag52.xml><?xml version="1.0" encoding="utf-8"?>
<p:tagLst xmlns:a="http://schemas.openxmlformats.org/drawingml/2006/main" xmlns:r="http://schemas.openxmlformats.org/officeDocument/2006/relationships" xmlns:p="http://schemas.openxmlformats.org/presentationml/2006/main">
  <p:tag name="AS_UNIQUEID" val="1318"/>
</p:tagLst>
</file>

<file path=ppt/tags/tag53.xml><?xml version="1.0" encoding="utf-8"?>
<p:tagLst xmlns:a="http://schemas.openxmlformats.org/drawingml/2006/main" xmlns:r="http://schemas.openxmlformats.org/officeDocument/2006/relationships" xmlns:p="http://schemas.openxmlformats.org/presentationml/2006/main">
  <p:tag name="AS_UNIQUEID" val="1140"/>
</p:tagLst>
</file>

<file path=ppt/tags/tag54.xml><?xml version="1.0" encoding="utf-8"?>
<p:tagLst xmlns:a="http://schemas.openxmlformats.org/drawingml/2006/main" xmlns:r="http://schemas.openxmlformats.org/officeDocument/2006/relationships" xmlns:p="http://schemas.openxmlformats.org/presentationml/2006/main">
  <p:tag name="AS_UNIQUEID" val="1315"/>
</p:tagLst>
</file>

<file path=ppt/tags/tag55.xml><?xml version="1.0" encoding="utf-8"?>
<p:tagLst xmlns:a="http://schemas.openxmlformats.org/drawingml/2006/main" xmlns:r="http://schemas.openxmlformats.org/officeDocument/2006/relationships" xmlns:p="http://schemas.openxmlformats.org/presentationml/2006/main">
  <p:tag name="AS_UNIQUEID" val="1316"/>
</p:tagLst>
</file>

<file path=ppt/tags/tag56.xml><?xml version="1.0" encoding="utf-8"?>
<p:tagLst xmlns:a="http://schemas.openxmlformats.org/drawingml/2006/main" xmlns:r="http://schemas.openxmlformats.org/officeDocument/2006/relationships" xmlns:p="http://schemas.openxmlformats.org/presentationml/2006/main">
  <p:tag name="AS_UNIQUEID" val="1313"/>
</p:tagLst>
</file>

<file path=ppt/tags/tag57.xml><?xml version="1.0" encoding="utf-8"?>
<p:tagLst xmlns:a="http://schemas.openxmlformats.org/drawingml/2006/main" xmlns:r="http://schemas.openxmlformats.org/officeDocument/2006/relationships" xmlns:p="http://schemas.openxmlformats.org/presentationml/2006/main">
  <p:tag name="AS_UNIQUEID" val="1314"/>
</p:tagLst>
</file>

<file path=ppt/tags/tag58.xml><?xml version="1.0" encoding="utf-8"?>
<p:tagLst xmlns:a="http://schemas.openxmlformats.org/drawingml/2006/main" xmlns:r="http://schemas.openxmlformats.org/officeDocument/2006/relationships" xmlns:p="http://schemas.openxmlformats.org/presentationml/2006/main">
  <p:tag name="AS_UNIQUEID" val="1311"/>
</p:tagLst>
</file>

<file path=ppt/tags/tag59.xml><?xml version="1.0" encoding="utf-8"?>
<p:tagLst xmlns:a="http://schemas.openxmlformats.org/drawingml/2006/main" xmlns:r="http://schemas.openxmlformats.org/officeDocument/2006/relationships" xmlns:p="http://schemas.openxmlformats.org/presentationml/2006/main">
  <p:tag name="AS_UNIQUEID" val="1312"/>
</p:tagLst>
</file>

<file path=ppt/tags/tag6.xml><?xml version="1.0" encoding="utf-8"?>
<p:tagLst xmlns:a="http://schemas.openxmlformats.org/drawingml/2006/main" xmlns:r="http://schemas.openxmlformats.org/officeDocument/2006/relationships" xmlns:p="http://schemas.openxmlformats.org/presentationml/2006/main">
  <p:tag name="AS_UNIQUEID" val="1114"/>
</p:tagLst>
</file>

<file path=ppt/tags/tag60.xml><?xml version="1.0" encoding="utf-8"?>
<p:tagLst xmlns:a="http://schemas.openxmlformats.org/drawingml/2006/main" xmlns:r="http://schemas.openxmlformats.org/officeDocument/2006/relationships" xmlns:p="http://schemas.openxmlformats.org/presentationml/2006/main">
  <p:tag name="AS_UNIQUEID" val="1309"/>
</p:tagLst>
</file>

<file path=ppt/tags/tag61.xml><?xml version="1.0" encoding="utf-8"?>
<p:tagLst xmlns:a="http://schemas.openxmlformats.org/drawingml/2006/main" xmlns:r="http://schemas.openxmlformats.org/officeDocument/2006/relationships" xmlns:p="http://schemas.openxmlformats.org/presentationml/2006/main">
  <p:tag name="AS_UNIQUEID" val="1310"/>
</p:tagLst>
</file>

<file path=ppt/tags/tag62.xml><?xml version="1.0" encoding="utf-8"?>
<p:tagLst xmlns:a="http://schemas.openxmlformats.org/drawingml/2006/main" xmlns:r="http://schemas.openxmlformats.org/officeDocument/2006/relationships" xmlns:p="http://schemas.openxmlformats.org/presentationml/2006/main">
  <p:tag name="AS_UNIQUEID" val="1307"/>
</p:tagLst>
</file>

<file path=ppt/tags/tag63.xml><?xml version="1.0" encoding="utf-8"?>
<p:tagLst xmlns:a="http://schemas.openxmlformats.org/drawingml/2006/main" xmlns:r="http://schemas.openxmlformats.org/officeDocument/2006/relationships" xmlns:p="http://schemas.openxmlformats.org/presentationml/2006/main">
  <p:tag name="AS_UNIQUEID" val="1308"/>
</p:tagLst>
</file>

<file path=ppt/tags/tag64.xml><?xml version="1.0" encoding="utf-8"?>
<p:tagLst xmlns:a="http://schemas.openxmlformats.org/drawingml/2006/main" xmlns:r="http://schemas.openxmlformats.org/officeDocument/2006/relationships" xmlns:p="http://schemas.openxmlformats.org/presentationml/2006/main">
  <p:tag name="AS_UNIQUEID" val="1305"/>
</p:tagLst>
</file>

<file path=ppt/tags/tag65.xml><?xml version="1.0" encoding="utf-8"?>
<p:tagLst xmlns:a="http://schemas.openxmlformats.org/drawingml/2006/main" xmlns:r="http://schemas.openxmlformats.org/officeDocument/2006/relationships" xmlns:p="http://schemas.openxmlformats.org/presentationml/2006/main">
  <p:tag name="AS_UNIQUEID" val="1306"/>
</p:tagLst>
</file>

<file path=ppt/tags/tag66.xml><?xml version="1.0" encoding="utf-8"?>
<p:tagLst xmlns:a="http://schemas.openxmlformats.org/drawingml/2006/main" xmlns:r="http://schemas.openxmlformats.org/officeDocument/2006/relationships" xmlns:p="http://schemas.openxmlformats.org/presentationml/2006/main">
  <p:tag name="AS_UNIQUEID" val="1303"/>
</p:tagLst>
</file>

<file path=ppt/tags/tag67.xml><?xml version="1.0" encoding="utf-8"?>
<p:tagLst xmlns:a="http://schemas.openxmlformats.org/drawingml/2006/main" xmlns:r="http://schemas.openxmlformats.org/officeDocument/2006/relationships" xmlns:p="http://schemas.openxmlformats.org/presentationml/2006/main">
  <p:tag name="AS_UNIQUEID" val="1304"/>
</p:tagLst>
</file>

<file path=ppt/tags/tag68.xml><?xml version="1.0" encoding="utf-8"?>
<p:tagLst xmlns:a="http://schemas.openxmlformats.org/drawingml/2006/main" xmlns:r="http://schemas.openxmlformats.org/officeDocument/2006/relationships" xmlns:p="http://schemas.openxmlformats.org/presentationml/2006/main">
  <p:tag name="AS_UNIQUEID" val="1301"/>
</p:tagLst>
</file>

<file path=ppt/tags/tag69.xml><?xml version="1.0" encoding="utf-8"?>
<p:tagLst xmlns:a="http://schemas.openxmlformats.org/drawingml/2006/main" xmlns:r="http://schemas.openxmlformats.org/officeDocument/2006/relationships" xmlns:p="http://schemas.openxmlformats.org/presentationml/2006/main">
  <p:tag name="AS_UNIQUEID" val="1302"/>
</p:tagLst>
</file>

<file path=ppt/tags/tag7.xml><?xml version="1.0" encoding="utf-8"?>
<p:tagLst xmlns:a="http://schemas.openxmlformats.org/drawingml/2006/main" xmlns:r="http://schemas.openxmlformats.org/officeDocument/2006/relationships" xmlns:p="http://schemas.openxmlformats.org/presentationml/2006/main">
  <p:tag name="AS_UNIQUEID" val="1115"/>
</p:tagLst>
</file>

<file path=ppt/tags/tag70.xml><?xml version="1.0" encoding="utf-8"?>
<p:tagLst xmlns:a="http://schemas.openxmlformats.org/drawingml/2006/main" xmlns:r="http://schemas.openxmlformats.org/officeDocument/2006/relationships" xmlns:p="http://schemas.openxmlformats.org/presentationml/2006/main">
  <p:tag name="AS_UNIQUEID" val="1299"/>
</p:tagLst>
</file>

<file path=ppt/tags/tag71.xml><?xml version="1.0" encoding="utf-8"?>
<p:tagLst xmlns:a="http://schemas.openxmlformats.org/drawingml/2006/main" xmlns:r="http://schemas.openxmlformats.org/officeDocument/2006/relationships" xmlns:p="http://schemas.openxmlformats.org/presentationml/2006/main">
  <p:tag name="AS_UNIQUEID" val="1300"/>
</p:tagLst>
</file>

<file path=ppt/tags/tag72.xml><?xml version="1.0" encoding="utf-8"?>
<p:tagLst xmlns:a="http://schemas.openxmlformats.org/drawingml/2006/main" xmlns:r="http://schemas.openxmlformats.org/officeDocument/2006/relationships" xmlns:p="http://schemas.openxmlformats.org/presentationml/2006/main">
  <p:tag name="AS_UNIQUEID" val="1297"/>
</p:tagLst>
</file>

<file path=ppt/tags/tag73.xml><?xml version="1.0" encoding="utf-8"?>
<p:tagLst xmlns:a="http://schemas.openxmlformats.org/drawingml/2006/main" xmlns:r="http://schemas.openxmlformats.org/officeDocument/2006/relationships" xmlns:p="http://schemas.openxmlformats.org/presentationml/2006/main">
  <p:tag name="AS_UNIQUEID" val="1298"/>
</p:tagLst>
</file>

<file path=ppt/tags/tag74.xml><?xml version="1.0" encoding="utf-8"?>
<p:tagLst xmlns:a="http://schemas.openxmlformats.org/drawingml/2006/main" xmlns:r="http://schemas.openxmlformats.org/officeDocument/2006/relationships" xmlns:p="http://schemas.openxmlformats.org/presentationml/2006/main">
  <p:tag name="AS_UNIQUEID" val="1295"/>
</p:tagLst>
</file>

<file path=ppt/tags/tag75.xml><?xml version="1.0" encoding="utf-8"?>
<p:tagLst xmlns:a="http://schemas.openxmlformats.org/drawingml/2006/main" xmlns:r="http://schemas.openxmlformats.org/officeDocument/2006/relationships" xmlns:p="http://schemas.openxmlformats.org/presentationml/2006/main">
  <p:tag name="AS_UNIQUEID" val="1296"/>
</p:tagLst>
</file>

<file path=ppt/tags/tag76.xml><?xml version="1.0" encoding="utf-8"?>
<p:tagLst xmlns:a="http://schemas.openxmlformats.org/drawingml/2006/main" xmlns:r="http://schemas.openxmlformats.org/officeDocument/2006/relationships" xmlns:p="http://schemas.openxmlformats.org/presentationml/2006/main">
  <p:tag name="AS_UNIQUEID" val="1293"/>
</p:tagLst>
</file>

<file path=ppt/tags/tag77.xml><?xml version="1.0" encoding="utf-8"?>
<p:tagLst xmlns:a="http://schemas.openxmlformats.org/drawingml/2006/main" xmlns:r="http://schemas.openxmlformats.org/officeDocument/2006/relationships" xmlns:p="http://schemas.openxmlformats.org/presentationml/2006/main">
  <p:tag name="AS_UNIQUEID" val="1294"/>
</p:tagLst>
</file>

<file path=ppt/tags/tag78.xml><?xml version="1.0" encoding="utf-8"?>
<p:tagLst xmlns:a="http://schemas.openxmlformats.org/drawingml/2006/main" xmlns:r="http://schemas.openxmlformats.org/officeDocument/2006/relationships" xmlns:p="http://schemas.openxmlformats.org/presentationml/2006/main">
  <p:tag name="AS_UNIQUEID" val="1291"/>
</p:tagLst>
</file>

<file path=ppt/tags/tag79.xml><?xml version="1.0" encoding="utf-8"?>
<p:tagLst xmlns:a="http://schemas.openxmlformats.org/drawingml/2006/main" xmlns:r="http://schemas.openxmlformats.org/officeDocument/2006/relationships" xmlns:p="http://schemas.openxmlformats.org/presentationml/2006/main">
  <p:tag name="AS_UNIQUEID" val="1292"/>
</p:tagLst>
</file>

<file path=ppt/tags/tag8.xml><?xml version="1.0" encoding="utf-8"?>
<p:tagLst xmlns:a="http://schemas.openxmlformats.org/drawingml/2006/main" xmlns:r="http://schemas.openxmlformats.org/officeDocument/2006/relationships" xmlns:p="http://schemas.openxmlformats.org/presentationml/2006/main">
  <p:tag name="AS_UNIQUEID" val="1116"/>
</p:tagLst>
</file>

<file path=ppt/tags/tag80.xml><?xml version="1.0" encoding="utf-8"?>
<p:tagLst xmlns:a="http://schemas.openxmlformats.org/drawingml/2006/main" xmlns:r="http://schemas.openxmlformats.org/officeDocument/2006/relationships" xmlns:p="http://schemas.openxmlformats.org/presentationml/2006/main">
  <p:tag name="AS_UNIQUEID" val="1289"/>
</p:tagLst>
</file>

<file path=ppt/tags/tag81.xml><?xml version="1.0" encoding="utf-8"?>
<p:tagLst xmlns:a="http://schemas.openxmlformats.org/drawingml/2006/main" xmlns:r="http://schemas.openxmlformats.org/officeDocument/2006/relationships" xmlns:p="http://schemas.openxmlformats.org/presentationml/2006/main">
  <p:tag name="AS_UNIQUEID" val="1290"/>
</p:tagLst>
</file>

<file path=ppt/tags/tag82.xml><?xml version="1.0" encoding="utf-8"?>
<p:tagLst xmlns:a="http://schemas.openxmlformats.org/drawingml/2006/main" xmlns:r="http://schemas.openxmlformats.org/officeDocument/2006/relationships" xmlns:p="http://schemas.openxmlformats.org/presentationml/2006/main">
  <p:tag name="AS_UNIQUEID" val="1287"/>
</p:tagLst>
</file>

<file path=ppt/tags/tag83.xml><?xml version="1.0" encoding="utf-8"?>
<p:tagLst xmlns:a="http://schemas.openxmlformats.org/drawingml/2006/main" xmlns:r="http://schemas.openxmlformats.org/officeDocument/2006/relationships" xmlns:p="http://schemas.openxmlformats.org/presentationml/2006/main">
  <p:tag name="AS_UNIQUEID" val="1288"/>
</p:tagLst>
</file>

<file path=ppt/tags/tag84.xml><?xml version="1.0" encoding="utf-8"?>
<p:tagLst xmlns:a="http://schemas.openxmlformats.org/drawingml/2006/main" xmlns:r="http://schemas.openxmlformats.org/officeDocument/2006/relationships" xmlns:p="http://schemas.openxmlformats.org/presentationml/2006/main">
  <p:tag name="AS_UNIQUEID" val="1285"/>
</p:tagLst>
</file>

<file path=ppt/tags/tag85.xml><?xml version="1.0" encoding="utf-8"?>
<p:tagLst xmlns:a="http://schemas.openxmlformats.org/drawingml/2006/main" xmlns:r="http://schemas.openxmlformats.org/officeDocument/2006/relationships" xmlns:p="http://schemas.openxmlformats.org/presentationml/2006/main">
  <p:tag name="AS_UNIQUEID" val="1286"/>
</p:tagLst>
</file>

<file path=ppt/tags/tag86.xml><?xml version="1.0" encoding="utf-8"?>
<p:tagLst xmlns:a="http://schemas.openxmlformats.org/drawingml/2006/main" xmlns:r="http://schemas.openxmlformats.org/officeDocument/2006/relationships" xmlns:p="http://schemas.openxmlformats.org/presentationml/2006/main">
  <p:tag name="AS_UNIQUEID" val="1283"/>
</p:tagLst>
</file>

<file path=ppt/tags/tag87.xml><?xml version="1.0" encoding="utf-8"?>
<p:tagLst xmlns:a="http://schemas.openxmlformats.org/drawingml/2006/main" xmlns:r="http://schemas.openxmlformats.org/officeDocument/2006/relationships" xmlns:p="http://schemas.openxmlformats.org/presentationml/2006/main">
  <p:tag name="AS_UNIQUEID" val="1284"/>
</p:tagLst>
</file>

<file path=ppt/tags/tag88.xml><?xml version="1.0" encoding="utf-8"?>
<p:tagLst xmlns:a="http://schemas.openxmlformats.org/drawingml/2006/main" xmlns:r="http://schemas.openxmlformats.org/officeDocument/2006/relationships" xmlns:p="http://schemas.openxmlformats.org/presentationml/2006/main">
  <p:tag name="AS_UNIQUEID" val="1281"/>
</p:tagLst>
</file>

<file path=ppt/tags/tag89.xml><?xml version="1.0" encoding="utf-8"?>
<p:tagLst xmlns:a="http://schemas.openxmlformats.org/drawingml/2006/main" xmlns:r="http://schemas.openxmlformats.org/officeDocument/2006/relationships" xmlns:p="http://schemas.openxmlformats.org/presentationml/2006/main">
  <p:tag name="AS_UNIQUEID" val="1282"/>
</p:tagLst>
</file>

<file path=ppt/tags/tag9.xml><?xml version="1.0" encoding="utf-8"?>
<p:tagLst xmlns:a="http://schemas.openxmlformats.org/drawingml/2006/main" xmlns:r="http://schemas.openxmlformats.org/officeDocument/2006/relationships" xmlns:p="http://schemas.openxmlformats.org/presentationml/2006/main">
  <p:tag name="AS_UNIQUEID" val="1117"/>
</p:tagLst>
</file>

<file path=ppt/tags/tag90.xml><?xml version="1.0" encoding="utf-8"?>
<p:tagLst xmlns:a="http://schemas.openxmlformats.org/drawingml/2006/main" xmlns:r="http://schemas.openxmlformats.org/officeDocument/2006/relationships" xmlns:p="http://schemas.openxmlformats.org/presentationml/2006/main">
  <p:tag name="AS_UNIQUEID" val="1278"/>
</p:tagLst>
</file>

<file path=ppt/tags/tag91.xml><?xml version="1.0" encoding="utf-8"?>
<p:tagLst xmlns:a="http://schemas.openxmlformats.org/drawingml/2006/main" xmlns:r="http://schemas.openxmlformats.org/officeDocument/2006/relationships" xmlns:p="http://schemas.openxmlformats.org/presentationml/2006/main">
  <p:tag name="AS_UNIQUEID" val="1279"/>
</p:tagLst>
</file>

<file path=ppt/tags/tag92.xml><?xml version="1.0" encoding="utf-8"?>
<p:tagLst xmlns:a="http://schemas.openxmlformats.org/drawingml/2006/main" xmlns:r="http://schemas.openxmlformats.org/officeDocument/2006/relationships" xmlns:p="http://schemas.openxmlformats.org/presentationml/2006/main">
  <p:tag name="AS_UNIQUEID" val="1276"/>
</p:tagLst>
</file>

<file path=ppt/tags/tag93.xml><?xml version="1.0" encoding="utf-8"?>
<p:tagLst xmlns:a="http://schemas.openxmlformats.org/drawingml/2006/main" xmlns:r="http://schemas.openxmlformats.org/officeDocument/2006/relationships" xmlns:p="http://schemas.openxmlformats.org/presentationml/2006/main">
  <p:tag name="AS_UNIQUEID" val="1277"/>
</p:tagLst>
</file>

<file path=ppt/tags/tag94.xml><?xml version="1.0" encoding="utf-8"?>
<p:tagLst xmlns:a="http://schemas.openxmlformats.org/drawingml/2006/main" xmlns:r="http://schemas.openxmlformats.org/officeDocument/2006/relationships" xmlns:p="http://schemas.openxmlformats.org/presentationml/2006/main">
  <p:tag name="AS_UNIQUEID" val="1274"/>
</p:tagLst>
</file>

<file path=ppt/tags/tag95.xml><?xml version="1.0" encoding="utf-8"?>
<p:tagLst xmlns:a="http://schemas.openxmlformats.org/drawingml/2006/main" xmlns:r="http://schemas.openxmlformats.org/officeDocument/2006/relationships" xmlns:p="http://schemas.openxmlformats.org/presentationml/2006/main">
  <p:tag name="AS_UNIQUEID" val="1275"/>
</p:tagLst>
</file>

<file path=ppt/tags/tag96.xml><?xml version="1.0" encoding="utf-8"?>
<p:tagLst xmlns:a="http://schemas.openxmlformats.org/drawingml/2006/main" xmlns:r="http://schemas.openxmlformats.org/officeDocument/2006/relationships" xmlns:p="http://schemas.openxmlformats.org/presentationml/2006/main">
  <p:tag name="AS_UNIQUEID" val="1272"/>
</p:tagLst>
</file>

<file path=ppt/tags/tag97.xml><?xml version="1.0" encoding="utf-8"?>
<p:tagLst xmlns:a="http://schemas.openxmlformats.org/drawingml/2006/main" xmlns:r="http://schemas.openxmlformats.org/officeDocument/2006/relationships" xmlns:p="http://schemas.openxmlformats.org/presentationml/2006/main">
  <p:tag name="AS_UNIQUEID" val="1273"/>
</p:tagLst>
</file>

<file path=ppt/tags/tag98.xml><?xml version="1.0" encoding="utf-8"?>
<p:tagLst xmlns:a="http://schemas.openxmlformats.org/drawingml/2006/main" xmlns:r="http://schemas.openxmlformats.org/officeDocument/2006/relationships" xmlns:p="http://schemas.openxmlformats.org/presentationml/2006/main">
  <p:tag name="AS_UNIQUEID" val="1270"/>
</p:tagLst>
</file>

<file path=ppt/tags/tag99.xml><?xml version="1.0" encoding="utf-8"?>
<p:tagLst xmlns:a="http://schemas.openxmlformats.org/drawingml/2006/main" xmlns:r="http://schemas.openxmlformats.org/officeDocument/2006/relationships" xmlns:p="http://schemas.openxmlformats.org/presentationml/2006/main">
  <p:tag name="AS_UNIQUEID" val="127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3229</TotalTime>
  <Words>5964</Words>
  <Application>Microsoft Office PowerPoint</Application>
  <PresentationFormat>宽屏</PresentationFormat>
  <Paragraphs>1053</Paragraphs>
  <Slides>124</Slides>
  <Notes>32</Notes>
  <HiddenSlides>3</HiddenSlides>
  <MMClips>0</MMClips>
  <ScaleCrop>false</ScaleCrop>
  <HeadingPairs>
    <vt:vector size="8" baseType="variant">
      <vt:variant>
        <vt:lpstr>已用的字体</vt:lpstr>
      </vt:variant>
      <vt:variant>
        <vt:i4>38</vt:i4>
      </vt:variant>
      <vt:variant>
        <vt:lpstr>主题</vt:lpstr>
      </vt:variant>
      <vt:variant>
        <vt:i4>1</vt:i4>
      </vt:variant>
      <vt:variant>
        <vt:lpstr>嵌入 OLE 服务器</vt:lpstr>
      </vt:variant>
      <vt:variant>
        <vt:i4>1</vt:i4>
      </vt:variant>
      <vt:variant>
        <vt:lpstr>幻灯片标题</vt:lpstr>
      </vt:variant>
      <vt:variant>
        <vt:i4>124</vt:i4>
      </vt:variant>
    </vt:vector>
  </HeadingPairs>
  <TitlesOfParts>
    <vt:vector size="164" baseType="lpstr">
      <vt:lpstr>EU-BZ</vt:lpstr>
      <vt:lpstr>FZShuSong-Z01</vt:lpstr>
      <vt:lpstr>Heiti SC Light</vt:lpstr>
      <vt:lpstr>Heiti SC Medium</vt:lpstr>
      <vt:lpstr>Helvetica Light</vt:lpstr>
      <vt:lpstr>Lato Heavy</vt:lpstr>
      <vt:lpstr>MingLiU_HKSCS</vt:lpstr>
      <vt:lpstr>Roboto Condensed Light</vt:lpstr>
      <vt:lpstr>方正粗黑宋简体</vt:lpstr>
      <vt:lpstr>方正苏新诗柳楷简体</vt:lpstr>
      <vt:lpstr>仿宋_GB2312</vt:lpstr>
      <vt:lpstr>黑体</vt:lpstr>
      <vt:lpstr>华文楷体</vt:lpstr>
      <vt:lpstr>华文细黑</vt:lpstr>
      <vt:lpstr>华文新魏</vt:lpstr>
      <vt:lpstr>楷体</vt:lpstr>
      <vt:lpstr>楷体_GB2312</vt:lpstr>
      <vt:lpstr>隶书</vt:lpstr>
      <vt:lpstr>思源黑体 CN Bold</vt:lpstr>
      <vt:lpstr>思源黑体 CN Light</vt:lpstr>
      <vt:lpstr>思源黑体 CN Normal</vt:lpstr>
      <vt:lpstr>宋体</vt:lpstr>
      <vt:lpstr>微软雅黑</vt:lpstr>
      <vt:lpstr>幼圆</vt:lpstr>
      <vt:lpstr>Arial</vt:lpstr>
      <vt:lpstr>Arial</vt:lpstr>
      <vt:lpstr>Calibri</vt:lpstr>
      <vt:lpstr>Calibri Light</vt:lpstr>
      <vt:lpstr>Cambria</vt:lpstr>
      <vt:lpstr>Courier New</vt:lpstr>
      <vt:lpstr>Franklin Gothic Book</vt:lpstr>
      <vt:lpstr>Garamond</vt:lpstr>
      <vt:lpstr>Gill Sans MT</vt:lpstr>
      <vt:lpstr>Helvetica</vt:lpstr>
      <vt:lpstr>Tahoma</vt:lpstr>
      <vt:lpstr>Times New Roman</vt:lpstr>
      <vt:lpstr>Wingdings</vt:lpstr>
      <vt:lpstr>Wingdings 2</vt:lpstr>
      <vt:lpstr>Office 主题</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气候特征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黄土高原水土流失的治理 　　——工程措施（打坝淤地）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（1）辽中南工业区</vt:lpstr>
      <vt:lpstr>PowerPoint 演示文稿</vt:lpstr>
      <vt:lpstr>本区工业发展中的问题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稠密的铁路网</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主题式探究 系列</dc:title>
  <dc:creator>User</dc:creator>
  <cp:lastModifiedBy>User</cp:lastModifiedBy>
  <cp:revision>108</cp:revision>
  <dcterms:created xsi:type="dcterms:W3CDTF">2021-02-26T06:25:16Z</dcterms:created>
  <dcterms:modified xsi:type="dcterms:W3CDTF">2021-03-04T07:31:49Z</dcterms:modified>
</cp:coreProperties>
</file>